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7"/>
  </p:notesMasterIdLst>
  <p:sldIdLst>
    <p:sldId id="260" r:id="rId2"/>
    <p:sldId id="261" r:id="rId3"/>
    <p:sldId id="262" r:id="rId4"/>
    <p:sldId id="263" r:id="rId5"/>
    <p:sldId id="264" r:id="rId6"/>
    <p:sldId id="266" r:id="rId7"/>
    <p:sldId id="268" r:id="rId8"/>
    <p:sldId id="270" r:id="rId9"/>
    <p:sldId id="269" r:id="rId10"/>
    <p:sldId id="271" r:id="rId11"/>
    <p:sldId id="272" r:id="rId12"/>
    <p:sldId id="273" r:id="rId13"/>
    <p:sldId id="274" r:id="rId14"/>
    <p:sldId id="277" r:id="rId15"/>
    <p:sldId id="278" r:id="rId16"/>
    <p:sldId id="276" r:id="rId17"/>
    <p:sldId id="279" r:id="rId18"/>
    <p:sldId id="286" r:id="rId19"/>
    <p:sldId id="287" r:id="rId20"/>
    <p:sldId id="280" r:id="rId21"/>
    <p:sldId id="281" r:id="rId22"/>
    <p:sldId id="282" r:id="rId23"/>
    <p:sldId id="283" r:id="rId24"/>
    <p:sldId id="284" r:id="rId25"/>
    <p:sldId id="285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7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C8B34-AF1D-4395-A9A8-4EB320D59299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3725C-92F4-425A-9B88-4FFEE163C3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6225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2172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526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4299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982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0576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4414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2724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936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9872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756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366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492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0526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6882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314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6423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EFB4C-AE17-4A11-8538-2157CBE13F61}" type="datetimeFigureOut">
              <a:rPr lang="pl-PL" smtClean="0"/>
              <a:t>22.12.2025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8B43190-E4C8-4560-A00A-EF608C7EB5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439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5C7F4kdI5Q" TargetMode="External"/><Relationship Id="rId2" Type="http://schemas.openxmlformats.org/officeDocument/2006/relationships/hyperlink" Target="https://www.youtube.com/watch?v=S44DYrtnWz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8fZs0jXgzJs" TargetMode="External"/><Relationship Id="rId4" Type="http://schemas.openxmlformats.org/officeDocument/2006/relationships/hyperlink" Target="https://www.youtube.com/watch?v=GVKbrFWl5Z4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TL1GJn6Tyc" TargetMode="External"/><Relationship Id="rId2" Type="http://schemas.openxmlformats.org/officeDocument/2006/relationships/hyperlink" Target="https://www.youtube.com/watch?v=lhS9Aub4gq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kademia.kirp.pl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irpkielce.pl/aktualnosci/aktualnosc/kto-wygra-lesne-wybory-bajka-wydana-nakladem-krajowej-izby-radcow-prawnych" TargetMode="External"/><Relationship Id="rId2" Type="http://schemas.openxmlformats.org/officeDocument/2006/relationships/hyperlink" Target="https://www.youtube.com/watch?v=XtQwUB6NTr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6EuXrCuqRto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A4A6C4-FE8B-C842-5612-99B8E9A7A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054" y="609599"/>
            <a:ext cx="8596668" cy="3977641"/>
          </a:xfrm>
        </p:spPr>
        <p:txBody>
          <a:bodyPr>
            <a:normAutofit fontScale="90000"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b="1" dirty="0">
                <a:solidFill>
                  <a:schemeClr val="tx1"/>
                </a:solidFill>
              </a:rPr>
              <a:t/>
            </a:r>
            <a:br>
              <a:rPr lang="pl-PL" b="1" dirty="0">
                <a:solidFill>
                  <a:schemeClr val="tx1"/>
                </a:solidFill>
              </a:rPr>
            </a:br>
            <a:r>
              <a:rPr lang="pl-PL" sz="4000" b="1" dirty="0">
                <a:solidFill>
                  <a:schemeClr val="tx1"/>
                </a:solidFill>
              </a:rPr>
              <a:t>EDUKACJA</a:t>
            </a:r>
            <a:r>
              <a:rPr lang="pl-PL" b="1" dirty="0">
                <a:solidFill>
                  <a:schemeClr val="tx1"/>
                </a:solidFill>
              </a:rPr>
              <a:t> PRAWNA I OBYWATELSKA </a:t>
            </a:r>
            <a:br>
              <a:rPr lang="pl-PL" b="1" dirty="0">
                <a:solidFill>
                  <a:schemeClr val="tx1"/>
                </a:solidFill>
              </a:rPr>
            </a:br>
            <a:r>
              <a:rPr lang="pl-PL" b="1" dirty="0">
                <a:solidFill>
                  <a:schemeClr val="tx1"/>
                </a:solidFill>
              </a:rPr>
              <a:t>         SZANSĄ NA LEPSZE JUTRO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sz="2200" dirty="0" err="1"/>
              <a:t>r.rp</a:t>
            </a:r>
            <a:r>
              <a:rPr lang="pl-PL" sz="2200" dirty="0"/>
              <a:t>. Anna Pacanowska </a:t>
            </a:r>
          </a:p>
        </p:txBody>
      </p:sp>
    </p:spTree>
    <p:extLst>
      <p:ext uri="{BB962C8B-B14F-4D97-AF65-F5344CB8AC3E}">
        <p14:creationId xmlns:p14="http://schemas.microsoft.com/office/powerpoint/2010/main" val="193263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3E7A39-7249-7463-6D67-843B2EFBE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381000"/>
          </a:xfrm>
        </p:spPr>
        <p:txBody>
          <a:bodyPr>
            <a:normAutofit fontScale="90000"/>
          </a:bodyPr>
          <a:lstStyle/>
          <a:p>
            <a:r>
              <a:rPr lang="pl-PL" dirty="0"/>
              <a:t>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DD5B0F-8773-BECC-F6D8-335CACC7F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09600"/>
            <a:ext cx="8596668" cy="5745479"/>
          </a:xfrm>
        </p:spPr>
        <p:txBody>
          <a:bodyPr/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Wielu młodych ludzi nie wie</a:t>
            </a:r>
          </a:p>
          <a:p>
            <a:pPr marL="0" indent="0">
              <a:buNone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jakie mają prawa – zarówno w szkole, jak i poza nią </a:t>
            </a:r>
          </a:p>
          <a:p>
            <a:pPr marL="0" indent="0">
              <a:buNone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-jak działają instytucje publiczne, </a:t>
            </a:r>
          </a:p>
          <a:p>
            <a:pPr marL="0" indent="0">
              <a:buNone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komu mogą zgłosić problem,</a:t>
            </a:r>
          </a:p>
          <a:p>
            <a:pPr marL="0" indent="0">
              <a:buNone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gdzie szukać pomocy w sytuacjach trudnych czy konfliktowych. </a:t>
            </a:r>
          </a:p>
          <a:p>
            <a:pPr marL="0" indent="0">
              <a:buNone/>
            </a:pP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podstawowej wiedzy prawnej sprawia, że bywają bezradni wobec zagrożeń, takich jak:</a:t>
            </a:r>
          </a:p>
          <a:p>
            <a:pPr>
              <a:buFontTx/>
              <a:buChar char="-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przemoc rówieśnicza</a:t>
            </a:r>
          </a:p>
          <a:p>
            <a:pPr>
              <a:buFontTx/>
              <a:buChar char="-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-cyberprzemoc</a:t>
            </a:r>
          </a:p>
          <a:p>
            <a:pPr>
              <a:buFontTx/>
              <a:buChar char="-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-manipulacja czy nadużycia.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7699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CBA1DC-9550-3DD9-A8F7-2AE1C492E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04800"/>
            <a:ext cx="8596668" cy="137160"/>
          </a:xfrm>
        </p:spPr>
        <p:txBody>
          <a:bodyPr>
            <a:normAutofit fontScale="90000"/>
          </a:bodyPr>
          <a:lstStyle/>
          <a:p>
            <a:r>
              <a:rPr lang="pl-PL" dirty="0"/>
              <a:t>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91B970D-F7C0-FCD4-CCB8-057A1BEA9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83921"/>
            <a:ext cx="8596668" cy="5157442"/>
          </a:xfrm>
        </p:spPr>
        <p:txBody>
          <a:bodyPr/>
          <a:lstStyle/>
          <a:p>
            <a:pPr marL="0" indent="0" algn="just">
              <a:lnSpc>
                <a:spcPct val="200000"/>
              </a:lnSpc>
              <a:buNone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Dlatego tak ważne jest, aby szkoła – wspólnie z rodzicami i instytucjami państwowymi – wprowadzała elementy edukacji prawnej i obywatelskiej systematycznie, atrakcyjnie i dostosowanie do wieku. Potrzebne są długofalowe działania, które będą budować świadomość krok po kroku.</a:t>
            </a:r>
          </a:p>
        </p:txBody>
      </p:sp>
    </p:spTree>
    <p:extLst>
      <p:ext uri="{BB962C8B-B14F-4D97-AF65-F5344CB8AC3E}">
        <p14:creationId xmlns:p14="http://schemas.microsoft.com/office/powerpoint/2010/main" val="872940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8F0C71-AB31-02FA-D9D7-53A478CBD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66800"/>
          </a:xfrm>
        </p:spPr>
        <p:txBody>
          <a:bodyPr>
            <a:normAutofit fontScale="90000"/>
          </a:bodyPr>
          <a:lstStyle/>
          <a:p>
            <a:r>
              <a:rPr lang="pl-PL" dirty="0"/>
              <a:t>Lekcje w szkołach podstawowych i ponadpodstawowych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8B5DF8-CB2B-06E0-74E7-06A4A3B76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Radcy prawni we współpracy ze szkołami przeprowadzają lekcje podczas których poruszają różne tematy. </a:t>
            </a:r>
          </a:p>
          <a:p>
            <a:r>
              <a:rPr lang="pl-PL" dirty="0"/>
              <a:t>- przedstawiamy zawody prawnicze, wyjaśniamy kim jest sędzia, prokurator, radca prawny, co to jest sąd i jak działa</a:t>
            </a:r>
          </a:p>
          <a:p>
            <a:r>
              <a:rPr lang="pl-PL" dirty="0"/>
              <a:t>- co to jest mediacja w tym mediacja rówieśnicza. Uczniowie uczą się, że konflikty można rozwiązywać spokojnie, bez przemocy, bez obrażania, a często nawet bez udziału dorosłych. To pomaga budować lepszą atmosferę w klasie, rozwija umiejętność współpracy i wzajemne zrozumienie</a:t>
            </a:r>
          </a:p>
          <a:p>
            <a:r>
              <a:rPr lang="pl-PL" dirty="0"/>
              <a:t>- poruszamy kwestie związane z prawami zwierząt i konieczną obroną naszych braci mniejszych przed przemocą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71850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F90135-602C-E487-B07B-B52A1F23A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Lekcje w szkołach podstawowych i ponadpodstawowych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4E7799-2D6C-C8E7-2CC7-6AC15A35F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l-PL" dirty="0"/>
              <a:t>- kwestie dotyczące hejtu</a:t>
            </a:r>
          </a:p>
          <a:p>
            <a:r>
              <a:rPr lang="pl-PL" dirty="0"/>
              <a:t> - wiele innych ważnych tematów</a:t>
            </a:r>
          </a:p>
          <a:p>
            <a:pPr marL="0" indent="0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/>
              <a:t>Podczas zajęć wyjaśniamy, że hejt potrafi zranić równie mocno jak przemoc fizyczna. Warto pamiętać, że każde obraźliwe słowo, komentarz czy </a:t>
            </a:r>
            <a:r>
              <a:rPr lang="pl-PL" dirty="0" err="1"/>
              <a:t>mem</a:t>
            </a:r>
            <a:r>
              <a:rPr lang="pl-PL" dirty="0"/>
              <a:t> ma swoją cenę, bo za ekranem znajduje się człowiek z emocjami i godnością. </a:t>
            </a:r>
          </a:p>
          <a:p>
            <a:pPr marL="0" indent="0" algn="just">
              <a:buNone/>
            </a:pPr>
            <a:r>
              <a:rPr lang="pl-PL" dirty="0"/>
              <a:t>Hejt nie jest tylko „złym żartem” – ale jest także złamaniem prawa, a to oznacza, że może mieć poważne konsekwencje, nawet jeśli dzieje się w Internecie. </a:t>
            </a:r>
          </a:p>
          <a:p>
            <a:pPr marL="0" indent="0" algn="just">
              <a:buNone/>
            </a:pPr>
            <a:r>
              <a:rPr lang="pl-PL" dirty="0"/>
              <a:t>Ważne by uczniowie wiedzieli, że prawo chroni każdego z nas przed znieważeniem, wyśmiewaniem, groźbami czy publikowaniem ośmieszających treści. Każdy ma prawo do szacunku i bezpieczeństwa, a nikt nie ma prawa odbierać go innym.</a:t>
            </a:r>
          </a:p>
        </p:txBody>
      </p:sp>
    </p:spTree>
    <p:extLst>
      <p:ext uri="{BB962C8B-B14F-4D97-AF65-F5344CB8AC3E}">
        <p14:creationId xmlns:p14="http://schemas.microsoft.com/office/powerpoint/2010/main" val="2465403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703597-3409-B610-8A60-091722CF7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Lekcje w szkołach podstawowych i ponadpodstawowych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6ADA8A2-2352-6930-6B1E-2025453CD0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23" y="2366963"/>
            <a:ext cx="3124199" cy="3881437"/>
          </a:xfr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204AEB0-771A-30AE-49ED-9706D7E8CE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160" y="2366963"/>
            <a:ext cx="3124200" cy="375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840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94553B-A6BB-73B6-6787-1092E4878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Edukacja prawna jako narzędzie budowania odpowiedzialności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3380904-E142-01ED-F7C3-71EB9E305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087811"/>
          </a:xfrm>
        </p:spPr>
        <p:txBody>
          <a:bodyPr>
            <a:normAutofit lnSpcReduction="10000"/>
          </a:bodyPr>
          <a:lstStyle/>
          <a:p>
            <a:r>
              <a:rPr lang="pl-PL" dirty="0"/>
              <a:t>Edukacja prawna to przede wszystkim zrozumienie, że prawo stoi na straży wartości, które chronią nas wszystkich. </a:t>
            </a:r>
          </a:p>
          <a:p>
            <a:r>
              <a:rPr lang="pl-PL" dirty="0"/>
              <a:t>Dzieci i młodzież powinny wiedzieć że mają prawo do bezpieczeństwa, do nauki, do wolności sumienia i wyrażania opinii, do ochrony prywatności</a:t>
            </a:r>
          </a:p>
          <a:p>
            <a:r>
              <a:rPr lang="pl-PL" dirty="0"/>
              <a:t> ale także muszą zdawać sobie sprawę że mają obowiązki np. szacunek wobec innych przestrzeganie zasad, odpowiedzialność za własne decyzje i słowa.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Ważne jest także żeby wiedzieć jak działa system sądowniczy, policja, instytucje pomocowe, na czym polega odpowiedzialność karna i cywilna w przypadku osób nieletnich jak bronić swoich praw w sposób pokojowy i zgodny z prawem. Wiedza ta nie ma na celu straszenia. Ma chronić. Wyposażając młodych w kompetencje prawne, pomagamy im unikać błędów, rozwiązywać konflikty i reagować na niewłaściwe zachowania. Uczymy ich, że prawo to nie wroga instytucja, lecz sojusznik obywatela.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4361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239622-9F71-6EE1-A21A-EE7800C07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Edukacja prawna jako narzędzie budowania odpowiedzialności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7C64805-47B7-73ED-DEE5-C8A9403E0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Ważne jest także żeby młodzież wiedziała</a:t>
            </a:r>
          </a:p>
          <a:p>
            <a:r>
              <a:rPr lang="pl-PL" dirty="0"/>
              <a:t> jak działa system sądowniczy, policja, instytucje pomocowe, </a:t>
            </a:r>
          </a:p>
          <a:p>
            <a:r>
              <a:rPr lang="pl-PL" dirty="0"/>
              <a:t>na czym polega odpowiedzialność karna i cywilna w przypadku osób nieletnich</a:t>
            </a:r>
          </a:p>
          <a:p>
            <a:r>
              <a:rPr lang="pl-PL" dirty="0"/>
              <a:t> jak bronić swoich praw w sposób pokojowy i zgodny z prawem.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Wiedza ta nie ma na celu straszenia. Ma chronić. Wyposażając młodych w kompetencje prawne, pomagamy im unikać błędów, rozwiązywać konflikty i reagować na niewłaściwe zachowania. Uczymy ich, że prawo to nie wroga instytucja, lecz sojusznik obywatela.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8793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F712FA-8734-B03F-436A-70766012F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Nowe technologie jako narzędzie edukacji prawnej i obywatelskiej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317F373-AF4C-2C3A-E325-B0E26D847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- Platformy e-learningowe</a:t>
            </a:r>
          </a:p>
          <a:p>
            <a:r>
              <a:rPr lang="pl-PL" dirty="0"/>
              <a:t>-  kursy online</a:t>
            </a:r>
          </a:p>
          <a:p>
            <a:r>
              <a:rPr lang="pl-PL" dirty="0"/>
              <a:t>-  filmy edukacyjne </a:t>
            </a:r>
          </a:p>
          <a:p>
            <a:r>
              <a:rPr lang="pl-PL" dirty="0"/>
              <a:t>-  interaktywne quizy </a:t>
            </a:r>
          </a:p>
          <a:p>
            <a:endParaRPr lang="pl-PL" dirty="0"/>
          </a:p>
          <a:p>
            <a:r>
              <a:rPr lang="pl-PL" dirty="0"/>
              <a:t>Działania Krajowej Izby Radców Prawnych</a:t>
            </a:r>
          </a:p>
          <a:p>
            <a:r>
              <a:rPr lang="pl-PL" dirty="0"/>
              <a:t>- filmiki edukacyjne na platformie </a:t>
            </a:r>
            <a:r>
              <a:rPr lang="pl-PL" dirty="0" err="1"/>
              <a:t>youtube</a:t>
            </a:r>
            <a:r>
              <a:rPr lang="pl-PL" dirty="0"/>
              <a:t> (np. dotyczące mediacji, prawa spadkowego, hejtu) </a:t>
            </a:r>
          </a:p>
          <a:p>
            <a:r>
              <a:rPr lang="pl-PL" dirty="0"/>
              <a:t> - Ogólnopolska Akademia Konkurs Wiedzy o Prawie (częściowo on-line)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6713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0F3C21-C165-6537-4B94-9A488476A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489" y="226142"/>
            <a:ext cx="8596668" cy="1320800"/>
          </a:xfrm>
        </p:spPr>
        <p:txBody>
          <a:bodyPr/>
          <a:lstStyle/>
          <a:p>
            <a:r>
              <a:rPr lang="pl-PL" dirty="0"/>
              <a:t>Linki do filmów edukacyjnych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549262F-C305-561E-4883-A92A29FF7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17523"/>
            <a:ext cx="8596668" cy="4866967"/>
          </a:xfrm>
        </p:spPr>
        <p:txBody>
          <a:bodyPr>
            <a:normAutofit lnSpcReduction="10000"/>
          </a:bodyPr>
          <a:lstStyle/>
          <a:p>
            <a:r>
              <a:rPr lang="pl-PL" dirty="0"/>
              <a:t>Filmy edukacyjne KIRP </a:t>
            </a:r>
          </a:p>
          <a:p>
            <a:r>
              <a:rPr lang="pl-PL" dirty="0"/>
              <a:t>• „Testamenty i dziedziczenie testamentowe” r. pr. Andrzej </a:t>
            </a:r>
            <a:r>
              <a:rPr lang="pl-PL" dirty="0" err="1"/>
              <a:t>Krysta</a:t>
            </a:r>
            <a:r>
              <a:rPr lang="pl-PL" dirty="0"/>
              <a:t> </a:t>
            </a:r>
          </a:p>
          <a:p>
            <a:pPr marL="0" indent="0">
              <a:buNone/>
            </a:pPr>
            <a:r>
              <a:rPr lang="pl-PL" dirty="0">
                <a:hlinkClick r:id="rId2"/>
              </a:rPr>
              <a:t>https://www.youtube.com/watch?v=S44DYrtnWzM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• „Prawa i obowiązki rodziców i dziecka” r. pr. Julita Kostka-Twór </a:t>
            </a:r>
          </a:p>
          <a:p>
            <a:r>
              <a:rPr lang="pl-PL" dirty="0">
                <a:hlinkClick r:id="rId3"/>
              </a:rPr>
              <a:t>https://www.youtube.com/watch?v=45C7F4kdI5Q</a:t>
            </a:r>
            <a:endParaRPr lang="pl-PL" dirty="0"/>
          </a:p>
          <a:p>
            <a:endParaRPr lang="pl-PL" dirty="0"/>
          </a:p>
          <a:p>
            <a:r>
              <a:rPr lang="pl-PL" dirty="0"/>
              <a:t>• „Prawo rodzinne, władza rodzicielska” r. pr. Katarzyna </a:t>
            </a:r>
            <a:r>
              <a:rPr lang="pl-PL" dirty="0" err="1"/>
              <a:t>Nieznańska</a:t>
            </a:r>
            <a:r>
              <a:rPr lang="pl-PL" dirty="0"/>
              <a:t> </a:t>
            </a:r>
          </a:p>
          <a:p>
            <a:r>
              <a:rPr lang="pl-PL" dirty="0">
                <a:hlinkClick r:id="rId4"/>
              </a:rPr>
              <a:t>https://www.youtube.com/watch?v=GVKbrFWl5Z4</a:t>
            </a:r>
            <a:endParaRPr lang="pl-PL" dirty="0"/>
          </a:p>
          <a:p>
            <a:endParaRPr lang="pl-PL" dirty="0"/>
          </a:p>
          <a:p>
            <a:r>
              <a:rPr lang="pl-PL" dirty="0"/>
              <a:t> • „Rola radcy prawnego w postępowaniu sądowym” r. pr. Edyta Kowalska-Pełka </a:t>
            </a:r>
          </a:p>
          <a:p>
            <a:r>
              <a:rPr lang="pl-PL" dirty="0">
                <a:hlinkClick r:id="rId5"/>
              </a:rPr>
              <a:t>https://www.youtube.com/watch?v=8fZs0jXgzJs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00007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3001FA-5CD7-8485-361A-5D88852B5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Linki do filmów edukacyjnych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467DFB-BFA0-1288-B9AB-FA80968E7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• „Mediacja jako alternatywna metoda rozwiązywania sporów” r. pr. Anna Pacanowska, r. pr. Aleksandra </a:t>
            </a:r>
            <a:r>
              <a:rPr lang="pl-PL" dirty="0" err="1"/>
              <a:t>Hojnowska</a:t>
            </a:r>
            <a:endParaRPr lang="pl-PL" dirty="0"/>
          </a:p>
          <a:p>
            <a:r>
              <a:rPr lang="pl-PL" dirty="0">
                <a:hlinkClick r:id="rId2"/>
              </a:rPr>
              <a:t>https://www.youtube.com/watch?v=lhS9Aub4gqM</a:t>
            </a:r>
            <a:endParaRPr lang="pl-PL" dirty="0"/>
          </a:p>
          <a:p>
            <a:endParaRPr lang="pl-PL" dirty="0"/>
          </a:p>
          <a:p>
            <a:r>
              <a:rPr lang="pl-PL" dirty="0"/>
              <a:t>• „Mowa nienawiści” r. pr. Tomasz Wolny Dunst, r.pr. Tomasz Chudziński</a:t>
            </a:r>
          </a:p>
          <a:p>
            <a:r>
              <a:rPr lang="pl-PL" dirty="0">
                <a:hlinkClick r:id="rId3"/>
              </a:rPr>
              <a:t>https://www.youtube.com/watch?v=gTL1GJn6Tyc</a:t>
            </a:r>
            <a:endParaRPr lang="pl-PL" dirty="0"/>
          </a:p>
          <a:p>
            <a:r>
              <a:rPr lang="pl-PL" dirty="0"/>
              <a:t/>
            </a:r>
            <a:br>
              <a:rPr lang="pl-PL" dirty="0"/>
            </a:br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50047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5D4B87-4E36-3E50-DA1B-3DCCD9E47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I. Dlaczego edukacja prawna i obywatelska jest tak ważna?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F3A264-C4C3-92AD-6F9E-37DF3B85A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Edukacja prawna i obywatelska  jest ważna ponieważ :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uczy młodych ludzi, jak działa państwo </a:t>
            </a:r>
          </a:p>
          <a:p>
            <a:r>
              <a:rPr lang="pl-PL" dirty="0"/>
              <a:t>jakie prawa i obowiązki mają jako obywatele</a:t>
            </a:r>
          </a:p>
          <a:p>
            <a:r>
              <a:rPr lang="pl-PL" dirty="0"/>
              <a:t>jak mogą korzystać z przysługujących im wolności</a:t>
            </a:r>
          </a:p>
          <a:p>
            <a:r>
              <a:rPr lang="pl-PL" dirty="0"/>
              <a:t>jak mogą wpływać na życie społeczne i polityczne</a:t>
            </a:r>
          </a:p>
          <a:p>
            <a:r>
              <a:rPr lang="pl-PL" dirty="0"/>
              <a:t>to również nauka postaw – szacunku, odpowiedzialności, empatii, krytycznego myślenia, umiejętności dialogu oraz gotowości do współpracy.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2867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08DA99-AD5A-6364-5580-800E21DF6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Ogólnopolska Akademia Konkurs Wiedzy o Prawie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4CF531-F708-7872-EDF9-082AC6125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Konkurs dla:</a:t>
            </a:r>
          </a:p>
          <a:p>
            <a:r>
              <a:rPr lang="pl-PL" dirty="0"/>
              <a:t> uczniów szkół podstawowych klas V-VIII</a:t>
            </a:r>
          </a:p>
          <a:p>
            <a:r>
              <a:rPr lang="pl-PL" dirty="0"/>
              <a:t>uczniów szkół ponadpodstawowych 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Informacje o konkursie </a:t>
            </a:r>
            <a:r>
              <a:rPr lang="pl-PL" dirty="0">
                <a:hlinkClick r:id="rId2"/>
              </a:rPr>
              <a:t>www.akademia.kirp.pl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III etapy Konkursu </a:t>
            </a:r>
          </a:p>
          <a:p>
            <a:pPr marL="0" indent="0">
              <a:buNone/>
            </a:pPr>
            <a:r>
              <a:rPr lang="pl-PL" dirty="0"/>
              <a:t> Etap I</a:t>
            </a:r>
            <a:r>
              <a:rPr lang="pl-PL" b="1" dirty="0"/>
              <a:t>  </a:t>
            </a:r>
          </a:p>
          <a:p>
            <a:pPr marL="0" indent="0">
              <a:buNone/>
            </a:pPr>
            <a:r>
              <a:rPr lang="pl-PL" dirty="0"/>
              <a:t>przeprowadzany jest online w tym samym czasie na trenie całej Polski za pomocą specjalnej platformy w szkołach podstawowych i ponadpodstawowych na terenie całego kraju  uczniowie muszą odpowiedzieć na 50 pytań testowych.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1511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1CB7F2-AEF2-0D3F-E0AC-E3757145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Ogólnopolska Akademia Konkurs Wiedzy o Prawie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61E8E6-F4F0-4E7C-AD40-E6A823DE1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Etap II składa się z dwóch części – pisemnej i ustnej. </a:t>
            </a:r>
          </a:p>
          <a:p>
            <a:r>
              <a:rPr lang="pl-PL" dirty="0"/>
              <a:t>Jako pierwsza przeprowadzana jest część pisemna polegająca na rozwiązaniu kazusu. </a:t>
            </a:r>
          </a:p>
          <a:p>
            <a:r>
              <a:rPr lang="pl-PL" dirty="0"/>
              <a:t>Jako druga przeprowadzana jest część ustna w ramach której uczestnicy odpowiadają na jedno pytanie wylosowane z puli 20 pytań.</a:t>
            </a:r>
          </a:p>
          <a:p>
            <a:r>
              <a:rPr lang="pl-PL" dirty="0"/>
              <a:t> Etap II: okręgowy</a:t>
            </a:r>
            <a:r>
              <a:rPr lang="pl-PL" b="1" dirty="0"/>
              <a:t> </a:t>
            </a:r>
            <a:r>
              <a:rPr lang="pl-PL" dirty="0"/>
              <a:t>– przeprowadzany jest stacjonarnie w siedzibach Okręgowych Izb Radców Prawnych.</a:t>
            </a:r>
          </a:p>
          <a:p>
            <a:endParaRPr lang="pl-PL" dirty="0"/>
          </a:p>
          <a:p>
            <a:r>
              <a:rPr lang="pl-PL" dirty="0"/>
              <a:t>Etap III: centralny (finał)</a:t>
            </a:r>
            <a:r>
              <a:rPr lang="pl-PL" b="1" dirty="0"/>
              <a:t> </a:t>
            </a:r>
            <a:r>
              <a:rPr lang="pl-PL" dirty="0"/>
              <a:t>– przeprowadzany jest stacjonarnie w Warszawie. Uczestnicy –odpowiadają przed Komisjami Centralnymi na dwa wybrane przez siebie pytania spośród trzech pytań wylosowanych z puli 50 pytań.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92082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E8DD39-EA75-1635-3001-7186831D0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Ogólnopolska Akademia Konkurs Wiedzy o Prawie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203724-7DEA-C1D2-8E9B-32CF9B120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dirty="0"/>
              <a:t>Nagrody:</a:t>
            </a:r>
          </a:p>
          <a:p>
            <a:pPr fontAlgn="base"/>
            <a:r>
              <a:rPr lang="pl-PL" b="1" dirty="0"/>
              <a:t>za zajęcie I miejsca:</a:t>
            </a:r>
            <a:endParaRPr lang="pl-PL" dirty="0"/>
          </a:p>
          <a:p>
            <a:pPr fontAlgn="base"/>
            <a:r>
              <a:rPr lang="pl-PL" dirty="0"/>
              <a:t>nagroda o wartości 3000,00 zł </a:t>
            </a:r>
          </a:p>
          <a:p>
            <a:pPr fontAlgn="base"/>
            <a:r>
              <a:rPr lang="pl-PL" b="1" dirty="0"/>
              <a:t>za zajęcie II miejsca</a:t>
            </a:r>
            <a:endParaRPr lang="pl-PL" dirty="0"/>
          </a:p>
          <a:p>
            <a:pPr fontAlgn="base"/>
            <a:r>
              <a:rPr lang="pl-PL" dirty="0"/>
              <a:t>nagroda o wartości 2000,00 zł </a:t>
            </a:r>
          </a:p>
          <a:p>
            <a:pPr fontAlgn="base"/>
            <a:r>
              <a:rPr lang="pl-PL" b="1" dirty="0"/>
              <a:t>za zajęcie III miejsca:</a:t>
            </a:r>
            <a:endParaRPr lang="pl-PL" dirty="0"/>
          </a:p>
          <a:p>
            <a:pPr fontAlgn="base"/>
            <a:r>
              <a:rPr lang="pl-PL" dirty="0"/>
              <a:t>nagroda o wartości 1500,00 zł</a:t>
            </a:r>
          </a:p>
          <a:p>
            <a:pPr fontAlgn="base"/>
            <a:r>
              <a:rPr lang="pl-PL" dirty="0"/>
              <a:t>Laureaci Akademii mogą liczyć również na indeks na Uniwersytecie Marii Curie-Skłodowskiej w Lublinie, Uniwersytecie Opolskim, Katolickim Uniwersytecie Lubelskim, Uniwersytecie Białostockim. </a:t>
            </a:r>
          </a:p>
          <a:p>
            <a:pPr marL="0" indent="0" fontAlgn="base">
              <a:buNone/>
            </a:pPr>
            <a:r>
              <a:rPr lang="pl-PL" dirty="0"/>
              <a:t>  Procedury uhonorowania laureatów Akademii zwolnieniem z postępowania </a:t>
            </a:r>
          </a:p>
          <a:p>
            <a:pPr marL="0" indent="0" fontAlgn="base">
              <a:buNone/>
            </a:pPr>
            <a:r>
              <a:rPr lang="pl-PL" dirty="0"/>
              <a:t>           rekrutacyjnego toczą się również w innych Uniwersytetach.</a:t>
            </a:r>
          </a:p>
        </p:txBody>
      </p:sp>
    </p:spTree>
    <p:extLst>
      <p:ext uri="{BB962C8B-B14F-4D97-AF65-F5344CB8AC3E}">
        <p14:creationId xmlns:p14="http://schemas.microsoft.com/office/powerpoint/2010/main" val="14778275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643A7C-CA5A-4660-56F1-81B4A21A6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Ogólnopolska Akademia Konkurs Wiedzy o Prawie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79AEAF-477D-12C3-7378-75ED727A6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Edycja X dała rekordową liczbę uczestników </a:t>
            </a:r>
          </a:p>
          <a:p>
            <a:r>
              <a:rPr lang="pl-PL" dirty="0"/>
              <a:t>wzięło udział aż 1803 uczniów z 368  szkół podstawowych i ponadpodstawowych w całej Polsce.</a:t>
            </a:r>
          </a:p>
          <a:p>
            <a:r>
              <a:rPr lang="pl-PL" dirty="0"/>
              <a:t> Jeśli chodzi o Okręgową Izbę Radców Prawnych w Kielcach  to uczestników </a:t>
            </a:r>
          </a:p>
          <a:p>
            <a:r>
              <a:rPr lang="pl-PL" dirty="0"/>
              <a:t>-ze szkół podstawowych zgłosiło się 113</a:t>
            </a:r>
          </a:p>
          <a:p>
            <a:r>
              <a:rPr lang="pl-PL" dirty="0"/>
              <a:t>-  a ze szkół ponadpodstawowych 78</a:t>
            </a:r>
          </a:p>
          <a:p>
            <a:endParaRPr lang="pl-PL" dirty="0"/>
          </a:p>
          <a:p>
            <a:r>
              <a:rPr lang="pl-PL" dirty="0"/>
              <a:t>Obecnie trwa XI edycja </a:t>
            </a:r>
          </a:p>
        </p:txBody>
      </p:sp>
    </p:spTree>
    <p:extLst>
      <p:ext uri="{BB962C8B-B14F-4D97-AF65-F5344CB8AC3E}">
        <p14:creationId xmlns:p14="http://schemas.microsoft.com/office/powerpoint/2010/main" val="1810253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4F8690-DC86-8DFB-D0D2-BB09006EE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Edukacja obywatelska – szkoła demokracji na co dzień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2C45A3-6A37-3151-92D2-48CDC19A3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To nauka:</a:t>
            </a:r>
          </a:p>
          <a:p>
            <a:pPr lvl="0"/>
            <a:r>
              <a:rPr lang="pl-PL" dirty="0"/>
              <a:t>czym jest samorząd uczniowski i jak może realnie wpływać na szkołę,</a:t>
            </a:r>
          </a:p>
          <a:p>
            <a:pPr lvl="0"/>
            <a:r>
              <a:rPr lang="pl-PL" dirty="0"/>
              <a:t>jak organizować inicjatywy społeczne i projekty uczniowskie,</a:t>
            </a:r>
          </a:p>
          <a:p>
            <a:pPr lvl="0"/>
            <a:r>
              <a:rPr lang="pl-PL" dirty="0"/>
              <a:t>jak działa parlament, rząd i samorządy,</a:t>
            </a:r>
          </a:p>
          <a:p>
            <a:pPr lvl="0"/>
            <a:r>
              <a:rPr lang="pl-PL" dirty="0"/>
              <a:t>na czym polega budżet obywatelski,</a:t>
            </a:r>
          </a:p>
          <a:p>
            <a:pPr lvl="0"/>
            <a:r>
              <a:rPr lang="pl-PL" dirty="0"/>
              <a:t>jak tworzyć petycje, debaty, konsultacje społeczne,</a:t>
            </a:r>
          </a:p>
          <a:p>
            <a:pPr lvl="0"/>
            <a:r>
              <a:rPr lang="pl-PL" dirty="0"/>
              <a:t>czym jest wolontariat i dlaczego warto angażować się w pomoc innym.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423643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5F603C-312D-883A-4278-221CC58C4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Edukacja prawna i obywatelska  szansą na lepsze jutro 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1DD1C1-87C4-D873-BB74-1CC98D1C9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Edukacja prawna i obywatelska uczy odwagi, odpowiedzialności, samodzielnego myślenia. </a:t>
            </a:r>
          </a:p>
          <a:p>
            <a:r>
              <a:rPr lang="pl-PL" dirty="0"/>
              <a:t>Uczy szacunku dla drugiego człowieka – niezależnie od poglądów, pochodzenia czy przekonań. Uczy, że każdy ma wpływ na otaczającą rzeczywistość i każdy może zmieniać ją na lepsze.</a:t>
            </a:r>
          </a:p>
          <a:p>
            <a:endParaRPr lang="pl-PL" dirty="0"/>
          </a:p>
          <a:p>
            <a:r>
              <a:rPr lang="pl-PL" dirty="0"/>
              <a:t>To właśnie dlatego możemy śmiało powiedzieć, że edukacja prawna i obywatelska jest </a:t>
            </a:r>
            <a:r>
              <a:rPr lang="pl-PL" b="1" dirty="0"/>
              <a:t>szansą na lepsze jutro</a:t>
            </a:r>
            <a:r>
              <a:rPr lang="pl-PL" dirty="0"/>
              <a:t> – nie tylko dla dzieci i młodzieży, lecz dla całego społeczeństwa.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35254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5C2EB6-7018-EE78-C796-C8A5961CC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Skuteczna edukacja prawna i obywatelska wymaga współpracy wielu środowisk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F0BFA1-9959-726E-7962-89AD2571C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l-PL" b="1" dirty="0"/>
              <a:t>1. Rola rodziny</a:t>
            </a:r>
            <a:endParaRPr lang="pl-PL" dirty="0"/>
          </a:p>
          <a:p>
            <a:pPr algn="just"/>
            <a:r>
              <a:rPr lang="pl-PL" dirty="0"/>
              <a:t>Wartości obywatelskie zaczynają się w domu. Szacunek, uczciwość, odpowiedzialność, gotowość do dialogu – to cechy, które rozwijają się dzięki codziennym relacjom. Rodzice, dając przykład, pokazują, że prawo i zasady obowiązują każdego.</a:t>
            </a:r>
          </a:p>
          <a:p>
            <a:pPr algn="just"/>
            <a:endParaRPr lang="pl-PL" dirty="0"/>
          </a:p>
          <a:p>
            <a:pPr algn="just"/>
            <a:r>
              <a:rPr lang="pl-PL" b="1" dirty="0"/>
              <a:t>2. Rola szkoły</a:t>
            </a:r>
            <a:endParaRPr lang="pl-PL" dirty="0"/>
          </a:p>
          <a:p>
            <a:pPr algn="just"/>
            <a:r>
              <a:rPr lang="pl-PL" dirty="0"/>
              <a:t>Szkoła powinna być miejscem, w którym dzieci i młodzież uczą się zasad rządzących społeczeństwem. Nauczyciele mogą realizować zajęcia tematyczne, projekty, spotkania z ekspertami – prawnikami, policjantami, przedstawicielami organizacji pozarządowych.</a:t>
            </a:r>
          </a:p>
          <a:p>
            <a:pPr algn="just"/>
            <a:endParaRPr lang="pl-PL" dirty="0"/>
          </a:p>
          <a:p>
            <a:pPr algn="just"/>
            <a:r>
              <a:rPr lang="pl-PL" b="1" dirty="0"/>
              <a:t>3. Rola państwa i organizacji społecznych</a:t>
            </a:r>
            <a:endParaRPr lang="pl-PL" dirty="0"/>
          </a:p>
          <a:p>
            <a:pPr algn="just"/>
            <a:r>
              <a:rPr lang="pl-PL" dirty="0"/>
              <a:t>Instytucje publiczne powinny wspierać szkoły poprzez programy edukacyjne, materiały dydaktyczne i kampanie społeczne. Różne organizacje pozarządowe od lat prowadzą wartościowe inicjatywy – warsztaty, konkursy, programy </a:t>
            </a:r>
            <a:r>
              <a:rPr lang="pl-PL" dirty="0" err="1"/>
              <a:t>mentoringowe</a:t>
            </a:r>
            <a:r>
              <a:rPr lang="pl-PL" dirty="0"/>
              <a:t> – które rozwijają kompetencje obywatelskie i prawne młodych ludzi.</a:t>
            </a:r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4085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E91A74-3AC2-5C13-F233-89E29BD58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Okręgowa Izba Radców Prawnych w Kielcach, Krajowa Izba Radców Prawnych.</a:t>
            </a:r>
          </a:p>
        </p:txBody>
      </p:sp>
      <p:pic>
        <p:nvPicPr>
          <p:cNvPr id="2050" name="Picture 2" descr="OIRPwK">
            <a:extLst>
              <a:ext uri="{FF2B5EF4-FFF2-40B4-BE49-F238E27FC236}">
                <a16:creationId xmlns:a16="http://schemas.microsoft.com/office/drawing/2014/main" id="{CF1F43AC-C6DF-70AB-1561-CF0FA689C5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67" y="2206710"/>
            <a:ext cx="1058824" cy="110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9F703E9-5AE8-7A5B-D773-761484520D45}"/>
              </a:ext>
            </a:extLst>
          </p:cNvPr>
          <p:cNvSpPr txBox="1"/>
          <p:nvPr/>
        </p:nvSpPr>
        <p:spPr>
          <a:xfrm>
            <a:off x="1984991" y="2987040"/>
            <a:ext cx="6793249" cy="3254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buNone/>
            </a:pPr>
            <a:r>
              <a:rPr lang="pl-PL" sz="2800" dirty="0">
                <a:solidFill>
                  <a:srgbClr val="000000"/>
                </a:solidFill>
                <a:effectLst/>
                <a:latin typeface="Times New Roman, serif"/>
              </a:rPr>
              <a:t>Współpracujemy</a:t>
            </a:r>
            <a:r>
              <a:rPr lang="pl-PL" sz="2800" dirty="0">
                <a:solidFill>
                  <a:srgbClr val="000000"/>
                </a:solidFill>
                <a:latin typeface="Times New Roman, serif"/>
              </a:rPr>
              <a:t>: </a:t>
            </a:r>
          </a:p>
          <a:p>
            <a:pPr marL="285750" indent="-285750" algn="just" rtl="0">
              <a:lnSpc>
                <a:spcPct val="150000"/>
              </a:lnSpc>
              <a:buFontTx/>
              <a:buChar char="-"/>
            </a:pPr>
            <a:r>
              <a:rPr lang="pl-PL" sz="2800" dirty="0">
                <a:solidFill>
                  <a:srgbClr val="000000"/>
                </a:solidFill>
                <a:effectLst/>
                <a:latin typeface="Times New Roman, serif"/>
              </a:rPr>
              <a:t>ze szkołami </a:t>
            </a:r>
          </a:p>
          <a:p>
            <a:pPr marL="285750" indent="-285750" algn="just" rtl="0">
              <a:lnSpc>
                <a:spcPct val="150000"/>
              </a:lnSpc>
              <a:buFontTx/>
              <a:buChar char="-"/>
            </a:pPr>
            <a:r>
              <a:rPr lang="pl-PL" sz="2800" dirty="0">
                <a:solidFill>
                  <a:srgbClr val="000000"/>
                </a:solidFill>
                <a:effectLst/>
                <a:latin typeface="Times New Roman, serif"/>
              </a:rPr>
              <a:t>Ministerstwem Edukacji Narodowej </a:t>
            </a:r>
          </a:p>
          <a:p>
            <a:pPr marL="285750" indent="-285750" algn="just" rtl="0">
              <a:lnSpc>
                <a:spcPct val="150000"/>
              </a:lnSpc>
              <a:buFontTx/>
              <a:buChar char="-"/>
            </a:pPr>
            <a:r>
              <a:rPr lang="pl-PL" sz="2800" dirty="0">
                <a:solidFill>
                  <a:srgbClr val="000000"/>
                </a:solidFill>
                <a:effectLst/>
                <a:latin typeface="Times New Roman, serif"/>
              </a:rPr>
              <a:t>Ministerstwem Sprawiedliwości </a:t>
            </a:r>
          </a:p>
          <a:p>
            <a:pPr marL="285750" indent="-285750" algn="just" rtl="0">
              <a:lnSpc>
                <a:spcPct val="150000"/>
              </a:lnSpc>
              <a:buFontTx/>
              <a:buChar char="-"/>
            </a:pPr>
            <a:r>
              <a:rPr lang="pl-PL" sz="2800" dirty="0">
                <a:solidFill>
                  <a:srgbClr val="000000"/>
                </a:solidFill>
                <a:effectLst/>
                <a:latin typeface="Times New Roman, serif"/>
              </a:rPr>
              <a:t>różnymi stowarzyszeniami oraz fundacjami</a:t>
            </a:r>
            <a:endParaRPr lang="pl-PL" sz="28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252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A9810C-4478-416F-6669-62110AB9D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II. Edukacja prawna i obywatelska  ważna jest już od najmłodszych lat dziecka.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60423D-197B-33D7-ADB4-929CEF14F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Prawo w przedszkolu  - program edukacyjny dla przedszkolaków dostosowany do wieku dzieci.</a:t>
            </a:r>
          </a:p>
          <a:p>
            <a:endParaRPr lang="pl-PL" dirty="0"/>
          </a:p>
          <a:p>
            <a:r>
              <a:rPr lang="pl-PL" dirty="0"/>
              <a:t>Ponieważ dzieci uczą się przez zabawę dlatego wprowadziliśmy różne  gadżety jako narzędzia edukacyjne np.</a:t>
            </a:r>
          </a:p>
          <a:p>
            <a:r>
              <a:rPr lang="pl-PL" dirty="0"/>
              <a:t> mini togi tj. strój urzędowy jaki noszą radcy prawni, sędziowie, prokuratorzy.</a:t>
            </a:r>
          </a:p>
          <a:p>
            <a:r>
              <a:rPr lang="pl-PL" dirty="0"/>
              <a:t>bajeczki o radcach prawnych</a:t>
            </a:r>
          </a:p>
          <a:p>
            <a:r>
              <a:rPr lang="pl-PL" dirty="0"/>
              <a:t>słuchowisko </a:t>
            </a:r>
          </a:p>
          <a:p>
            <a:r>
              <a:rPr lang="pl-PL" dirty="0"/>
              <a:t>filmiki edukacyjne </a:t>
            </a:r>
          </a:p>
          <a:p>
            <a:r>
              <a:rPr lang="pl-PL" dirty="0"/>
              <a:t>Kolorowanki, prace plastyczne</a:t>
            </a:r>
          </a:p>
        </p:txBody>
      </p:sp>
    </p:spTree>
    <p:extLst>
      <p:ext uri="{BB962C8B-B14F-4D97-AF65-F5344CB8AC3E}">
        <p14:creationId xmlns:p14="http://schemas.microsoft.com/office/powerpoint/2010/main" val="227970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C42A20-8220-2BD3-C4B0-D38B773D8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219200"/>
          </a:xfrm>
        </p:spPr>
        <p:txBody>
          <a:bodyPr>
            <a:normAutofit fontScale="90000"/>
          </a:bodyPr>
          <a:lstStyle/>
          <a:p>
            <a:r>
              <a:rPr lang="pl-PL" dirty="0"/>
              <a:t>Bajeczki o radcach prawnych, kolorowanki, prace plastyczne – jak wygląda radca prawny. 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27F200F8-A08B-EC14-B0D5-3DA6EFB6E7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676398"/>
            <a:ext cx="3652111" cy="4411345"/>
          </a:xfr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8AEB8F4-2191-F39F-B5E1-C0D4FC75CAF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92256" y="1935161"/>
            <a:ext cx="4038600" cy="389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673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05F12E-F995-1A21-D3C2-8A3B4392A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203960"/>
          </a:xfrm>
        </p:spPr>
        <p:txBody>
          <a:bodyPr>
            <a:normAutofit fontScale="90000"/>
          </a:bodyPr>
          <a:lstStyle/>
          <a:p>
            <a:r>
              <a:rPr lang="pl-PL" dirty="0"/>
              <a:t>Naklejki, stemple z misiami, z paragrafami. </a:t>
            </a:r>
            <a:br>
              <a:rPr lang="pl-PL" dirty="0"/>
            </a:br>
            <a:endParaRPr 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62CAB05-D2BB-5CA9-ACDC-41E53C7F67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49" y="1812924"/>
            <a:ext cx="8161739" cy="4816475"/>
          </a:xfrm>
        </p:spPr>
      </p:pic>
    </p:spTree>
    <p:extLst>
      <p:ext uri="{BB962C8B-B14F-4D97-AF65-F5344CB8AC3E}">
        <p14:creationId xmlns:p14="http://schemas.microsoft.com/office/powerpoint/2010/main" val="1940108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C7BFB4-3790-9B2B-6613-90FC35A73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550989"/>
          </a:xfrm>
        </p:spPr>
        <p:txBody>
          <a:bodyPr>
            <a:normAutofit fontScale="90000"/>
          </a:bodyPr>
          <a:lstStyle/>
          <a:p>
            <a:r>
              <a:rPr lang="pl-PL" dirty="0"/>
              <a:t>Słuchowisko/książeczka  Kto wygra leśne wybory.</a:t>
            </a:r>
            <a:br>
              <a:rPr lang="pl-PL" dirty="0"/>
            </a:br>
            <a:r>
              <a:rPr lang="pl-PL" dirty="0"/>
              <a:t>Filmik edukacyjny – Kim jest radca prawny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95AB18-CF0E-EA8A-A1A0-F5B45E64C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97411"/>
          </a:xfrm>
        </p:spPr>
        <p:txBody>
          <a:bodyPr/>
          <a:lstStyle/>
          <a:p>
            <a:r>
              <a:rPr lang="pl-PL" dirty="0"/>
              <a:t>Słuchowisko/książeczka  Kto wygra leśne wybory</a:t>
            </a: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https://www.youtube.com/watch?v=XtQwUB6NTr4</a:t>
            </a:r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r>
              <a:rPr lang="pl-PL" dirty="0"/>
              <a:t>PDF do pobrania </a:t>
            </a: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https://www.oirpkielce.pl/aktualnosci/aktualnosc/kto-wygra-lesne-wybory-bajka-wydana-nakladem-krajowej-izby-radcow-prawnych</a:t>
            </a:r>
            <a:endParaRPr lang="pl-PL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u="sng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Film dla dzieci kim jest radca prawny</a:t>
            </a: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https://www.youtube.com/watch?v=6EuXrCuqRto</a:t>
            </a:r>
            <a:endParaRPr lang="pl-PL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dirty="0">
              <a:solidFill>
                <a:srgbClr val="3FCDE7"/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tx1"/>
                </a:solidFill>
              </a:rPr>
              <a:t>Materiały te przydatne są również dla uczniów klas 1-3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1854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D7A0AB-E968-5FAE-CC00-2363D9072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II. Wyzwania współczesności a potrzeba nowoczesnej edukacji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4405A2-BE1F-890E-F52D-3B1A9EAF6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33599"/>
            <a:ext cx="8596668" cy="4221481"/>
          </a:xfrm>
        </p:spPr>
        <p:txBody>
          <a:bodyPr/>
          <a:lstStyle/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Dzisiejsza młodzież ma dostęp do ogromnej ilości informacji. Jednak nie każda z tych informacji jest rzetelna. </a:t>
            </a:r>
          </a:p>
          <a:p>
            <a:pPr marL="0" indent="0" algn="just">
              <a:buNone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Fałszywe treści, manipulacje i polaryzacja społeczna stają się coraz większym problemem. </a:t>
            </a:r>
          </a:p>
          <a:p>
            <a:pPr marL="0" indent="0" algn="just">
              <a:buNone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Młodzi ludzie muszą nauczyć się odróżniać fakty od opinii, dostrzegać wiarygodne źródła i rozumieć, jakie konsekwencje niesie ze sobą rozpowszechnianie nieprawdziwych informacji.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33850008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300</TotalTime>
  <Words>1696</Words>
  <Application>Microsoft Office PowerPoint</Application>
  <PresentationFormat>Panoramiczny</PresentationFormat>
  <Paragraphs>170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2" baseType="lpstr">
      <vt:lpstr>Arial</vt:lpstr>
      <vt:lpstr>Calibri</vt:lpstr>
      <vt:lpstr>Times New Roman</vt:lpstr>
      <vt:lpstr>Times New Roman, serif</vt:lpstr>
      <vt:lpstr>Trebuchet MS</vt:lpstr>
      <vt:lpstr>Wingdings 3</vt:lpstr>
      <vt:lpstr>Faseta</vt:lpstr>
      <vt:lpstr>   EDUKACJA PRAWNA I OBYWATELSKA           SZANSĄ NA LEPSZE JUTRO     r.rp. Anna Pacanowska </vt:lpstr>
      <vt:lpstr>I. Dlaczego edukacja prawna i obywatelska jest tak ważna? </vt:lpstr>
      <vt:lpstr>Skuteczna edukacja prawna i obywatelska wymaga współpracy wielu środowisk </vt:lpstr>
      <vt:lpstr>Okręgowa Izba Radców Prawnych w Kielcach, Krajowa Izba Radców Prawnych.</vt:lpstr>
      <vt:lpstr>II. Edukacja prawna i obywatelska  ważna jest już od najmłodszych lat dziecka. </vt:lpstr>
      <vt:lpstr>Bajeczki o radcach prawnych, kolorowanki, prace plastyczne – jak wygląda radca prawny. </vt:lpstr>
      <vt:lpstr>Naklejki, stemple z misiami, z paragrafami.  </vt:lpstr>
      <vt:lpstr>Słuchowisko/książeczka  Kto wygra leśne wybory. Filmik edukacyjny – Kim jest radca prawny </vt:lpstr>
      <vt:lpstr>II. Wyzwania współczesności a potrzeba nowoczesnej edukacji  </vt:lpstr>
      <vt:lpstr>.</vt:lpstr>
      <vt:lpstr>.</vt:lpstr>
      <vt:lpstr>Lekcje w szkołach podstawowych i ponadpodstawowych</vt:lpstr>
      <vt:lpstr>Lekcje w szkołach podstawowych i ponadpodstawowych</vt:lpstr>
      <vt:lpstr>Lekcje w szkołach podstawowych i ponadpodstawowych</vt:lpstr>
      <vt:lpstr>Edukacja prawna jako narzędzie budowania odpowiedzialności </vt:lpstr>
      <vt:lpstr>Edukacja prawna jako narzędzie budowania odpowiedzialności</vt:lpstr>
      <vt:lpstr>Nowe technologie jako narzędzie edukacji prawnej i obywatelskiej </vt:lpstr>
      <vt:lpstr>Linki do filmów edukacyjnych</vt:lpstr>
      <vt:lpstr>Linki do filmów edukacyjnych </vt:lpstr>
      <vt:lpstr>Ogólnopolska Akademia Konkurs Wiedzy o Prawie</vt:lpstr>
      <vt:lpstr>Ogólnopolska Akademia Konkurs Wiedzy o Prawie</vt:lpstr>
      <vt:lpstr>Ogólnopolska Akademia Konkurs Wiedzy o Prawie</vt:lpstr>
      <vt:lpstr>Ogólnopolska Akademia Konkurs Wiedzy o Prawie</vt:lpstr>
      <vt:lpstr>Edukacja obywatelska – szkoła demokracji na co dzień </vt:lpstr>
      <vt:lpstr>Edukacja prawna i obywatelska  szansą na lepsze jutro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EDUKACJA PRAWNA I OBYWATELSKA           SZANSĄ NA LEPSZE JUTRO     r.rp. Anna Pacanowska </dc:title>
  <dc:creator>annaasus@onet.pl</dc:creator>
  <cp:lastModifiedBy>Sylwia Kurtek</cp:lastModifiedBy>
  <cp:revision>33</cp:revision>
  <dcterms:created xsi:type="dcterms:W3CDTF">2025-12-09T12:24:23Z</dcterms:created>
  <dcterms:modified xsi:type="dcterms:W3CDTF">2025-12-22T13:24:08Z</dcterms:modified>
</cp:coreProperties>
</file>