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31"/>
  </p:notesMasterIdLst>
  <p:handoutMasterIdLst>
    <p:handoutMasterId r:id="rId32"/>
  </p:handoutMasterIdLst>
  <p:sldIdLst>
    <p:sldId id="257" r:id="rId3"/>
    <p:sldId id="272" r:id="rId4"/>
    <p:sldId id="258" r:id="rId5"/>
    <p:sldId id="260" r:id="rId6"/>
    <p:sldId id="277" r:id="rId7"/>
    <p:sldId id="278" r:id="rId8"/>
    <p:sldId id="280" r:id="rId9"/>
    <p:sldId id="282" r:id="rId10"/>
    <p:sldId id="281" r:id="rId11"/>
    <p:sldId id="279" r:id="rId12"/>
    <p:sldId id="283" r:id="rId13"/>
    <p:sldId id="286" r:id="rId14"/>
    <p:sldId id="265" r:id="rId15"/>
    <p:sldId id="273" r:id="rId16"/>
    <p:sldId id="276" r:id="rId17"/>
    <p:sldId id="274" r:id="rId18"/>
    <p:sldId id="275" r:id="rId19"/>
    <p:sldId id="267" r:id="rId20"/>
    <p:sldId id="266" r:id="rId21"/>
    <p:sldId id="264" r:id="rId22"/>
    <p:sldId id="263" r:id="rId23"/>
    <p:sldId id="268" r:id="rId24"/>
    <p:sldId id="262" r:id="rId25"/>
    <p:sldId id="270" r:id="rId26"/>
    <p:sldId id="271" r:id="rId27"/>
    <p:sldId id="284" r:id="rId28"/>
    <p:sldId id="285" r:id="rId29"/>
    <p:sldId id="259" r:id="rId30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067CA3-D1AF-426E-9256-DC726049E74D}" type="datetimeFigureOut">
              <a:rPr lang="pl-PL" smtClean="0"/>
              <a:t>03.11.2025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C5B3A5-FF4D-47E2-B02E-5B960DF1F37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360177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82BA54-9BA8-407E-824A-566421D0FA93}" type="datetimeFigureOut">
              <a:rPr lang="pl-PL" smtClean="0"/>
              <a:t>03.11.2025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7093E8-8DF0-4A7F-9AE0-D7EC865A740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16329641"/>
      </p:ext>
    </p:extLst>
  </p:cSld>
  <p:clrMap bg1="lt1" tx1="dk1" bg2="lt2" tx2="dk2" accent1="accent1" accent2="accent2" accent3="accent3" accent4="accent4" accent5="accent5" accent6="accent6" hlink="hlink" folHlink="folHlink"/>
  <p:hf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24183E-352B-4E63-A624-763A5ECD211E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326620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agłówka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pl-PL" smtClean="0"/>
              <a:t>Załącznik 1 - Bojowe Środki Trujące</a:t>
            </a:r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328279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agłówka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pl-PL" smtClean="0"/>
              <a:t>Załącznik 1 - Bojowe Środki Trujące</a:t>
            </a:r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7439093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agłówka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pl-PL" smtClean="0"/>
              <a:t>Załącznik 1 - Bojowe Środki Trujące</a:t>
            </a:r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104677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24183E-352B-4E63-A624-763A5ECD211E}" type="slidenum">
              <a:rPr lang="pl-PL" smtClean="0"/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5882316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agłówka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pl-PL" smtClean="0"/>
              <a:t>Załącznik 1- Charakterystyka broni jądrowej</a:t>
            </a:r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E5CB5-759E-4CEC-8575-D08005ACB239}" type="slidenum">
              <a:rPr lang="pl-PL" smtClean="0"/>
              <a:t>14</a:t>
            </a:fld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idx="13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0676258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agłówka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pl-PL" smtClean="0"/>
              <a:t>Załącznik 1- Charakterystyka broni jądrowej</a:t>
            </a:r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E5CB5-759E-4CEC-8575-D08005ACB239}" type="slidenum">
              <a:rPr lang="pl-PL" smtClean="0"/>
              <a:t>15</a:t>
            </a:fld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idx="13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2165018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agłówka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pl-PL" smtClean="0"/>
              <a:t>Załącznik 1- Charakterystyka broni jądrowej</a:t>
            </a:r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E5CB5-759E-4CEC-8575-D08005ACB239}" type="slidenum">
              <a:rPr lang="pl-PL" smtClean="0"/>
              <a:t>16</a:t>
            </a:fld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idx="13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4381046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agłówka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pl-PL" smtClean="0"/>
              <a:t>Załącznik 1- Charakterystyka broni jądrowej</a:t>
            </a:r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E5CB5-759E-4CEC-8575-D08005ACB239}" type="slidenum">
              <a:rPr lang="pl-PL" smtClean="0"/>
              <a:t>17</a:t>
            </a:fld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idx="13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089813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24183E-352B-4E63-A624-763A5ECD211E}" type="slidenum">
              <a:rPr lang="pl-PL" smtClean="0"/>
              <a:t>18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7601573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24183E-352B-4E63-A624-763A5ECD211E}" type="slidenum">
              <a:rPr lang="pl-PL" smtClean="0"/>
              <a:t>19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574297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agłówka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pl-PL" smtClean="0"/>
              <a:t>Załącznik 1 - Instruktaż do treningu zdoskonalącego 10 ŚBOT</a:t>
            </a:r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CE5CB5-759E-4CEC-8575-D08005ACB239}" type="slidenum">
              <a:rPr lang="pl-PL" smtClean="0"/>
              <a:t>2</a:t>
            </a:fld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idx="13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2984998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24183E-352B-4E63-A624-763A5ECD211E}" type="slidenum">
              <a:rPr lang="pl-PL" smtClean="0"/>
              <a:t>20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3644063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24183E-352B-4E63-A624-763A5ECD211E}" type="slidenum">
              <a:rPr lang="pl-PL" smtClean="0"/>
              <a:t>21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1455424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agłówka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pl-PL"/>
              <a:t>Załącznik 3 - Zasady posługiwania się maską przeciwgazową MP-6</a:t>
            </a: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6FDF39-A4E0-4C34-883B-2E25ADF35371}" type="slidenum">
              <a:rPr lang="pl-PL" smtClean="0"/>
              <a:t>22</a:t>
            </a:fld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idx="13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4431376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24183E-352B-4E63-A624-763A5ECD211E}" type="slidenum">
              <a:rPr lang="pl-PL" smtClean="0"/>
              <a:t>23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3978250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24183E-352B-4E63-A624-763A5ECD211E}" type="slidenum">
              <a:rPr lang="pl-PL" smtClean="0"/>
              <a:t>24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1145360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24183E-352B-4E63-A624-763A5ECD211E}" type="slidenum">
              <a:rPr lang="pl-PL" smtClean="0"/>
              <a:t>25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386469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24183E-352B-4E63-A624-763A5ECD211E}" type="slidenum">
              <a:rPr lang="pl-PL" smtClean="0"/>
              <a:t>26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3302625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24183E-352B-4E63-A624-763A5ECD211E}" type="slidenum">
              <a:rPr lang="pl-PL" smtClean="0"/>
              <a:t>27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5376396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24183E-352B-4E63-A624-763A5ECD211E}" type="slidenum">
              <a:rPr lang="pl-PL" smtClean="0"/>
              <a:t>28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592176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24183E-352B-4E63-A624-763A5ECD211E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903389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24183E-352B-4E63-A624-763A5ECD211E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610478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agłówka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pl-PL" smtClean="0"/>
              <a:t>Załącznik 1 - Bojowe Środki Trujące</a:t>
            </a:r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760822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agłówka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pl-PL" smtClean="0"/>
              <a:t>Załącznik 1 - Bojowe Środki Trujące</a:t>
            </a:r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872751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agłówka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pl-PL" smtClean="0"/>
              <a:t>Załącznik 1 - Bojowe Środki Trujące</a:t>
            </a:r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521422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agłówka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pl-PL" smtClean="0"/>
              <a:t>Załącznik 1 - Bojowe Środki Trujące</a:t>
            </a:r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769099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agłówka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pl-PL" smtClean="0"/>
              <a:t>Załącznik 1 - Bojowe Środki Trujące</a:t>
            </a:r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44857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C0A6A-8441-48F7-A400-B504AE3BCC57}" type="datetimeFigureOut">
              <a:rPr lang="pl-PL" smtClean="0"/>
              <a:t>03.11.2025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EB585-D22B-4011-92D4-A2F557BBFA6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067976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C0A6A-8441-48F7-A400-B504AE3BCC57}" type="datetimeFigureOut">
              <a:rPr lang="pl-PL" smtClean="0"/>
              <a:t>03.11.2025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EB585-D22B-4011-92D4-A2F557BBFA6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869708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C0A6A-8441-48F7-A400-B504AE3BCC57}" type="datetimeFigureOut">
              <a:rPr lang="pl-PL" smtClean="0"/>
              <a:t>03.11.2025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EB585-D22B-4011-92D4-A2F557BBFA6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073413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C0A6A-8441-48F7-A400-B504AE3BCC57}" type="datetimeFigureOut">
              <a:rPr lang="pl-PL" smtClean="0"/>
              <a:t>03.11.2025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EB585-D22B-4011-92D4-A2F557BBFA6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903930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C0A6A-8441-48F7-A400-B504AE3BCC57}" type="datetimeFigureOut">
              <a:rPr lang="pl-PL" smtClean="0"/>
              <a:t>03.11.2025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EB585-D22B-4011-92D4-A2F557BBFA6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622134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C0A6A-8441-48F7-A400-B504AE3BCC57}" type="datetimeFigureOut">
              <a:rPr lang="pl-PL" smtClean="0"/>
              <a:t>03.11.2025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EB585-D22B-4011-92D4-A2F557BBFA6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758026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C0A6A-8441-48F7-A400-B504AE3BCC57}" type="datetimeFigureOut">
              <a:rPr lang="pl-PL" smtClean="0"/>
              <a:t>03.11.2025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EB585-D22B-4011-92D4-A2F557BBFA6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190547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C0A6A-8441-48F7-A400-B504AE3BCC57}" type="datetimeFigureOut">
              <a:rPr lang="pl-PL" smtClean="0"/>
              <a:t>03.11.2025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EB585-D22B-4011-92D4-A2F557BBFA6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08892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C0A6A-8441-48F7-A400-B504AE3BCC57}" type="datetimeFigureOut">
              <a:rPr lang="pl-PL" smtClean="0"/>
              <a:t>03.11.2025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EB585-D22B-4011-92D4-A2F557BBFA6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300887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C0A6A-8441-48F7-A400-B504AE3BCC57}" type="datetimeFigureOut">
              <a:rPr lang="pl-PL" smtClean="0"/>
              <a:t>03.11.2025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EB585-D22B-4011-92D4-A2F557BBFA6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02890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FC0A6A-8441-48F7-A400-B504AE3BCC57}" type="datetimeFigureOut">
              <a:rPr lang="pl-PL" smtClean="0"/>
              <a:t>03.11.2025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EB585-D22B-4011-92D4-A2F557BBFA6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61205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FC0A6A-8441-48F7-A400-B504AE3BCC57}" type="datetimeFigureOut">
              <a:rPr lang="pl-PL" smtClean="0"/>
              <a:t>03.11.2025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6EB585-D22B-4011-92D4-A2F557BBFA6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054284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http://www.bact.wisc.edu/Bact330/Koch.B.anthracis.jpeg" TargetMode="External"/><Relationship Id="rId5" Type="http://schemas.openxmlformats.org/officeDocument/2006/relationships/image" Target="../media/image23.jpeg"/><Relationship Id="rId4" Type="http://schemas.openxmlformats.org/officeDocument/2006/relationships/image" Target="../media/image22.w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fif"/><Relationship Id="rId4" Type="http://schemas.openxmlformats.org/officeDocument/2006/relationships/image" Target="../media/image2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1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2086494"/>
            <a:ext cx="9144000" cy="1911927"/>
          </a:xfrm>
        </p:spPr>
        <p:txBody>
          <a:bodyPr>
            <a:normAutofit/>
          </a:bodyPr>
          <a:lstStyle/>
          <a:p>
            <a:r>
              <a:rPr lang="pl-P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Podstawowe wiadomości z OPBMR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6035040"/>
            <a:ext cx="9144000" cy="320040"/>
          </a:xfrm>
        </p:spPr>
        <p:txBody>
          <a:bodyPr>
            <a:normAutofit fontScale="85000" lnSpcReduction="20000"/>
          </a:bodyPr>
          <a:lstStyle/>
          <a:p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Kielce, 30.10.2025 r.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3057" cy="1237595"/>
          </a:xfrm>
          <a:prstGeom prst="rect">
            <a:avLst/>
          </a:prstGeom>
        </p:spPr>
      </p:pic>
      <p:sp>
        <p:nvSpPr>
          <p:cNvPr id="5" name="pole tekstowe 4"/>
          <p:cNvSpPr txBox="1"/>
          <p:nvPr/>
        </p:nvSpPr>
        <p:spPr>
          <a:xfrm>
            <a:off x="9484822" y="5985748"/>
            <a:ext cx="24417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kpr. Jarosław Półtorak</a:t>
            </a:r>
          </a:p>
        </p:txBody>
      </p:sp>
    </p:spTree>
    <p:extLst>
      <p:ext uri="{BB962C8B-B14F-4D97-AF65-F5344CB8AC3E}">
        <p14:creationId xmlns:p14="http://schemas.microsoft.com/office/powerpoint/2010/main" val="23595674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180"/>
            <a:ext cx="12192000" cy="1235762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77779" y="778621"/>
            <a:ext cx="5161547" cy="950640"/>
          </a:xfrm>
        </p:spPr>
        <p:txBody>
          <a:bodyPr>
            <a:normAutofit/>
          </a:bodyPr>
          <a:lstStyle/>
          <a:p>
            <a:pPr algn="ctr"/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Użycie BŚT</a:t>
            </a:r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88758" y="1729261"/>
            <a:ext cx="5938998" cy="5128739"/>
          </a:xfrm>
        </p:spPr>
        <p:txBody>
          <a:bodyPr>
            <a:normAutofit fontScale="70000" lnSpcReduction="20000"/>
          </a:bodyPr>
          <a:lstStyle/>
          <a:p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Ma bezpośredni wpływ na prowadzenie działań na poziomie taktycznym – stosowanie przeciwko celom </a:t>
            </a:r>
            <a:r>
              <a:rPr lang="pl-PL" dirty="0" err="1" smtClean="0">
                <a:latin typeface="Arial" panose="020B0604020202020204" pitchFamily="34" charset="0"/>
                <a:cs typeface="Arial" panose="020B0604020202020204" pitchFamily="34" charset="0"/>
              </a:rPr>
              <a:t>wysokopłacalnym</a:t>
            </a:r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 (porty, infrastruktura logistyczna), może wpływać na działania na poziomie operacyjnym.</a:t>
            </a:r>
          </a:p>
          <a:p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Skuteczność bardzo duża w przypadku uzyskania efektu zaskoczenia lub źle wyposażonemu/wyszkolonemu celowi.</a:t>
            </a:r>
          </a:p>
          <a:p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Użycie trwałych BŚT prowadzi do pogorszenia skuteczności i szybkości wszelkich działań wojskowych.</a:t>
            </a:r>
          </a:p>
          <a:p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Głównym skutkiem jest znaczne zwiększenie obciążenia fizjologicznego i psychicznego stanów osobowych.</a:t>
            </a:r>
          </a:p>
          <a:p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Użycie sił może prowadzić do osiągnięcia następujących celów:</a:t>
            </a:r>
          </a:p>
          <a:p>
            <a:pPr lvl="1"/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wyczerpanie sił (generowanie strat osobowych)</a:t>
            </a:r>
          </a:p>
          <a:p>
            <a:pPr lvl="1"/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Nękanie (osłabienie potencjału)</a:t>
            </a:r>
          </a:p>
          <a:p>
            <a:pPr lvl="1"/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tworzenie przeszkód (flanki, tereny opuszczone w wyniku wycofania się)</a:t>
            </a:r>
          </a:p>
          <a:p>
            <a:pPr marL="0" indent="0">
              <a:buNone/>
            </a:pPr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7" descr="Zagazowani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729261"/>
            <a:ext cx="6019800" cy="383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00363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180"/>
            <a:ext cx="12192000" cy="1235762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77779" y="778621"/>
            <a:ext cx="11142919" cy="950640"/>
          </a:xfrm>
        </p:spPr>
        <p:txBody>
          <a:bodyPr>
            <a:normAutofit/>
          </a:bodyPr>
          <a:lstStyle/>
          <a:p>
            <a:pPr algn="ctr"/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Toksyczne Środki Przemysłowe</a:t>
            </a:r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2927" y="1568840"/>
            <a:ext cx="7527214" cy="2021400"/>
          </a:xfrm>
        </p:spPr>
        <p:txBody>
          <a:bodyPr>
            <a:normAutofit fontScale="70000" lnSpcReduction="20000"/>
          </a:bodyPr>
          <a:lstStyle/>
          <a:p>
            <a:r>
              <a:rPr lang="pl-PL" dirty="0"/>
              <a:t>TŚP to ogólne pojęcie odnoszące się do chemicznych, </a:t>
            </a:r>
            <a:r>
              <a:rPr lang="pl-PL" dirty="0" smtClean="0"/>
              <a:t>biologicznych </a:t>
            </a:r>
            <a:r>
              <a:rPr lang="pl-PL" dirty="0"/>
              <a:t>i radioaktywnych substancji występujących w postaci stałej, ciekłej, aerozoli lub gazowej, wykorzystywanych w przemyśle, handlu, medycynie lub gospodarstwie domowym. </a:t>
            </a:r>
            <a:endParaRPr lang="pl-PL" dirty="0" smtClean="0"/>
          </a:p>
          <a:p>
            <a:r>
              <a:rPr lang="pl-PL" dirty="0" smtClean="0"/>
              <a:t>Siły </a:t>
            </a:r>
            <a:r>
              <a:rPr lang="pl-PL" dirty="0"/>
              <a:t>zbrojne mogą być narażone na oddziaływanie TŚP podczas </a:t>
            </a:r>
            <a:r>
              <a:rPr lang="pl-PL" dirty="0" smtClean="0"/>
              <a:t>prowadzenia </a:t>
            </a:r>
            <a:r>
              <a:rPr lang="pl-PL" dirty="0"/>
              <a:t>operacji w wyniku zamierzonego lub przypadkowego ich uwolnienia będącego skutkiem oddziaływania przeciwnika lub wystąpienia awarii technicznych.</a:t>
            </a:r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Obraz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5792" y="1568839"/>
            <a:ext cx="3940557" cy="512873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121" y="3590239"/>
            <a:ext cx="5621312" cy="3299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0299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180"/>
            <a:ext cx="12192000" cy="1235762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77779" y="778621"/>
            <a:ext cx="11142919" cy="950640"/>
          </a:xfrm>
        </p:spPr>
        <p:txBody>
          <a:bodyPr>
            <a:normAutofit/>
          </a:bodyPr>
          <a:lstStyle/>
          <a:p>
            <a:pPr algn="ctr"/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Toksyczne Środki Przemysłowe</a:t>
            </a:r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91916"/>
            <a:ext cx="4050197" cy="5366084"/>
          </a:xfrm>
          <a:prstGeom prst="rect">
            <a:avLst/>
          </a:prstGeom>
        </p:spPr>
      </p:pic>
      <p:pic>
        <p:nvPicPr>
          <p:cNvPr id="10" name="Obraz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8979" y="1729261"/>
            <a:ext cx="4014041" cy="5128739"/>
          </a:xfrm>
          <a:prstGeom prst="rect">
            <a:avLst/>
          </a:prstGeom>
        </p:spPr>
      </p:pic>
      <p:pic>
        <p:nvPicPr>
          <p:cNvPr id="11" name="Obraz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8278" y="1729261"/>
            <a:ext cx="3623449" cy="5128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2675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1091521"/>
            <a:ext cx="10515600" cy="776288"/>
          </a:xfrm>
        </p:spPr>
        <p:txBody>
          <a:bodyPr>
            <a:noAutofit/>
          </a:bodyPr>
          <a:lstStyle/>
          <a:p>
            <a:pPr algn="ctr"/>
            <a:r>
              <a:rPr lang="pl-PL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Broń Jądrowa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69882" y="1950691"/>
            <a:ext cx="5792008" cy="4605752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To kompletny zestaw urządzeń, który w swej ostatecznej, zaplanowanej konfiguracji, po zakończeniu procedury uzbrajania i odpalania, prowadzi do </a:t>
            </a:r>
            <a:r>
              <a:rPr lang="pl-PL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zainicjowania niekontrolowanej reakcji jądrowej</a:t>
            </a: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 z uwolnieniem energii.</a:t>
            </a:r>
          </a:p>
          <a:p>
            <a:pPr marL="0" indent="0" algn="just">
              <a:buNone/>
            </a:pP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Rażące działanie broni jądrowej oparte jest na wykorzystaniu energii wydzielającej się w czasie reakcji </a:t>
            </a:r>
            <a:r>
              <a:rPr lang="pl-PL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rozszczepienia jąder ciężkich</a:t>
            </a: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 (uran i pluton) – ładunki jądrowe lub </a:t>
            </a:r>
            <a:r>
              <a:rPr lang="pl-PL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reakcji syntezy mieszaniny</a:t>
            </a: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 izotopów wodoru (deuteru i trytu) – ładunki termojądrowe i neutronowe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3057" cy="1237595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02EC524B-C270-D804-C9AB-95026B01D8C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99992" y="1867809"/>
            <a:ext cx="5792008" cy="3258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0119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180"/>
            <a:ext cx="12192000" cy="1235762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928934"/>
            <a:ext cx="6493042" cy="800327"/>
          </a:xfrm>
        </p:spPr>
        <p:txBody>
          <a:bodyPr>
            <a:normAutofit fontScale="90000"/>
          </a:bodyPr>
          <a:lstStyle/>
          <a:p>
            <a:pPr algn="ctr"/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Czynniki rażenia broni jądrowej</a:t>
            </a:r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04799" y="2204581"/>
            <a:ext cx="5229727" cy="3971630"/>
          </a:xfrm>
        </p:spPr>
        <p:txBody>
          <a:bodyPr>
            <a:normAutofit fontScale="92500" lnSpcReduction="20000"/>
          </a:bodyPr>
          <a:lstStyle/>
          <a:p>
            <a:pPr marL="514350" indent="-514350">
              <a:buAutoNum type="arabicParenR"/>
            </a:pPr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błysk;</a:t>
            </a:r>
          </a:p>
          <a:p>
            <a:pPr marL="514350" indent="-514350">
              <a:buAutoNum type="arabicParenR"/>
            </a:pPr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promieniowanie cieplne;</a:t>
            </a:r>
          </a:p>
          <a:p>
            <a:pPr marL="514350" indent="-514350">
              <a:buAutoNum type="arabicParenR"/>
            </a:pPr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fala uderzeniowa;</a:t>
            </a:r>
          </a:p>
          <a:p>
            <a:pPr marL="514350" indent="-514350">
              <a:buAutoNum type="arabicParenR"/>
            </a:pPr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promieniowanie przenikliwe;</a:t>
            </a:r>
          </a:p>
          <a:p>
            <a:pPr marL="514350" indent="-514350">
              <a:buAutoNum type="arabicParenR"/>
            </a:pPr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promieniotwórcze skażenie terenu;</a:t>
            </a:r>
          </a:p>
          <a:p>
            <a:pPr marL="514350" indent="-514350">
              <a:buAutoNum type="arabicParenR"/>
            </a:pPr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impuls elektromagnetyczny i efekt oddziaływania impulsu elektromagnetycznego;</a:t>
            </a:r>
          </a:p>
          <a:p>
            <a:pPr marL="514350" indent="-514350">
              <a:buAutoNum type="arabicParenR"/>
            </a:pPr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zwiększona aktywność jonosfery.</a:t>
            </a:r>
          </a:p>
          <a:p>
            <a:pPr marL="0" indent="0">
              <a:buNone/>
            </a:pPr>
            <a:endParaRPr lang="pl-PL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3" descr="bombauranow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1242" y="778088"/>
            <a:ext cx="4700337" cy="5935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63848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180"/>
            <a:ext cx="12192000" cy="1235762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928934"/>
            <a:ext cx="10515600" cy="800327"/>
          </a:xfrm>
        </p:spPr>
        <p:txBody>
          <a:bodyPr>
            <a:normAutofit/>
          </a:bodyPr>
          <a:lstStyle/>
          <a:p>
            <a:pPr algn="ctr"/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Czynniki rażenia broni jądrowej</a:t>
            </a:r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489" y="2306776"/>
            <a:ext cx="5561688" cy="3019202"/>
          </a:xfrm>
          <a:prstGeom prst="rect">
            <a:avLst/>
          </a:prstGeom>
        </p:spPr>
      </p:pic>
      <p:pic>
        <p:nvPicPr>
          <p:cNvPr id="9" name="Obraz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9537" y="2018917"/>
            <a:ext cx="6076905" cy="3883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9910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180"/>
            <a:ext cx="12192000" cy="1235762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853778"/>
            <a:ext cx="6043863" cy="800327"/>
          </a:xfrm>
        </p:spPr>
        <p:txBody>
          <a:bodyPr>
            <a:normAutofit/>
          </a:bodyPr>
          <a:lstStyle/>
          <a:p>
            <a:pPr algn="ctr"/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Rodzaje wybuchów</a:t>
            </a:r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Symbol zastępczy zawartości 6"/>
          <p:cNvSpPr>
            <a:spLocks noGrp="1"/>
          </p:cNvSpPr>
          <p:nvPr>
            <p:ph idx="1"/>
          </p:nvPr>
        </p:nvSpPr>
        <p:spPr>
          <a:xfrm>
            <a:off x="0" y="1825625"/>
            <a:ext cx="4588042" cy="4351338"/>
          </a:xfrm>
        </p:spPr>
        <p:txBody>
          <a:bodyPr>
            <a:normAutofit fontScale="85000" lnSpcReduction="20000"/>
          </a:bodyPr>
          <a:lstStyle/>
          <a:p>
            <a:r>
              <a:rPr lang="pl-PL" b="1" dirty="0" err="1" smtClean="0"/>
              <a:t>Egzoatmosferyczne</a:t>
            </a:r>
            <a:r>
              <a:rPr lang="pl-PL" b="1" dirty="0" smtClean="0"/>
              <a:t> </a:t>
            </a:r>
            <a:r>
              <a:rPr lang="pl-PL" dirty="0" smtClean="0"/>
              <a:t>(powietrzne wysokie) – wykonane ponad ziemską atmosferą.</a:t>
            </a:r>
          </a:p>
          <a:p>
            <a:r>
              <a:rPr lang="pl-PL" b="1" dirty="0" err="1" smtClean="0"/>
              <a:t>Endoatmosferyczne</a:t>
            </a:r>
            <a:r>
              <a:rPr lang="pl-PL" b="1" dirty="0" smtClean="0"/>
              <a:t> </a:t>
            </a:r>
            <a:r>
              <a:rPr lang="pl-PL" dirty="0" smtClean="0"/>
              <a:t>(powietrzne niskie) – wykonane w atmosferze (poniżej granicy egzosfery).</a:t>
            </a:r>
          </a:p>
          <a:p>
            <a:r>
              <a:rPr lang="pl-PL" b="1" dirty="0" smtClean="0"/>
              <a:t>Powierzchniowe </a:t>
            </a:r>
            <a:r>
              <a:rPr lang="pl-PL" dirty="0" smtClean="0"/>
              <a:t>(na powierzchni ziemi i wody lub na wysokości kilkudziesięciu metrów) – kiedy kula ognista styka się z powierzchnią ziemi i/lub wody</a:t>
            </a:r>
          </a:p>
          <a:p>
            <a:r>
              <a:rPr lang="pl-PL" b="1" dirty="0" smtClean="0"/>
              <a:t>Podziemne i podwodne </a:t>
            </a:r>
            <a:r>
              <a:rPr lang="pl-PL" dirty="0" smtClean="0"/>
              <a:t>– kiedy epicentrum wybuchu znajduje się poniżej powierzchni ziemi lub wody</a:t>
            </a:r>
            <a:endParaRPr lang="pl-PL" dirty="0"/>
          </a:p>
        </p:txBody>
      </p:sp>
      <p:pic>
        <p:nvPicPr>
          <p:cNvPr id="6" name="Picture 3" descr="arkansa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3664" y="1543936"/>
            <a:ext cx="3808336" cy="4914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 descr="xx1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8777" y="2489703"/>
            <a:ext cx="3654887" cy="2919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0029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180"/>
            <a:ext cx="12192000" cy="1235762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853778"/>
            <a:ext cx="10515600" cy="800327"/>
          </a:xfrm>
        </p:spPr>
        <p:txBody>
          <a:bodyPr>
            <a:normAutofit/>
          </a:bodyPr>
          <a:lstStyle/>
          <a:p>
            <a:pPr algn="ctr"/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Rodzaje wybuchów</a:t>
            </a:r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3778" y="2054268"/>
            <a:ext cx="6744444" cy="4641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963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56673" y="1729047"/>
            <a:ext cx="11550315" cy="295908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Jest  to system lub środek przenoszenia wraz z bojowym </a:t>
            </a:r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środkiem biologicznym.</a:t>
            </a:r>
            <a:b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W </a:t>
            </a: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zależności od ilości użytego środka i sposobu dyspersji, obszar oddziaływania TŚB może </a:t>
            </a:r>
            <a:r>
              <a:rPr lang="pl-PL" dirty="0" err="1">
                <a:latin typeface="Arial" panose="020B0604020202020204" pitchFamily="34" charset="0"/>
                <a:cs typeface="Arial" panose="020B0604020202020204" pitchFamily="34" charset="0"/>
              </a:rPr>
              <a:t>może</a:t>
            </a: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 być porównywalny, a nawet większy od obszaru objętego promieniowaniem jonizującym po wybuchu ładunku jądrowego małej mocy. Bojowe środki biologiczne to patogeny chorobotwórcze wywołujące choroby zakaźne ludzi, zwierząt i roślin oraz toksyny pochodzenia naturalnego. Podobnie jak w przypadku TŚC, uwolnienia TŚB będą dotyczyć określonego rejonu i mogą zostać zneutralizowane poprzez oddziaływanie środowiska zewnętrznego.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57" y="0"/>
            <a:ext cx="12193057" cy="1237595"/>
          </a:xfrm>
          <a:prstGeom prst="rect">
            <a:avLst/>
          </a:prstGeom>
        </p:spPr>
      </p:pic>
      <p:grpSp>
        <p:nvGrpSpPr>
          <p:cNvPr id="5" name="Group 1035"/>
          <p:cNvGrpSpPr>
            <a:grpSpLocks/>
          </p:cNvGrpSpPr>
          <p:nvPr/>
        </p:nvGrpSpPr>
        <p:grpSpPr bwMode="auto">
          <a:xfrm>
            <a:off x="8983580" y="4688134"/>
            <a:ext cx="2590800" cy="2595563"/>
            <a:chOff x="2886" y="2805"/>
            <a:chExt cx="2362" cy="1493"/>
          </a:xfrm>
        </p:grpSpPr>
        <p:pic>
          <p:nvPicPr>
            <p:cNvPr id="6" name="Picture 1036"/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86" y="2805"/>
              <a:ext cx="2362" cy="13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Rectangle 1037">
              <a:extLst>
                <a:ext uri="{FF2B5EF4-FFF2-40B4-BE49-F238E27FC236}">
                  <a16:creationId xmlns:a16="http://schemas.microsoft.com/office/drawing/2014/main" id="{3FC01A37-F23E-48A9-B5F7-9F085226E0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86" y="4070"/>
              <a:ext cx="168" cy="2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>
              <a:spAutoFit/>
            </a:bodyPr>
            <a:lstStyle/>
            <a:p>
              <a:pPr>
                <a:defRPr/>
              </a:pPr>
              <a:endParaRPr lang="en-US" sz="2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endParaRPr>
            </a:p>
          </p:txBody>
        </p:sp>
      </p:grpSp>
      <p:pic>
        <p:nvPicPr>
          <p:cNvPr id="8" name="Picture 7" descr="http://www.bact.wisc.edu/Bact330/Koch.B.anthracis.jpeg"/>
          <p:cNvPicPr>
            <a:picLocks noChangeAspect="1" noChangeArrowheads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159" y="4750114"/>
            <a:ext cx="7467600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7671" y="849451"/>
            <a:ext cx="10515600" cy="776288"/>
          </a:xfrm>
        </p:spPr>
        <p:txBody>
          <a:bodyPr>
            <a:noAutofit/>
          </a:bodyPr>
          <a:lstStyle/>
          <a:p>
            <a:pPr algn="ctr"/>
            <a:r>
              <a:rPr lang="pl-PL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Broń Biologiczna</a:t>
            </a:r>
          </a:p>
        </p:txBody>
      </p:sp>
    </p:spTree>
    <p:extLst>
      <p:ext uri="{BB962C8B-B14F-4D97-AF65-F5344CB8AC3E}">
        <p14:creationId xmlns:p14="http://schemas.microsoft.com/office/powerpoint/2010/main" val="1248269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57" y="0"/>
            <a:ext cx="12193057" cy="1237595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879048"/>
            <a:ext cx="10515600" cy="776288"/>
          </a:xfrm>
        </p:spPr>
        <p:txBody>
          <a:bodyPr>
            <a:noAutofit/>
          </a:bodyPr>
          <a:lstStyle/>
          <a:p>
            <a:pPr algn="ctr"/>
            <a:r>
              <a:rPr lang="pl-PL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Broń Radiologiczna</a:t>
            </a:r>
            <a:endParaRPr lang="pl-PL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61473" y="1655335"/>
            <a:ext cx="11101137" cy="2389101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RDD to każde urządzenie przygotowane do rozpraszania substancji promieniotwórczych w celu skażenia terenu, infrastruktury,, </a:t>
            </a:r>
            <a:r>
              <a:rPr lang="pl-PL" dirty="0" err="1">
                <a:latin typeface="Arial" panose="020B0604020202020204" pitchFamily="34" charset="0"/>
                <a:cs typeface="Arial" panose="020B0604020202020204" pitchFamily="34" charset="0"/>
              </a:rPr>
              <a:t>SpW</a:t>
            </a: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 lub wywołania chorób na skutek oddziaływania promieniowania jonizującego. W przeciwieństwie od broni jądrowej, RDD nie powoduje efektów natychmiastowych, charakterystycznych dla wybuchu jądrowego. Radiologiczne urządzenie rozpraszające (RED) może powodować skażenie o charakterze lokalnym i porażenie promienne u potencjalnych ofiar. Uwolnienie promieniotwórczych środków przemysłowych (PSP) może być również wynikiem awarii elektrowni jądrowej lub niewłaściwego transportu odpadów promieniotwórczych  o niskiej aktywności.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BED61BB6-DEEB-B2E2-00CC-2D70CF76B3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233" y="4462177"/>
            <a:ext cx="2895600" cy="1935480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68529A08-EDAA-C1FC-F4DF-142C210C07A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473" y="4044437"/>
            <a:ext cx="5048101" cy="2835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50823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180"/>
            <a:ext cx="12192000" cy="1235762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708169" y="851703"/>
            <a:ext cx="4420985" cy="800327"/>
          </a:xfrm>
        </p:spPr>
        <p:txBody>
          <a:bodyPr>
            <a:normAutofit/>
          </a:bodyPr>
          <a:lstStyle/>
          <a:p>
            <a:pPr algn="ctr"/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OPBMR Wojsko</a:t>
            </a:r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Obraz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542" y="2050119"/>
            <a:ext cx="5440120" cy="4363371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8057" y="2087465"/>
            <a:ext cx="4282290" cy="140281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44673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21013" y="1237595"/>
            <a:ext cx="11332723" cy="776288"/>
          </a:xfrm>
        </p:spPr>
        <p:txBody>
          <a:bodyPr>
            <a:noAutofit/>
          </a:bodyPr>
          <a:lstStyle/>
          <a:p>
            <a:pPr algn="ctr"/>
            <a:r>
              <a:rPr lang="pl-PL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Podstawowe przedsięwzięcia OPBMR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2498023"/>
            <a:ext cx="10515600" cy="3678939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pl-PL" sz="4000" b="1" dirty="0">
                <a:latin typeface="Arial" panose="020B0604020202020204" pitchFamily="34" charset="0"/>
                <a:cs typeface="Arial" panose="020B0604020202020204" pitchFamily="34" charset="0"/>
              </a:rPr>
              <a:t>Zapobieganie </a:t>
            </a:r>
            <a:r>
              <a:rPr lang="pl-PL" sz="4000" dirty="0">
                <a:latin typeface="Arial" panose="020B0604020202020204" pitchFamily="34" charset="0"/>
                <a:cs typeface="Arial" panose="020B0604020202020204" pitchFamily="34" charset="0"/>
              </a:rPr>
              <a:t>użyciu BMR przez podmioty państwowe i niepaństwowe.</a:t>
            </a:r>
          </a:p>
          <a:p>
            <a:pPr marL="0" indent="0" algn="just">
              <a:buNone/>
            </a:pPr>
            <a:r>
              <a:rPr lang="pl-PL" sz="4000" b="1" dirty="0">
                <a:latin typeface="Arial" panose="020B0604020202020204" pitchFamily="34" charset="0"/>
                <a:cs typeface="Arial" panose="020B0604020202020204" pitchFamily="34" charset="0"/>
              </a:rPr>
              <a:t>Ochrona  </a:t>
            </a:r>
            <a:r>
              <a:rPr lang="pl-PL" sz="4000" dirty="0">
                <a:latin typeface="Arial" panose="020B0604020202020204" pitchFamily="34" charset="0"/>
                <a:cs typeface="Arial" panose="020B0604020202020204" pitchFamily="34" charset="0"/>
              </a:rPr>
              <a:t>przed</a:t>
            </a:r>
            <a:r>
              <a:rPr lang="pl-PL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sz="4000" dirty="0">
                <a:latin typeface="Arial" panose="020B0604020202020204" pitchFamily="34" charset="0"/>
                <a:cs typeface="Arial" panose="020B0604020202020204" pitchFamily="34" charset="0"/>
              </a:rPr>
              <a:t>atakami z użyciem BMR lub zdarzeniami CBRN, jeżeli zapobieganie okaże się nieskuteczne.</a:t>
            </a:r>
          </a:p>
          <a:p>
            <a:pPr marL="0" indent="0" algn="just">
              <a:buNone/>
            </a:pPr>
            <a:r>
              <a:rPr lang="pl-PL" sz="4000" b="1" dirty="0">
                <a:latin typeface="Arial" panose="020B0604020202020204" pitchFamily="34" charset="0"/>
                <a:cs typeface="Arial" panose="020B0604020202020204" pitchFamily="34" charset="0"/>
              </a:rPr>
              <a:t>Odtwarzanie zdolności </a:t>
            </a:r>
            <a:r>
              <a:rPr lang="pl-PL" sz="4000" dirty="0">
                <a:latin typeface="Arial" panose="020B0604020202020204" pitchFamily="34" charset="0"/>
                <a:cs typeface="Arial" panose="020B0604020202020204" pitchFamily="34" charset="0"/>
              </a:rPr>
              <a:t>po ataku z użyciem BMR lub po zdarzeniu CBRN.</a:t>
            </a:r>
          </a:p>
          <a:p>
            <a:pPr marL="0" indent="0" algn="just">
              <a:buNone/>
            </a:pPr>
            <a:endParaRPr lang="pl-PL" b="1" dirty="0"/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57" y="0"/>
            <a:ext cx="12193057" cy="1237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18899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1237595"/>
            <a:ext cx="10515600" cy="776288"/>
          </a:xfrm>
        </p:spPr>
        <p:txBody>
          <a:bodyPr>
            <a:noAutofit/>
          </a:bodyPr>
          <a:lstStyle/>
          <a:p>
            <a:pPr algn="ctr"/>
            <a:r>
              <a:rPr lang="pl-PL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ISOPS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2138099"/>
            <a:ext cx="6535366" cy="430003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Jest to ochrona indywidualna. Składa się ona z :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57" y="0"/>
            <a:ext cx="12193057" cy="1237595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81DCC759-3C01-5652-16F5-164F06E50755}"/>
              </a:ext>
            </a:extLst>
          </p:cNvPr>
          <p:cNvSpPr txBox="1"/>
          <p:nvPr/>
        </p:nvSpPr>
        <p:spPr>
          <a:xfrm>
            <a:off x="-30754" y="2572806"/>
            <a:ext cx="27086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Maska przeciw gazowa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11C5AA78-9CD0-FFA0-93A4-BE06546FF349}"/>
              </a:ext>
            </a:extLst>
          </p:cNvPr>
          <p:cNvSpPr txBox="1"/>
          <p:nvPr/>
        </p:nvSpPr>
        <p:spPr>
          <a:xfrm>
            <a:off x="2819402" y="2582535"/>
            <a:ext cx="19363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Odzież ochronna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32D90547-9A3D-0566-74D4-1B08ABD9900F}"/>
              </a:ext>
            </a:extLst>
          </p:cNvPr>
          <p:cNvSpPr txBox="1"/>
          <p:nvPr/>
        </p:nvSpPr>
        <p:spPr>
          <a:xfrm>
            <a:off x="10025163" y="3899016"/>
            <a:ext cx="8860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IZAS-05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038D1EDE-6104-8852-31C7-E8CB620A6B15}"/>
              </a:ext>
            </a:extLst>
          </p:cNvPr>
          <p:cNvSpPr txBox="1"/>
          <p:nvPr/>
        </p:nvSpPr>
        <p:spPr>
          <a:xfrm>
            <a:off x="6058446" y="2582535"/>
            <a:ext cx="9538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IP-</a:t>
            </a:r>
            <a:r>
              <a:rPr lang="pl-PL" dirty="0" err="1">
                <a:latin typeface="Arial" panose="020B0604020202020204" pitchFamily="34" charset="0"/>
                <a:cs typeface="Arial" panose="020B0604020202020204" pitchFamily="34" charset="0"/>
              </a:rPr>
              <a:t>Med</a:t>
            </a:r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41A20DAE-EDD2-BC99-37C0-808378BFC7AC}"/>
              </a:ext>
            </a:extLst>
          </p:cNvPr>
          <p:cNvSpPr txBox="1"/>
          <p:nvPr/>
        </p:nvSpPr>
        <p:spPr>
          <a:xfrm>
            <a:off x="9974494" y="1268317"/>
            <a:ext cx="10372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IPLS-01</a:t>
            </a: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E3A7E512-33DB-3E53-BAFE-A3AFA3FD06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932411"/>
            <a:ext cx="2476846" cy="3324689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B5F5392B-A33C-3988-E1C0-25F9359764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18400" y="4453014"/>
            <a:ext cx="2797407" cy="2010584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8C36BC85-7933-0985-43F7-B2828572445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70195" y="2932411"/>
            <a:ext cx="3195342" cy="3559168"/>
          </a:xfrm>
          <a:prstGeom prst="rect">
            <a:avLst/>
          </a:prstGeom>
        </p:spPr>
      </p:pic>
      <p:pic>
        <p:nvPicPr>
          <p:cNvPr id="16" name="Obraz 15">
            <a:extLst>
              <a:ext uri="{FF2B5EF4-FFF2-40B4-BE49-F238E27FC236}">
                <a16:creationId xmlns:a16="http://schemas.microsoft.com/office/drawing/2014/main" id="{BD993EF8-C168-CE9D-DF7A-F1E91505DBE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07588" y="2932411"/>
            <a:ext cx="2048161" cy="3381847"/>
          </a:xfrm>
          <a:prstGeom prst="rect">
            <a:avLst/>
          </a:prstGeom>
        </p:spPr>
      </p:pic>
      <p:pic>
        <p:nvPicPr>
          <p:cNvPr id="18" name="Obraz 17">
            <a:extLst>
              <a:ext uri="{FF2B5EF4-FFF2-40B4-BE49-F238E27FC236}">
                <a16:creationId xmlns:a16="http://schemas.microsoft.com/office/drawing/2014/main" id="{A1B42DA8-4FA4-C068-9C8A-82955454816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79983" y="1786942"/>
            <a:ext cx="3580862" cy="2105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3295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3057" cy="1237595"/>
          </a:xfrm>
          <a:prstGeom prst="rect">
            <a:avLst/>
          </a:prstGeom>
        </p:spPr>
      </p:pic>
      <p:sp>
        <p:nvSpPr>
          <p:cNvPr id="3" name="pole tekstowe 2"/>
          <p:cNvSpPr txBox="1"/>
          <p:nvPr/>
        </p:nvSpPr>
        <p:spPr>
          <a:xfrm>
            <a:off x="1187115" y="1237595"/>
            <a:ext cx="40227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b="1" dirty="0">
                <a:latin typeface="Arial" panose="020B0604020202020204" pitchFamily="34" charset="0"/>
                <a:cs typeface="Arial" panose="020B0604020202020204" pitchFamily="34" charset="0"/>
              </a:rPr>
              <a:t>BUDOWA MASKI MP-6</a:t>
            </a: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528" y="1880756"/>
            <a:ext cx="5566611" cy="4789699"/>
          </a:xfrm>
          <a:prstGeom prst="rect">
            <a:avLst/>
          </a:prstGeom>
        </p:spPr>
      </p:pic>
      <p:sp>
        <p:nvSpPr>
          <p:cNvPr id="6" name="Prostokąt 5"/>
          <p:cNvSpPr/>
          <p:nvPr/>
        </p:nvSpPr>
        <p:spPr>
          <a:xfrm>
            <a:off x="10966336" y="2026908"/>
            <a:ext cx="3545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dirty="0"/>
              <a:t> 5</a:t>
            </a:r>
          </a:p>
        </p:txBody>
      </p:sp>
      <p:sp>
        <p:nvSpPr>
          <p:cNvPr id="7" name="Prostokąt 6"/>
          <p:cNvSpPr/>
          <p:nvPr/>
        </p:nvSpPr>
        <p:spPr>
          <a:xfrm>
            <a:off x="11170077" y="5939408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dirty="0"/>
              <a:t>3</a:t>
            </a:r>
          </a:p>
        </p:txBody>
      </p:sp>
      <p:sp>
        <p:nvSpPr>
          <p:cNvPr id="8" name="Prostokąt 7"/>
          <p:cNvSpPr/>
          <p:nvPr/>
        </p:nvSpPr>
        <p:spPr>
          <a:xfrm>
            <a:off x="9570262" y="2026908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dirty="0"/>
              <a:t>2</a:t>
            </a:r>
          </a:p>
        </p:txBody>
      </p:sp>
      <p:sp>
        <p:nvSpPr>
          <p:cNvPr id="9" name="Prostokąt 8"/>
          <p:cNvSpPr/>
          <p:nvPr/>
        </p:nvSpPr>
        <p:spPr>
          <a:xfrm>
            <a:off x="7172704" y="2088070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dirty="0"/>
              <a:t>1</a:t>
            </a:r>
          </a:p>
        </p:txBody>
      </p:sp>
      <p:sp>
        <p:nvSpPr>
          <p:cNvPr id="10" name="Prostokąt 9"/>
          <p:cNvSpPr/>
          <p:nvPr/>
        </p:nvSpPr>
        <p:spPr>
          <a:xfrm>
            <a:off x="6221312" y="3340587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dirty="0">
                <a:solidFill>
                  <a:srgbClr val="000000"/>
                </a:solidFill>
                <a:latin typeface="Arial" panose="020B0604020202020204" pitchFamily="34" charset="0"/>
              </a:rPr>
              <a:t>6</a:t>
            </a:r>
            <a:endParaRPr lang="pl-PL" dirty="0"/>
          </a:p>
        </p:txBody>
      </p:sp>
      <p:sp>
        <p:nvSpPr>
          <p:cNvPr id="11" name="Prostokąt 10"/>
          <p:cNvSpPr/>
          <p:nvPr/>
        </p:nvSpPr>
        <p:spPr>
          <a:xfrm>
            <a:off x="7077684" y="5754742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dirty="0"/>
              <a:t>4</a:t>
            </a:r>
          </a:p>
        </p:txBody>
      </p:sp>
      <p:sp>
        <p:nvSpPr>
          <p:cNvPr id="12" name="Prostokąt 11"/>
          <p:cNvSpPr/>
          <p:nvPr/>
        </p:nvSpPr>
        <p:spPr>
          <a:xfrm>
            <a:off x="710984" y="2211574"/>
            <a:ext cx="5939547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Rysunek 1. Maska MP-6</a:t>
            </a:r>
          </a:p>
          <a:p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1 – część twarzowa; </a:t>
            </a:r>
          </a:p>
          <a:p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2 – </a:t>
            </a:r>
            <a:r>
              <a:rPr lang="pl-PL" b="1" dirty="0" err="1">
                <a:latin typeface="Arial" panose="020B0604020202020204" pitchFamily="34" charset="0"/>
                <a:cs typeface="Arial" panose="020B0604020202020204" pitchFamily="34" charset="0"/>
              </a:rPr>
              <a:t>nagłowie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</a:p>
          <a:p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3 – filtropochłaniacz FP-6;</a:t>
            </a:r>
          </a:p>
          <a:p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4 – urządzenie do przyjmowania płynów; </a:t>
            </a:r>
          </a:p>
          <a:p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5 – torba nośna;</a:t>
            </a:r>
          </a:p>
          <a:p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6 – manierka</a:t>
            </a:r>
          </a:p>
        </p:txBody>
      </p:sp>
    </p:spTree>
    <p:extLst>
      <p:ext uri="{BB962C8B-B14F-4D97-AF65-F5344CB8AC3E}">
        <p14:creationId xmlns:p14="http://schemas.microsoft.com/office/powerpoint/2010/main" val="12064041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1237595"/>
            <a:ext cx="10515600" cy="776288"/>
          </a:xfrm>
        </p:spPr>
        <p:txBody>
          <a:bodyPr>
            <a:noAutofit/>
          </a:bodyPr>
          <a:lstStyle/>
          <a:p>
            <a:pPr algn="ctr"/>
            <a:r>
              <a:rPr lang="pl-PL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ZSOPS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97305" y="2475190"/>
            <a:ext cx="5757580" cy="3876972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Stosowanie ZSOPS oparte jest na następujących zasadach:</a:t>
            </a:r>
          </a:p>
          <a:p>
            <a:pPr marL="0" indent="0" algn="just">
              <a:buNone/>
            </a:pPr>
            <a:r>
              <a:rPr lang="pl-PL" b="1" dirty="0" smtClean="0">
                <a:latin typeface="Arial" panose="020B0604020202020204" pitchFamily="34" charset="0"/>
                <a:cs typeface="Arial" panose="020B0604020202020204" pitchFamily="34" charset="0"/>
              </a:rPr>
              <a:t>Unikanie</a:t>
            </a:r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zagrożenia jest podstawową zasadą.</a:t>
            </a:r>
          </a:p>
          <a:p>
            <a:pPr marL="0" indent="0" algn="just">
              <a:buNone/>
            </a:pP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Priorytetem</a:t>
            </a: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 jest pododdział najbardziej narażony na skażenie.</a:t>
            </a:r>
          </a:p>
          <a:p>
            <a:pPr marL="0" indent="0" algn="just">
              <a:buNone/>
            </a:pP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Wejście/wyjście </a:t>
            </a: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czyli stany osobowe powinny przejść likwidacje skażeń.</a:t>
            </a:r>
          </a:p>
          <a:p>
            <a:pPr marL="0" indent="0" algn="just">
              <a:buNone/>
            </a:pP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ZSOPS powinno być 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obsługiwane</a:t>
            </a: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 przez przeszkolony personel.</a:t>
            </a:r>
          </a:p>
          <a:p>
            <a:pPr marL="0" indent="0" algn="just">
              <a:buNone/>
            </a:pP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W ZSOPS powinien być prowadzony 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ciągły monitoring skażeń </a:t>
            </a: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wewnątrz.</a:t>
            </a:r>
          </a:p>
          <a:p>
            <a:pPr marL="0" indent="0" algn="just">
              <a:buNone/>
            </a:pP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Likwidacja skażeń i ochrona zbiorowa </a:t>
            </a: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musi to być planowane razem z ZSOPS.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57" y="0"/>
            <a:ext cx="12193057" cy="1237595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45D2D572-C067-F003-F978-A7AADCD7264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5039" y="2328775"/>
            <a:ext cx="5776961" cy="3851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9145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57" y="0"/>
            <a:ext cx="12193057" cy="1237595"/>
          </a:xfrm>
          <a:prstGeom prst="rect">
            <a:avLst/>
          </a:prstGeom>
        </p:spPr>
      </p:pic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1AAD5A00-A05F-C671-755C-49F822FE49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14731"/>
            <a:ext cx="105156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Przesyłanie informacji o skażeniach. </a:t>
            </a:r>
          </a:p>
          <a:p>
            <a:pPr marL="0" indent="0" algn="just">
              <a:buNone/>
            </a:pP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Rolą analityków w OAS jest przetwarzanie informacji z miejsca zdarzenia CBRN, które później przesyłamy odpowiednim jednostką bądź osobą odpowiedzialnych za dane czynności w pomocy ludności cywilnej.</a:t>
            </a:r>
          </a:p>
        </p:txBody>
      </p:sp>
      <p:sp>
        <p:nvSpPr>
          <p:cNvPr id="8" name="Tytuł 7">
            <a:extLst>
              <a:ext uri="{FF2B5EF4-FFF2-40B4-BE49-F238E27FC236}">
                <a16:creationId xmlns:a16="http://schemas.microsoft.com/office/drawing/2014/main" id="{712D73E7-3067-7861-D3FA-DC1AC63627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671" y="88916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pl-PL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Ośrodek analizy skażeń</a:t>
            </a:r>
          </a:p>
        </p:txBody>
      </p:sp>
    </p:spTree>
    <p:extLst>
      <p:ext uri="{BB962C8B-B14F-4D97-AF65-F5344CB8AC3E}">
        <p14:creationId xmlns:p14="http://schemas.microsoft.com/office/powerpoint/2010/main" val="15611460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57" y="0"/>
            <a:ext cx="12193057" cy="1237595"/>
          </a:xfrm>
          <a:prstGeom prst="rect">
            <a:avLst/>
          </a:prstGeom>
        </p:spPr>
      </p:pic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1AAD5A00-A05F-C671-755C-49F822FE49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14731"/>
            <a:ext cx="10515600" cy="4351338"/>
          </a:xfrm>
        </p:spPr>
        <p:txBody>
          <a:bodyPr/>
          <a:lstStyle/>
          <a:p>
            <a:pPr marL="0" indent="0" algn="ctr">
              <a:buNone/>
            </a:pP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Analizowanie potencjalnego zagrożenia dla wojsk oraz ludności cywilnej.</a:t>
            </a:r>
          </a:p>
          <a:p>
            <a:pPr marL="0" indent="0" algn="just">
              <a:buNone/>
            </a:pP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Zajmujemy się szacowaniem zagrożenia występującego z użycia środków BMR. Dzięki czemu możemy prognozować potencjale miejsce zagrożenia, które przesyłamy do odpowiednich jednostek. Przez co będzie można zwalczać skażenie w danym rejonie.</a:t>
            </a:r>
          </a:p>
        </p:txBody>
      </p:sp>
      <p:sp>
        <p:nvSpPr>
          <p:cNvPr id="8" name="Tytuł 7">
            <a:extLst>
              <a:ext uri="{FF2B5EF4-FFF2-40B4-BE49-F238E27FC236}">
                <a16:creationId xmlns:a16="http://schemas.microsoft.com/office/drawing/2014/main" id="{712D73E7-3067-7861-D3FA-DC1AC63627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7671" y="88916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pl-PL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Ośrodek analizy skażeń</a:t>
            </a:r>
          </a:p>
        </p:txBody>
      </p:sp>
    </p:spTree>
    <p:extLst>
      <p:ext uri="{BB962C8B-B14F-4D97-AF65-F5344CB8AC3E}">
        <p14:creationId xmlns:p14="http://schemas.microsoft.com/office/powerpoint/2010/main" val="21134816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57" y="0"/>
            <a:ext cx="12193057" cy="1237595"/>
          </a:xfrm>
          <a:prstGeom prst="rect">
            <a:avLst/>
          </a:prstGeom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5028" y="964263"/>
            <a:ext cx="4791941" cy="5893737"/>
          </a:xfrm>
          <a:prstGeom prst="rect">
            <a:avLst/>
          </a:prstGeom>
        </p:spPr>
      </p:pic>
      <p:pic>
        <p:nvPicPr>
          <p:cNvPr id="10" name="Obraz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8778" y="964262"/>
            <a:ext cx="4216858" cy="5893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214253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57" y="0"/>
            <a:ext cx="12193057" cy="1237595"/>
          </a:xfrm>
          <a:prstGeom prst="rect">
            <a:avLst/>
          </a:prstGeom>
        </p:spPr>
      </p:pic>
      <p:pic>
        <p:nvPicPr>
          <p:cNvPr id="9" name="Obraz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4132" y="964263"/>
            <a:ext cx="4694430" cy="5893737"/>
          </a:xfrm>
          <a:prstGeom prst="rect">
            <a:avLst/>
          </a:prstGeom>
        </p:spPr>
      </p:pic>
      <p:pic>
        <p:nvPicPr>
          <p:cNvPr id="2" name="Obraz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4223" y="964263"/>
            <a:ext cx="4772116" cy="5893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77068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7671" y="3092336"/>
            <a:ext cx="10515600" cy="112221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sz="5400" dirty="0">
                <a:latin typeface="Arial" panose="020B0604020202020204" pitchFamily="34" charset="0"/>
                <a:cs typeface="Arial" panose="020B0604020202020204" pitchFamily="34" charset="0"/>
              </a:rPr>
              <a:t>Dziękuję za uwagę!</a:t>
            </a: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57" y="0"/>
            <a:ext cx="12193057" cy="1237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07591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30740" y="1237596"/>
            <a:ext cx="11575915" cy="1593153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OPBMR to zespół przedsięwzięć planistycznych, organizacyjnych i działań zmierzających do </a:t>
            </a:r>
            <a:r>
              <a:rPr lang="pl-PL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zapobiegania</a:t>
            </a:r>
            <a:r>
              <a:rPr lang="pl-PL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zdarzeniom </a:t>
            </a:r>
            <a:r>
              <a:rPr lang="pl-PL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CBRN</a:t>
            </a: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ochrony</a:t>
            </a: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 wojsk, ludności i infrastruktury przed ich skutkami oraz 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odtworzenia zdolności</a:t>
            </a: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 po ich wystąpieniu. </a:t>
            </a:r>
          </a:p>
          <a:p>
            <a:pPr marL="0" indent="0" algn="just">
              <a:buNone/>
            </a:pPr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57" y="0"/>
            <a:ext cx="12193057" cy="1237595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9145DA94-6AC1-3FC1-6A88-04360A33B0DA}"/>
              </a:ext>
            </a:extLst>
          </p:cNvPr>
          <p:cNvSpPr txBox="1"/>
          <p:nvPr/>
        </p:nvSpPr>
        <p:spPr>
          <a:xfrm>
            <a:off x="243192" y="2918297"/>
            <a:ext cx="304475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pl-PL" sz="4000" dirty="0">
                <a:latin typeface="Arial" panose="020B0604020202020204" pitchFamily="34" charset="0"/>
                <a:cs typeface="Arial" panose="020B0604020202020204" pitchFamily="34" charset="0"/>
              </a:rPr>
              <a:t>hemiczne</a:t>
            </a:r>
          </a:p>
          <a:p>
            <a:r>
              <a:rPr lang="pl-PL" sz="4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pl-PL" sz="4000" dirty="0">
                <a:latin typeface="Arial" panose="020B0604020202020204" pitchFamily="34" charset="0"/>
                <a:cs typeface="Arial" panose="020B0604020202020204" pitchFamily="34" charset="0"/>
              </a:rPr>
              <a:t>iologiczne</a:t>
            </a:r>
          </a:p>
          <a:p>
            <a:r>
              <a:rPr lang="pl-PL" sz="400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pl-PL" sz="4000" dirty="0">
                <a:latin typeface="Arial" panose="020B0604020202020204" pitchFamily="34" charset="0"/>
                <a:cs typeface="Arial" panose="020B0604020202020204" pitchFamily="34" charset="0"/>
              </a:rPr>
              <a:t>adiacyjne</a:t>
            </a:r>
            <a:endParaRPr lang="pl-PL" sz="4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l-PL" sz="4000" dirty="0" err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pl-PL" sz="4000" dirty="0" err="1">
                <a:latin typeface="Arial" panose="020B0604020202020204" pitchFamily="34" charset="0"/>
                <a:cs typeface="Arial" panose="020B0604020202020204" pitchFamily="34" charset="0"/>
              </a:rPr>
              <a:t>uklarne</a:t>
            </a:r>
            <a:endParaRPr lang="pl-PL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72D64D5C-2A89-F468-EF7A-E30FFCACC5D9}"/>
              </a:ext>
            </a:extLst>
          </p:cNvPr>
          <p:cNvSpPr txBox="1"/>
          <p:nvPr/>
        </p:nvSpPr>
        <p:spPr>
          <a:xfrm>
            <a:off x="3534383" y="2918296"/>
            <a:ext cx="865761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dirty="0">
                <a:latin typeface="Arial" panose="020B0604020202020204" pitchFamily="34" charset="0"/>
                <a:cs typeface="Arial" panose="020B0604020202020204" pitchFamily="34" charset="0"/>
              </a:rPr>
              <a:t>Broń  CBRN jest zaprojekowana i skonstruowana tak by mogła ona uwolnić rozlegle substancji.</a:t>
            </a:r>
          </a:p>
          <a:p>
            <a:r>
              <a:rPr lang="pl-PL" sz="3200" dirty="0">
                <a:latin typeface="Arial" panose="020B0604020202020204" pitchFamily="34" charset="0"/>
                <a:cs typeface="Arial" panose="020B0604020202020204" pitchFamily="34" charset="0"/>
              </a:rPr>
              <a:t>Urządzenie CBRN definiuje się jako improwizowaną konstrukcję lub system mający na celu uwolnienie substancji CBRN</a:t>
            </a:r>
          </a:p>
        </p:txBody>
      </p:sp>
    </p:spTree>
    <p:extLst>
      <p:ext uri="{BB962C8B-B14F-4D97-AF65-F5344CB8AC3E}">
        <p14:creationId xmlns:p14="http://schemas.microsoft.com/office/powerpoint/2010/main" val="36869607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8CFF8A03-239F-915A-02E8-46DF3E2791C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70223" y="1930431"/>
            <a:ext cx="5825247" cy="1646791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pl-PL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ojowe </a:t>
            </a:r>
            <a:r>
              <a:rPr lang="pl-PL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Ś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rodki </a:t>
            </a:r>
            <a:r>
              <a:rPr lang="pl-PL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rujące (</a:t>
            </a:r>
            <a:r>
              <a:rPr lang="pl-PL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BŚT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– Dzielimy je na środki trwałe oraz nietrwałe. W zależności od tego możemy określić zasięg ich działania.</a:t>
            </a:r>
          </a:p>
        </p:txBody>
      </p:sp>
      <p:sp>
        <p:nvSpPr>
          <p:cNvPr id="9" name="Symbol zastępczy zawartości 8">
            <a:extLst>
              <a:ext uri="{FF2B5EF4-FFF2-40B4-BE49-F238E27FC236}">
                <a16:creationId xmlns:a16="http://schemas.microsoft.com/office/drawing/2014/main" id="{D196BC87-5927-C223-A2A3-FAA89261EF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5470" y="1929908"/>
            <a:ext cx="5825247" cy="1646791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pl-PL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oksyczne </a:t>
            </a:r>
            <a:r>
              <a:rPr lang="pl-PL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Ś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rodki </a:t>
            </a:r>
            <a:r>
              <a:rPr lang="pl-PL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rzemysłowe (</a:t>
            </a:r>
            <a:r>
              <a:rPr lang="pl-PL" b="1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TŚP</a:t>
            </a:r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– Celowe bądź przypadkowe uwolnienie będzie miało nie wielki zasięg.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1FAE088A-6A56-624A-BF63-4D3BAC0A482D}"/>
              </a:ext>
            </a:extLst>
          </p:cNvPr>
          <p:cNvSpPr txBox="1">
            <a:spLocks/>
          </p:cNvSpPr>
          <p:nvPr/>
        </p:nvSpPr>
        <p:spPr>
          <a:xfrm>
            <a:off x="270223" y="1468243"/>
            <a:ext cx="11650494" cy="46166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pl-PL" sz="2400" dirty="0">
                <a:latin typeface="Arial" panose="020B0604020202020204" pitchFamily="34" charset="0"/>
                <a:cs typeface="Arial" panose="020B0604020202020204" pitchFamily="34" charset="0"/>
              </a:rPr>
              <a:t>Zdarzenia chemiczne dzielimy na dwie grupy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5913075E-0B16-E0CF-5908-8325EA87F2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3558" y="3576699"/>
            <a:ext cx="4668579" cy="3109075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3086FB15-57C9-AD87-2C46-A0BF6E7138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8770" y="3799868"/>
            <a:ext cx="4828152" cy="2662736"/>
          </a:xfrm>
          <a:prstGeom prst="rect">
            <a:avLst/>
          </a:prstGeom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057" y="0"/>
            <a:ext cx="12193057" cy="1237595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966537" y="406099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pl-PL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Broń Chemiczna</a:t>
            </a:r>
          </a:p>
        </p:txBody>
      </p:sp>
    </p:spTree>
    <p:extLst>
      <p:ext uri="{BB962C8B-B14F-4D97-AF65-F5344CB8AC3E}">
        <p14:creationId xmlns:p14="http://schemas.microsoft.com/office/powerpoint/2010/main" val="23438389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1258506"/>
            <a:ext cx="4114046" cy="800327"/>
          </a:xfrm>
        </p:spPr>
        <p:txBody>
          <a:bodyPr>
            <a:normAutofit/>
          </a:bodyPr>
          <a:lstStyle/>
          <a:p>
            <a:pPr algn="ctr"/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BŚT</a:t>
            </a:r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87001" y="2171330"/>
            <a:ext cx="4774949" cy="435663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BŚT to substancja chemiczna przeznaczona do użycia jako broń w celu </a:t>
            </a:r>
            <a:r>
              <a:rPr lang="pl-PL" sz="2400" dirty="0" smtClean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śmiertelnego</a:t>
            </a:r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lub </a:t>
            </a:r>
            <a:r>
              <a:rPr lang="pl-PL" sz="2400" dirty="0" smtClean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szkodliwego</a:t>
            </a:r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działania na organizmy żywe, </a:t>
            </a:r>
            <a:r>
              <a:rPr lang="pl-PL" sz="2400" dirty="0" smtClean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pogorszenia</a:t>
            </a:r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właściwości środków </a:t>
            </a:r>
            <a:r>
              <a:rPr lang="pl-PL" sz="2400" dirty="0" smtClean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materiałowo-technicznych</a:t>
            </a:r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lub </a:t>
            </a:r>
            <a:r>
              <a:rPr lang="pl-PL" sz="2400" dirty="0" smtClean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ograniczenia swobody działania</a:t>
            </a:r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pl-PL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Termin ten nie obejmuje środków używanych do tłumienia zamieszek, herbicydów oraz środków dymotwórczych i zapalających.</a:t>
            </a:r>
          </a:p>
          <a:p>
            <a:endParaRPr lang="pl-PL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l-PL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l-PL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l-PL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180"/>
            <a:ext cx="12192000" cy="1235762"/>
          </a:xfrm>
          <a:prstGeom prst="rect">
            <a:avLst/>
          </a:prstGeom>
        </p:spPr>
      </p:pic>
      <p:sp>
        <p:nvSpPr>
          <p:cNvPr id="5" name="Prostokąt zaokrąglony 4"/>
          <p:cNvSpPr/>
          <p:nvPr/>
        </p:nvSpPr>
        <p:spPr>
          <a:xfrm>
            <a:off x="7025489" y="846970"/>
            <a:ext cx="2670772" cy="62468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Skutki fizjologiczne</a:t>
            </a:r>
            <a:endParaRPr lang="pl-PL" dirty="0"/>
          </a:p>
        </p:txBody>
      </p:sp>
      <p:sp>
        <p:nvSpPr>
          <p:cNvPr id="6" name="Prostokąt zaokrąglony 5"/>
          <p:cNvSpPr/>
          <p:nvPr/>
        </p:nvSpPr>
        <p:spPr>
          <a:xfrm>
            <a:off x="10391871" y="1689377"/>
            <a:ext cx="997389" cy="624689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parzące</a:t>
            </a:r>
            <a:endParaRPr lang="pl-PL" dirty="0"/>
          </a:p>
        </p:txBody>
      </p:sp>
      <p:sp>
        <p:nvSpPr>
          <p:cNvPr id="7" name="Prostokąt zaokrąglony 6"/>
          <p:cNvSpPr/>
          <p:nvPr/>
        </p:nvSpPr>
        <p:spPr>
          <a:xfrm>
            <a:off x="8963310" y="1689377"/>
            <a:ext cx="1287099" cy="624689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duszące</a:t>
            </a:r>
            <a:endParaRPr lang="pl-PL" dirty="0"/>
          </a:p>
        </p:txBody>
      </p:sp>
      <p:sp>
        <p:nvSpPr>
          <p:cNvPr id="8" name="Prostokąt zaokrąglony 7"/>
          <p:cNvSpPr/>
          <p:nvPr/>
        </p:nvSpPr>
        <p:spPr>
          <a:xfrm>
            <a:off x="7183172" y="1675236"/>
            <a:ext cx="1638676" cy="624689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err="1" smtClean="0"/>
              <a:t>ogólnotrujące</a:t>
            </a:r>
            <a:endParaRPr lang="pl-PL" dirty="0"/>
          </a:p>
        </p:txBody>
      </p:sp>
      <p:sp>
        <p:nvSpPr>
          <p:cNvPr id="9" name="Prostokąt zaokrąglony 8"/>
          <p:cNvSpPr/>
          <p:nvPr/>
        </p:nvSpPr>
        <p:spPr>
          <a:xfrm>
            <a:off x="5571655" y="1689377"/>
            <a:ext cx="1453834" cy="624689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paralityczno-drgawkowe</a:t>
            </a:r>
            <a:endParaRPr lang="pl-PL" dirty="0"/>
          </a:p>
        </p:txBody>
      </p:sp>
      <p:sp>
        <p:nvSpPr>
          <p:cNvPr id="11" name="Prostokąt zaokrąglony 10"/>
          <p:cNvSpPr/>
          <p:nvPr/>
        </p:nvSpPr>
        <p:spPr>
          <a:xfrm>
            <a:off x="7025489" y="2732288"/>
            <a:ext cx="2670772" cy="62468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Śmiertelność</a:t>
            </a:r>
            <a:endParaRPr lang="pl-PL" dirty="0"/>
          </a:p>
        </p:txBody>
      </p:sp>
      <p:sp>
        <p:nvSpPr>
          <p:cNvPr id="12" name="Prostokąt zaokrąglony 11"/>
          <p:cNvSpPr/>
          <p:nvPr/>
        </p:nvSpPr>
        <p:spPr>
          <a:xfrm>
            <a:off x="6689758" y="3572307"/>
            <a:ext cx="1453834" cy="624689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l</a:t>
            </a:r>
            <a:r>
              <a:rPr lang="pl-PL" dirty="0" smtClean="0"/>
              <a:t>etalne</a:t>
            </a:r>
            <a:endParaRPr lang="pl-PL" dirty="0"/>
          </a:p>
        </p:txBody>
      </p:sp>
      <p:sp>
        <p:nvSpPr>
          <p:cNvPr id="13" name="Prostokąt zaokrąglony 12"/>
          <p:cNvSpPr/>
          <p:nvPr/>
        </p:nvSpPr>
        <p:spPr>
          <a:xfrm>
            <a:off x="8473670" y="3572308"/>
            <a:ext cx="1453834" cy="624689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nieletalne</a:t>
            </a:r>
            <a:endParaRPr lang="pl-PL" dirty="0"/>
          </a:p>
        </p:txBody>
      </p:sp>
      <p:sp>
        <p:nvSpPr>
          <p:cNvPr id="14" name="Prostokąt zaokrąglony 13"/>
          <p:cNvSpPr/>
          <p:nvPr/>
        </p:nvSpPr>
        <p:spPr>
          <a:xfrm>
            <a:off x="7138284" y="4615219"/>
            <a:ext cx="2670772" cy="62468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Trwałość</a:t>
            </a:r>
            <a:endParaRPr lang="pl-PL" dirty="0"/>
          </a:p>
        </p:txBody>
      </p:sp>
      <p:sp>
        <p:nvSpPr>
          <p:cNvPr id="15" name="Prostokąt zaokrąglony 14"/>
          <p:cNvSpPr/>
          <p:nvPr/>
        </p:nvSpPr>
        <p:spPr>
          <a:xfrm>
            <a:off x="6689758" y="5455237"/>
            <a:ext cx="1453834" cy="624689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trwałe (P)</a:t>
            </a:r>
            <a:endParaRPr lang="pl-PL" dirty="0"/>
          </a:p>
        </p:txBody>
      </p:sp>
      <p:sp>
        <p:nvSpPr>
          <p:cNvPr id="16" name="Prostokąt zaokrąglony 15"/>
          <p:cNvSpPr/>
          <p:nvPr/>
        </p:nvSpPr>
        <p:spPr>
          <a:xfrm>
            <a:off x="8396902" y="5451234"/>
            <a:ext cx="1607369" cy="624689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 smtClean="0"/>
              <a:t>nietrwałe (NP)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54867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1253941"/>
            <a:ext cx="10515600" cy="800327"/>
          </a:xfrm>
        </p:spPr>
        <p:txBody>
          <a:bodyPr>
            <a:normAutofit/>
          </a:bodyPr>
          <a:lstStyle/>
          <a:p>
            <a:pPr algn="ctr"/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Podział BŚT i ich efekty oddziaływania</a:t>
            </a:r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180"/>
            <a:ext cx="12192000" cy="1235762"/>
          </a:xfrm>
          <a:prstGeom prst="rect">
            <a:avLst/>
          </a:prstGeom>
        </p:spPr>
      </p:pic>
      <p:graphicFrame>
        <p:nvGraphicFramePr>
          <p:cNvPr id="6" name="Tabela 5"/>
          <p:cNvGraphicFramePr>
            <a:graphicFrameLocks noGrp="1"/>
          </p:cNvGraphicFramePr>
          <p:nvPr>
            <p:extLst/>
          </p:nvPr>
        </p:nvGraphicFramePr>
        <p:xfrm>
          <a:off x="838201" y="2054268"/>
          <a:ext cx="10515600" cy="276352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850678">
                  <a:extLst>
                    <a:ext uri="{9D8B030D-6E8A-4147-A177-3AD203B41FA5}">
                      <a16:colId xmlns:a16="http://schemas.microsoft.com/office/drawing/2014/main" val="2550354258"/>
                    </a:ext>
                  </a:extLst>
                </a:gridCol>
                <a:gridCol w="2299580">
                  <a:extLst>
                    <a:ext uri="{9D8B030D-6E8A-4147-A177-3AD203B41FA5}">
                      <a16:colId xmlns:a16="http://schemas.microsoft.com/office/drawing/2014/main" val="3315795061"/>
                    </a:ext>
                  </a:extLst>
                </a:gridCol>
                <a:gridCol w="6365342">
                  <a:extLst>
                    <a:ext uri="{9D8B030D-6E8A-4147-A177-3AD203B41FA5}">
                      <a16:colId xmlns:a16="http://schemas.microsoft.com/office/drawing/2014/main" val="213268817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pl-PL" dirty="0" smtClean="0"/>
                        <a:t>Kategoria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smtClean="0"/>
                        <a:t>Rodzaj środka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smtClean="0"/>
                        <a:t>Efekty oddziaływania</a:t>
                      </a:r>
                      <a:endParaRPr lang="pl-P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4010220"/>
                  </a:ext>
                </a:extLst>
              </a:tr>
              <a:tr h="370840">
                <a:tc rowSpan="4">
                  <a:txBody>
                    <a:bodyPr/>
                    <a:lstStyle/>
                    <a:p>
                      <a:r>
                        <a:rPr lang="pl-PL" dirty="0" smtClean="0"/>
                        <a:t>Letalne środki trujące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baseline="0" dirty="0" smtClean="0"/>
                        <a:t>paralityczno-drgawkowe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smtClean="0"/>
                        <a:t>Zakłócają pracę układu nerwowego i</a:t>
                      </a:r>
                      <a:r>
                        <a:rPr lang="pl-PL" baseline="0" dirty="0" smtClean="0"/>
                        <a:t> zaburzają podstawowe funkcje organizmu, takie jak oddychanie</a:t>
                      </a:r>
                      <a:endParaRPr lang="pl-P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6090681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err="1" smtClean="0"/>
                        <a:t>ogólnotrujące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smtClean="0"/>
                        <a:t>Uniemożliwiają pobieranie tlenu z krwi przez komórki</a:t>
                      </a:r>
                      <a:r>
                        <a:rPr lang="pl-PL" baseline="0" dirty="0" smtClean="0"/>
                        <a:t> ciała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8778639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smtClean="0"/>
                        <a:t>duszące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smtClean="0"/>
                        <a:t>Oddziałują na drogi</a:t>
                      </a:r>
                      <a:r>
                        <a:rPr lang="pl-PL" baseline="0" dirty="0" smtClean="0"/>
                        <a:t> oddechowe i płuca</a:t>
                      </a:r>
                      <a:endParaRPr lang="pl-P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9123566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smtClean="0"/>
                        <a:t>parzące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smtClean="0"/>
                        <a:t>Powodują obrażenia oczu i płuc oraz oparzenia i pęcherze</a:t>
                      </a:r>
                      <a:r>
                        <a:rPr lang="pl-PL" baseline="0" dirty="0" smtClean="0"/>
                        <a:t> skórne. </a:t>
                      </a:r>
                      <a:endParaRPr lang="pl-P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89749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pl-PL" dirty="0" smtClean="0"/>
                        <a:t>Nieletalne środki trujące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smtClean="0"/>
                        <a:t>obezwładniające</a:t>
                      </a:r>
                      <a:endParaRPr lang="pl-P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l-PL" dirty="0" smtClean="0"/>
                        <a:t>Powodują tymczasowe ograniczenia fizyczne i psychiczne, w wyniku których może utrzymywać się upośledzenie ruchowe</a:t>
                      </a:r>
                      <a:endParaRPr lang="pl-P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78650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65078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3446" y="1654105"/>
            <a:ext cx="6739459" cy="5035453"/>
          </a:xfrm>
        </p:spPr>
        <p:txBody>
          <a:bodyPr>
            <a:normAutofit fontScale="77500" lnSpcReduction="20000"/>
          </a:bodyPr>
          <a:lstStyle/>
          <a:p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Środki te zakłócają działanie układu nerwowego. Prowadzą do zaburzeń nerwowo-mięśniowych.</a:t>
            </a:r>
          </a:p>
          <a:p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Drogami wnikania to: oddechowa, pokarmowa, skórna.</a:t>
            </a:r>
          </a:p>
          <a:p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Szybkość działania zależy od dawki – od kilku sekund (wdychanie) do kilku minut/godzin (absorbcja skórna).</a:t>
            </a:r>
          </a:p>
          <a:p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Wykrywanie po wystąpieniu objawów, przyrządów rozpoznania skażeń, papierków wskaźnikowych.</a:t>
            </a:r>
          </a:p>
          <a:p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Objawy:</a:t>
            </a:r>
          </a:p>
          <a:p>
            <a:pPr lvl="1"/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Wczesne – katar, ślinotok, ucisk w klatce piersiowej, trudności w oddychaniu, </a:t>
            </a:r>
            <a:r>
              <a:rPr lang="pl-PL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mioza</a:t>
            </a:r>
            <a:endParaRPr lang="pl-PL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Późniejsze – ból głowy, ślinotok, zawroty głowy i osłabienie, nadmierne pocenie się</a:t>
            </a:r>
          </a:p>
          <a:p>
            <a:pPr lvl="1"/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Końcowe – nudności i wymioty, mimowolne oddawanie moczu i kału, drgawki i paraliż mięśni, zatrzymanie oddychania</a:t>
            </a:r>
          </a:p>
          <a:p>
            <a:pPr marL="0" indent="0">
              <a:buNone/>
            </a:pPr>
            <a:endParaRPr lang="pl-PL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l-PL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180"/>
            <a:ext cx="12192000" cy="1235762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853778"/>
            <a:ext cx="10515600" cy="800327"/>
          </a:xfrm>
        </p:spPr>
        <p:txBody>
          <a:bodyPr>
            <a:normAutofit/>
          </a:bodyPr>
          <a:lstStyle/>
          <a:p>
            <a:pPr algn="ctr"/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Środki paralityczno-drgawkowe</a:t>
            </a:r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74" descr="nerve%20slide%205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9315" y="1717389"/>
            <a:ext cx="3744485" cy="4908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89655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180"/>
            <a:ext cx="12192000" cy="1235762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54242" y="853778"/>
            <a:ext cx="5241758" cy="800327"/>
          </a:xfrm>
        </p:spPr>
        <p:txBody>
          <a:bodyPr>
            <a:normAutofit/>
          </a:bodyPr>
          <a:lstStyle/>
          <a:p>
            <a:pPr algn="ctr"/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Środki parzące</a:t>
            </a:r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3446" y="1654105"/>
            <a:ext cx="6161943" cy="5203895"/>
          </a:xfrm>
        </p:spPr>
        <p:txBody>
          <a:bodyPr>
            <a:normAutofit fontScale="70000" lnSpcReduction="20000"/>
          </a:bodyPr>
          <a:lstStyle/>
          <a:p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Powodują obrażenia oczu i płuc oraz oparzenia i pęcherze skórne. Podstawowe przeznaczenie to skażenie terenu i uszkodzenia ciała.</a:t>
            </a:r>
          </a:p>
          <a:p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Mogą wnikać do organizmu drogą oddechową, pokarmową, skórę lub oczy, zdolność przenikania przez umundurowanie i pary środka oddziałują na nieosłoniętą powierzchnie skóry.</a:t>
            </a:r>
          </a:p>
          <a:p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Po dostaniu się do oczu objawy występują natychmiast, kolejne – przypominające poparzenia termiczne – po kilku godzinach lub dniach.</a:t>
            </a:r>
          </a:p>
          <a:p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Posiadają specyficzny wyczuwalny zapach (czosnek, pelargonia, ryby), ponadto wykrycie za pomocą przyrządów rozpoznania skażeń lub papierków wskaźnikowych.</a:t>
            </a:r>
          </a:p>
          <a:p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Objawy: </a:t>
            </a:r>
          </a:p>
          <a:p>
            <a:pPr lvl="1"/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Oczy – bardzo wrażliwe na działanie – zaczerwienienie, podrażnienie , ślepota.</a:t>
            </a:r>
          </a:p>
          <a:p>
            <a:pPr lvl="1"/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Gardło – suchość, pieczenie, kaszel, chrypka, utrata głosu, niedrożność górnych dróg oddechowych.</a:t>
            </a:r>
          </a:p>
          <a:p>
            <a:pPr lvl="1"/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Skóra – uczucie pieczenia i zaczerwienienie skóry, pęcherze z trudno gojącymi się ranami.</a:t>
            </a:r>
          </a:p>
          <a:p>
            <a:pPr marL="0" indent="0">
              <a:buNone/>
            </a:pPr>
            <a:endParaRPr lang="pl-PL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l-PL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mustar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4831" y="1511504"/>
            <a:ext cx="4419600" cy="4059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16475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1253941"/>
            <a:ext cx="5049253" cy="800327"/>
          </a:xfrm>
        </p:spPr>
        <p:txBody>
          <a:bodyPr>
            <a:normAutofit fontScale="90000"/>
          </a:bodyPr>
          <a:lstStyle/>
          <a:p>
            <a:pPr algn="ctr"/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Środki </a:t>
            </a:r>
            <a:r>
              <a:rPr lang="pl-PL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ogólnotrujące</a:t>
            </a:r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3446" y="2054268"/>
            <a:ext cx="5552343" cy="3993448"/>
          </a:xfrm>
        </p:spPr>
        <p:txBody>
          <a:bodyPr>
            <a:normAutofit fontScale="70000" lnSpcReduction="20000"/>
          </a:bodyPr>
          <a:lstStyle/>
          <a:p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Blokują procesy wewnątrzkomórkowej wymiany gazowej, powodując  gwałtowną niewydolność oddechową.</a:t>
            </a:r>
          </a:p>
          <a:p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Najczęściej wnikają do organizmu poprzez drogi oddechowe.</a:t>
            </a:r>
          </a:p>
          <a:p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Już w ciągu kilku sekund mogą powodować obezwładnienie lub doprowadzić do śmierci.</a:t>
            </a:r>
          </a:p>
          <a:p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Posiadają charakterystyczny zapach (gorzkie migdały, pieprzowy), wykrywane za pomocą przyrządów rozpoznania skażeń lub papierków wskaźnikowych.</a:t>
            </a:r>
          </a:p>
          <a:p>
            <a:r>
              <a:rPr lang="pl-PL" dirty="0" smtClean="0">
                <a:latin typeface="Arial" panose="020B0604020202020204" pitchFamily="34" charset="0"/>
                <a:cs typeface="Arial" panose="020B0604020202020204" pitchFamily="34" charset="0"/>
              </a:rPr>
              <a:t>Mogą powodować zawroty głowy, przyspieszony oddech, ból głowy i mdłości, utrata przytomności, konwulsje, śmierć.</a:t>
            </a:r>
          </a:p>
          <a:p>
            <a:pPr marL="0" indent="0">
              <a:buNone/>
            </a:pPr>
            <a:endParaRPr lang="pl-PL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l-PL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180"/>
            <a:ext cx="12192000" cy="1235762"/>
          </a:xfrm>
          <a:prstGeom prst="rect">
            <a:avLst/>
          </a:prstGeom>
        </p:spPr>
      </p:pic>
      <p:sp>
        <p:nvSpPr>
          <p:cNvPr id="6" name="Tytuł 1"/>
          <p:cNvSpPr txBox="1">
            <a:spLocks/>
          </p:cNvSpPr>
          <p:nvPr/>
        </p:nvSpPr>
        <p:spPr>
          <a:xfrm>
            <a:off x="6390542" y="1253941"/>
            <a:ext cx="4963257" cy="8003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smtClean="0">
                <a:latin typeface="Arial" panose="020B0604020202020204" pitchFamily="34" charset="0"/>
                <a:cs typeface="Arial" panose="020B0604020202020204" pitchFamily="34" charset="0"/>
              </a:rPr>
              <a:t>Środki duszące</a:t>
            </a:r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Symbol zastępczy zawartości 2"/>
          <p:cNvSpPr txBox="1">
            <a:spLocks/>
          </p:cNvSpPr>
          <p:nvPr/>
        </p:nvSpPr>
        <p:spPr>
          <a:xfrm>
            <a:off x="6262207" y="2054268"/>
            <a:ext cx="5434870" cy="4803732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mtClean="0">
                <a:latin typeface="Arial" panose="020B0604020202020204" pitchFamily="34" charset="0"/>
                <a:cs typeface="Arial" panose="020B0604020202020204" pitchFamily="34" charset="0"/>
              </a:rPr>
              <a:t>Oddziałują na drogi oddechowe i płuca, mogą powodować zbieranie się płynu wysiękowego i obrzęku płuc.</a:t>
            </a:r>
          </a:p>
          <a:p>
            <a:r>
              <a:rPr lang="pl-PL" smtClean="0">
                <a:latin typeface="Arial" panose="020B0604020202020204" pitchFamily="34" charset="0"/>
                <a:cs typeface="Arial" panose="020B0604020202020204" pitchFamily="34" charset="0"/>
              </a:rPr>
              <a:t>Pierwsze objawy mogą pojawić się  ciągu kilku sekund/minut lub może wystąpić kilkugodzinna faza utajonego działania.</a:t>
            </a:r>
          </a:p>
          <a:p>
            <a:r>
              <a:rPr lang="pl-PL" smtClean="0">
                <a:latin typeface="Arial" panose="020B0604020202020204" pitchFamily="34" charset="0"/>
                <a:cs typeface="Arial" panose="020B0604020202020204" pitchFamily="34" charset="0"/>
              </a:rPr>
              <a:t>Niektóre posiadają wyczuwalny zapach, wykrywanie w oparciu o przyrządy rozpoznania skażeń lub papierków wskaźnikowych.</a:t>
            </a:r>
          </a:p>
          <a:p>
            <a:r>
              <a:rPr lang="pl-PL" smtClean="0">
                <a:latin typeface="Arial" panose="020B0604020202020204" pitchFamily="34" charset="0"/>
                <a:cs typeface="Arial" panose="020B0604020202020204" pitchFamily="34" charset="0"/>
              </a:rPr>
              <a:t>Pierwsze objawy – pieczenie oczu, skurcze powiek, kaszel, problemy z oddychaniem, dławienie się, chrypka – mogą wystąpić po kilku sekundach.</a:t>
            </a:r>
          </a:p>
          <a:p>
            <a:r>
              <a:rPr lang="pl-PL" smtClean="0">
                <a:latin typeface="Arial" panose="020B0604020202020204" pitchFamily="34" charset="0"/>
                <a:cs typeface="Arial" panose="020B0604020202020204" pitchFamily="34" charset="0"/>
              </a:rPr>
              <a:t>Późniejsze objawy prowadzi do nagromadzenia się płynu w płucach i pozbawienia organizmu tlenu – obrzęk płuc, utrata przytomności i śmierć.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pl-PL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pl-PL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pl-PL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1261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sisl xmlns:xsi="http://www.w3.org/2001/XMLSchema-instance" xmlns:xsd="http://www.w3.org/2001/XMLSchema" xmlns="http://www.boldonjames.com/2008/01/sie/internal/label" sislVersion="0" policy="8417b2fb-54a7-4fbc-b023-b6b37b7a623f" origin="defaultValue">
  <element uid="d7220eed-17a6-431d-810c-83a0ddfed893" value=""/>
</sisl>
</file>

<file path=customXml/itemProps1.xml><?xml version="1.0" encoding="utf-8"?>
<ds:datastoreItem xmlns:ds="http://schemas.openxmlformats.org/officeDocument/2006/customXml" ds:itemID="{0B97A0AE-BB82-45FA-B8AD-59C176E7E928}">
  <ds:schemaRefs>
    <ds:schemaRef ds:uri="http://www.w3.org/2001/XMLSchema"/>
    <ds:schemaRef ds:uri="http://www.boldonjames.com/2008/01/sie/internal/label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562</TotalTime>
  <Words>1563</Words>
  <Application>Microsoft Office PowerPoint</Application>
  <PresentationFormat>Panoramiczny</PresentationFormat>
  <Paragraphs>192</Paragraphs>
  <Slides>28</Slides>
  <Notes>28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28</vt:i4>
      </vt:variant>
    </vt:vector>
  </HeadingPairs>
  <TitlesOfParts>
    <vt:vector size="32" baseType="lpstr">
      <vt:lpstr>Arial</vt:lpstr>
      <vt:lpstr>Calibri</vt:lpstr>
      <vt:lpstr>Calibri Light</vt:lpstr>
      <vt:lpstr>Motyw pakietu Office</vt:lpstr>
      <vt:lpstr>Podstawowe wiadomości z OPBMR</vt:lpstr>
      <vt:lpstr>OPBMR Wojsko</vt:lpstr>
      <vt:lpstr>Prezentacja programu PowerPoint</vt:lpstr>
      <vt:lpstr>Broń Chemiczna</vt:lpstr>
      <vt:lpstr>BŚT</vt:lpstr>
      <vt:lpstr>Podział BŚT i ich efekty oddziaływania</vt:lpstr>
      <vt:lpstr>Środki paralityczno-drgawkowe</vt:lpstr>
      <vt:lpstr>Środki parzące</vt:lpstr>
      <vt:lpstr>Środki ogólnotrujące</vt:lpstr>
      <vt:lpstr>Użycie BŚT</vt:lpstr>
      <vt:lpstr>Toksyczne Środki Przemysłowe</vt:lpstr>
      <vt:lpstr>Toksyczne Środki Przemysłowe</vt:lpstr>
      <vt:lpstr>Broń Jądrowa</vt:lpstr>
      <vt:lpstr>Czynniki rażenia broni jądrowej</vt:lpstr>
      <vt:lpstr>Czynniki rażenia broni jądrowej</vt:lpstr>
      <vt:lpstr>Rodzaje wybuchów</vt:lpstr>
      <vt:lpstr>Rodzaje wybuchów</vt:lpstr>
      <vt:lpstr>Broń Biologiczna</vt:lpstr>
      <vt:lpstr>Broń Radiologiczna</vt:lpstr>
      <vt:lpstr>Podstawowe przedsięwzięcia OPBMR</vt:lpstr>
      <vt:lpstr>ISOPS</vt:lpstr>
      <vt:lpstr>Prezentacja programu PowerPoint</vt:lpstr>
      <vt:lpstr>ZSOPS</vt:lpstr>
      <vt:lpstr>Ośrodek analizy skażeń</vt:lpstr>
      <vt:lpstr>Ośrodek analizy skażeń</vt:lpstr>
      <vt:lpstr>Prezentacja programu PowerPoint</vt:lpstr>
      <vt:lpstr>Prezentacja programu PowerPoint</vt:lpstr>
      <vt:lpstr>Prezentacja programu PowerPoint</vt:lpstr>
    </vt:vector>
  </TitlesOfParts>
  <Company>Resort Obrony Narodowej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Podstawowe zdolności OPBMR</dc:title>
  <dc:creator>Fiori Vanessa</dc:creator>
  <cp:lastModifiedBy>Renata Zaborek</cp:lastModifiedBy>
  <cp:revision>21</cp:revision>
  <dcterms:created xsi:type="dcterms:W3CDTF">2025-10-22T09:18:07Z</dcterms:created>
  <dcterms:modified xsi:type="dcterms:W3CDTF">2025-11-03T10:16:56Z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ocIndexRef">
    <vt:lpwstr>e5e830da-532f-4813-a858-205267441ab0</vt:lpwstr>
  </property>
  <property fmtid="{D5CDD505-2E9C-101B-9397-08002B2CF9AE}" pid="3" name="bjpmDocIH">
    <vt:lpwstr>zYQ4Zgx1H4HRbx8DlUxUA4HQBx7nR7Ss</vt:lpwstr>
  </property>
  <property fmtid="{D5CDD505-2E9C-101B-9397-08002B2CF9AE}" pid="4" name="bjDocumentSecurityLabel">
    <vt:lpwstr>[d7220eed-17a6-431d-810c-83a0ddfed893]</vt:lpwstr>
  </property>
  <property fmtid="{D5CDD505-2E9C-101B-9397-08002B2CF9AE}" pid="5" name="s5636:Creator type=author">
    <vt:lpwstr>Fiori Vanessa</vt:lpwstr>
  </property>
  <property fmtid="{D5CDD505-2E9C-101B-9397-08002B2CF9AE}" pid="6" name="s5636:Creator type=organization">
    <vt:lpwstr>MILNET-Z</vt:lpwstr>
  </property>
  <property fmtid="{D5CDD505-2E9C-101B-9397-08002B2CF9AE}" pid="7" name="bjPortionMark">
    <vt:lpwstr>[JAW]</vt:lpwstr>
  </property>
  <property fmtid="{D5CDD505-2E9C-101B-9397-08002B2CF9AE}" pid="8" name="bjClsUserRVM">
    <vt:lpwstr>[]</vt:lpwstr>
  </property>
  <property fmtid="{D5CDD505-2E9C-101B-9397-08002B2CF9AE}" pid="9" name="bjSaver">
    <vt:lpwstr>rqFld4lIEJwy3Jq1OZ+QXEAIU1KNF67Z</vt:lpwstr>
  </property>
  <property fmtid="{D5CDD505-2E9C-101B-9397-08002B2CF9AE}" pid="10" name="bjDocumentLabelXML">
    <vt:lpwstr>&lt;?xml version="1.0" encoding="us-ascii"?&gt;&lt;sisl xmlns:xsi="http://www.w3.org/2001/XMLSchema-instance" xmlns:xsd="http://www.w3.org/2001/XMLSchema" sislVersion="0" policy="8417b2fb-54a7-4fbc-b023-b6b37b7a623f" origin="defaultValue" xmlns="http://www.boldonj</vt:lpwstr>
  </property>
  <property fmtid="{D5CDD505-2E9C-101B-9397-08002B2CF9AE}" pid="11" name="bjDocumentLabelXML-0">
    <vt:lpwstr>ames.com/2008/01/sie/internal/label"&gt;&lt;element uid="d7220eed-17a6-431d-810c-83a0ddfed893" value="" /&gt;&lt;/sisl&gt;</vt:lpwstr>
  </property>
  <property fmtid="{D5CDD505-2E9C-101B-9397-08002B2CF9AE}" pid="12" name="s5636:Creator type=IP">
    <vt:lpwstr>10.80.230.95</vt:lpwstr>
  </property>
</Properties>
</file>