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73" r:id="rId2"/>
    <p:sldId id="277" r:id="rId3"/>
    <p:sldId id="276" r:id="rId4"/>
    <p:sldId id="274" r:id="rId5"/>
    <p:sldId id="278" r:id="rId6"/>
  </p:sldIdLst>
  <p:sldSz cx="18288000" cy="10287000"/>
  <p:notesSz cx="6858000" cy="9144000"/>
  <p:embeddedFontLst>
    <p:embeddedFont>
      <p:font typeface="Bookman Old Style" panose="02050604050505020204" pitchFamily="18" charset="0"/>
      <p:regular r:id="rId7"/>
      <p:bold r:id="rId8"/>
      <p:italic r:id="rId9"/>
      <p:boldItalic r:id="rId10"/>
    </p:embeddedFont>
    <p:embeddedFont>
      <p:font typeface="Barlow Condensed Bold" panose="020B0604020202020204" charset="-18"/>
      <p:regular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Open Sans" panose="020B060402020202020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5" d="100"/>
          <a:sy n="55" d="100"/>
        </p:scale>
        <p:origin x="658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23" Type="http://schemas.openxmlformats.org/officeDocument/2006/relationships/tableStyles" Target="tableStyles.xml"/><Relationship Id="rId10" Type="http://schemas.openxmlformats.org/officeDocument/2006/relationships/font" Target="fonts/font4.fntdata"/><Relationship Id="rId19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Obraz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" y="8808"/>
            <a:ext cx="18284513" cy="1027134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8800" y="-25869900"/>
            <a:ext cx="19379756" cy="8176664"/>
          </a:xfrm>
          <a:prstGeom prst="rect">
            <a:avLst/>
          </a:prstGeom>
        </p:spPr>
      </p:pic>
      <p:sp>
        <p:nvSpPr>
          <p:cNvPr id="15" name="Tytuł 1"/>
          <p:cNvSpPr txBox="1">
            <a:spLocks/>
          </p:cNvSpPr>
          <p:nvPr/>
        </p:nvSpPr>
        <p:spPr>
          <a:xfrm>
            <a:off x="3810000" y="1688801"/>
            <a:ext cx="13143781" cy="308747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9600" b="1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Barlow Condensed Bold" panose="020B0604020202020204" charset="-18"/>
              </a:rPr>
              <a:t>Szkoła i wojsko – partnerstwo dla przyszłości</a:t>
            </a:r>
          </a:p>
        </p:txBody>
      </p:sp>
      <p:sp>
        <p:nvSpPr>
          <p:cNvPr id="16" name="Tytuł 1"/>
          <p:cNvSpPr txBox="1">
            <a:spLocks/>
          </p:cNvSpPr>
          <p:nvPr/>
        </p:nvSpPr>
        <p:spPr>
          <a:xfrm>
            <a:off x="3627372" y="5219700"/>
            <a:ext cx="13301009" cy="313568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6000" b="1" dirty="0"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arlow Condensed Bold" panose="020B0604020202020204" charset="-18"/>
              </a:rPr>
              <a:t>Seminarium </a:t>
            </a:r>
            <a:r>
              <a:rPr lang="pl-PL" sz="60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arlow Condensed Bold" panose="020B0604020202020204" charset="-18"/>
              </a:rPr>
              <a:t>informacyjno</a:t>
            </a:r>
            <a:r>
              <a:rPr lang="pl-PL" sz="6000" b="1" dirty="0"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arlow Condensed Bold" panose="020B0604020202020204" charset="-18"/>
              </a:rPr>
              <a:t> – szkoleniowe </a:t>
            </a:r>
            <a:br>
              <a:rPr lang="pl-PL" sz="6000" b="1" dirty="0"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arlow Condensed Bold" panose="020B0604020202020204" charset="-18"/>
              </a:rPr>
            </a:br>
            <a:r>
              <a:rPr lang="pl-PL" sz="6000" b="1" dirty="0"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arlow Condensed Bold" panose="020B0604020202020204" charset="-18"/>
              </a:rPr>
              <a:t>dla dyrektorów szkół/placówek </a:t>
            </a:r>
            <a:br>
              <a:rPr lang="pl-PL" sz="6000" b="1" dirty="0"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arlow Condensed Bold" panose="020B0604020202020204" charset="-18"/>
              </a:rPr>
            </a:br>
            <a:r>
              <a:rPr lang="pl-PL" sz="6000" b="1" dirty="0"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arlow Condensed Bold" panose="020B0604020202020204" charset="-18"/>
              </a:rPr>
              <a:t>oraz koordynatorów doradztwa zawodowego</a:t>
            </a:r>
            <a:r>
              <a:rPr lang="pl-PL" sz="60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arlow Condensed Bold" panose="020B0604020202020204" charset="-18"/>
              </a:rPr>
              <a:t> </a:t>
            </a:r>
            <a:endParaRPr lang="pl-PL" sz="6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Barlow Condensed Bold" panose="020B0604020202020204" charset="-18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52400" y="15240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5636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8900"/>
            <a:ext cx="18356263" cy="1029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19100"/>
            <a:ext cx="2171700" cy="21717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Prostokąt 3"/>
          <p:cNvSpPr/>
          <p:nvPr/>
        </p:nvSpPr>
        <p:spPr>
          <a:xfrm>
            <a:off x="4114800" y="904785"/>
            <a:ext cx="3124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pl-PL" sz="7200" b="1" dirty="0">
              <a:ln>
                <a:solidFill>
                  <a:prstClr val="black"/>
                </a:solidFill>
              </a:ln>
              <a:solidFill>
                <a:srgbClr val="F79646">
                  <a:lumMod val="60000"/>
                  <a:lumOff val="40000"/>
                </a:srgbClr>
              </a:solidFill>
              <a:latin typeface="Barlow Condensed Bold" panose="020B0604020202020204" charset="-18"/>
            </a:endParaRPr>
          </a:p>
        </p:txBody>
      </p:sp>
      <p:grpSp>
        <p:nvGrpSpPr>
          <p:cNvPr id="9" name="Group 4"/>
          <p:cNvGrpSpPr/>
          <p:nvPr/>
        </p:nvGrpSpPr>
        <p:grpSpPr>
          <a:xfrm>
            <a:off x="2787996" y="2476501"/>
            <a:ext cx="15011400" cy="7467599"/>
            <a:chOff x="0" y="0"/>
            <a:chExt cx="932183" cy="10064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" name="Freeform 5"/>
            <p:cNvSpPr/>
            <p:nvPr/>
          </p:nvSpPr>
          <p:spPr>
            <a:xfrm>
              <a:off x="0" y="0"/>
              <a:ext cx="932183" cy="1006483"/>
            </a:xfrm>
            <a:custGeom>
              <a:avLst/>
              <a:gdLst/>
              <a:ahLst/>
              <a:cxnLst/>
              <a:rect l="l" t="t" r="r" b="b"/>
              <a:pathLst>
                <a:path w="932183" h="1006483">
                  <a:moveTo>
                    <a:pt x="0" y="0"/>
                  </a:moveTo>
                  <a:lnTo>
                    <a:pt x="932183" y="0"/>
                  </a:lnTo>
                  <a:lnTo>
                    <a:pt x="932183" y="1006483"/>
                  </a:lnTo>
                  <a:lnTo>
                    <a:pt x="0" y="1006483"/>
                  </a:lnTo>
                  <a:close/>
                </a:path>
              </a:pathLst>
            </a:custGeom>
            <a:gradFill rotWithShape="1">
              <a:gsLst>
                <a:gs pos="0">
                  <a:srgbClr val="314034">
                    <a:alpha val="100000"/>
                  </a:srgbClr>
                </a:gs>
                <a:gs pos="100000">
                  <a:srgbClr val="617D6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6"/>
            <p:cNvSpPr txBox="1"/>
            <p:nvPr/>
          </p:nvSpPr>
          <p:spPr>
            <a:xfrm>
              <a:off x="0" y="-47625"/>
              <a:ext cx="932183" cy="10541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Prostokąt 4"/>
          <p:cNvSpPr/>
          <p:nvPr/>
        </p:nvSpPr>
        <p:spPr>
          <a:xfrm>
            <a:off x="3352800" y="647700"/>
            <a:ext cx="11582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pl-PL" sz="40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Barlow Condensed Bold" charset="-18"/>
              </a:rPr>
              <a:t>Podstawowe kierunki realizacji polityki oświatowej państwa w roku szkolnym 2025/2026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3352800" y="3467100"/>
            <a:ext cx="14173200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3200" dirty="0">
                <a:solidFill>
                  <a:schemeClr val="bg1"/>
                </a:solidFill>
                <a:latin typeface="Barlow Condensed Bold" charset="-18"/>
              </a:rPr>
              <a:t>Szkoła miejscem edukacji obywatelskiej - kształtowanie postaw </a:t>
            </a:r>
            <a:r>
              <a:rPr lang="pl-PL" sz="3200" dirty="0" smtClean="0">
                <a:solidFill>
                  <a:schemeClr val="bg1"/>
                </a:solidFill>
                <a:latin typeface="Barlow Condensed Bold" charset="-18"/>
              </a:rPr>
              <a:t>patriotycznych, społecznych </a:t>
            </a:r>
            <a:r>
              <a:rPr lang="pl-PL" sz="3200" dirty="0">
                <a:solidFill>
                  <a:schemeClr val="bg1"/>
                </a:solidFill>
                <a:latin typeface="Barlow Condensed Bold" charset="-18"/>
              </a:rPr>
              <a:t>i obywatelskich, odpowiedzialności za region i ojczyznę, dbałości o bezpieczeństwo własne </a:t>
            </a:r>
            <a:r>
              <a:rPr lang="pl-PL" sz="3200" dirty="0" smtClean="0">
                <a:solidFill>
                  <a:schemeClr val="bg1"/>
                </a:solidFill>
                <a:latin typeface="Barlow Condensed Bold" charset="-18"/>
              </a:rPr>
              <a:t>i </a:t>
            </a:r>
            <a:r>
              <a:rPr lang="pl-PL" sz="3200" dirty="0">
                <a:solidFill>
                  <a:schemeClr val="bg1"/>
                </a:solidFill>
                <a:latin typeface="Barlow Condensed Bold" charset="-18"/>
              </a:rPr>
              <a:t>innych.</a:t>
            </a:r>
          </a:p>
          <a:p>
            <a:pPr fontAlgn="base">
              <a:lnSpc>
                <a:spcPct val="150000"/>
              </a:lnSpc>
            </a:pPr>
            <a:endParaRPr lang="pl-PL" sz="3200" dirty="0">
              <a:solidFill>
                <a:schemeClr val="bg1"/>
              </a:solidFill>
              <a:latin typeface="Barlow Condensed Bold" charset="-18"/>
            </a:endParaRPr>
          </a:p>
          <a:p>
            <a:pPr marL="457200" indent="-457200"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3200" dirty="0">
                <a:solidFill>
                  <a:schemeClr val="bg1"/>
                </a:solidFill>
                <a:latin typeface="Barlow Condensed Bold" charset="-18"/>
              </a:rPr>
              <a:t>Promocja kształcenia zawodowego w szkołach podstawowych oraz w środowisku pracodawców. Wzmocnienie roli doradztwa zawodowego.</a:t>
            </a:r>
          </a:p>
          <a:p>
            <a:pPr fontAlgn="base">
              <a:lnSpc>
                <a:spcPct val="150000"/>
              </a:lnSpc>
              <a:buFont typeface="+mj-lt"/>
              <a:buAutoNum type="arabicPeriod"/>
            </a:pPr>
            <a:endParaRPr lang="pl-PL" b="0" i="0" dirty="0">
              <a:solidFill>
                <a:srgbClr val="1B1B1B"/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135714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357030" cy="10287000"/>
          </a:xfrm>
          <a:prstGeom prst="rect">
            <a:avLst/>
          </a:prstGeom>
        </p:spPr>
      </p:pic>
      <p:sp>
        <p:nvSpPr>
          <p:cNvPr id="3" name="Tytuł 1"/>
          <p:cNvSpPr txBox="1">
            <a:spLocks/>
          </p:cNvSpPr>
          <p:nvPr/>
        </p:nvSpPr>
        <p:spPr>
          <a:xfrm>
            <a:off x="4572000" y="1173941"/>
            <a:ext cx="11119316" cy="12192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72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Barlow Condensed Bold" panose="020B0604020202020204" charset="-18"/>
              </a:rPr>
              <a:t>Główne założenia seminarium:</a:t>
            </a:r>
          </a:p>
        </p:txBody>
      </p:sp>
      <p:grpSp>
        <p:nvGrpSpPr>
          <p:cNvPr id="7" name="Group 4"/>
          <p:cNvGrpSpPr/>
          <p:nvPr/>
        </p:nvGrpSpPr>
        <p:grpSpPr>
          <a:xfrm>
            <a:off x="2787996" y="3309257"/>
            <a:ext cx="15011400" cy="5949043"/>
            <a:chOff x="0" y="0"/>
            <a:chExt cx="932183" cy="10064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Freeform 5"/>
            <p:cNvSpPr/>
            <p:nvPr/>
          </p:nvSpPr>
          <p:spPr>
            <a:xfrm>
              <a:off x="0" y="0"/>
              <a:ext cx="932183" cy="1006483"/>
            </a:xfrm>
            <a:custGeom>
              <a:avLst/>
              <a:gdLst/>
              <a:ahLst/>
              <a:cxnLst/>
              <a:rect l="l" t="t" r="r" b="b"/>
              <a:pathLst>
                <a:path w="932183" h="1006483">
                  <a:moveTo>
                    <a:pt x="0" y="0"/>
                  </a:moveTo>
                  <a:lnTo>
                    <a:pt x="932183" y="0"/>
                  </a:lnTo>
                  <a:lnTo>
                    <a:pt x="932183" y="1006483"/>
                  </a:lnTo>
                  <a:lnTo>
                    <a:pt x="0" y="1006483"/>
                  </a:lnTo>
                  <a:close/>
                </a:path>
              </a:pathLst>
            </a:custGeom>
            <a:gradFill rotWithShape="1">
              <a:gsLst>
                <a:gs pos="0">
                  <a:srgbClr val="314034">
                    <a:alpha val="100000"/>
                  </a:srgbClr>
                </a:gs>
                <a:gs pos="100000">
                  <a:srgbClr val="617D6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TextBox 6"/>
            <p:cNvSpPr txBox="1"/>
            <p:nvPr/>
          </p:nvSpPr>
          <p:spPr>
            <a:xfrm>
              <a:off x="0" y="-47625"/>
              <a:ext cx="932183" cy="10541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Tytuł 1"/>
          <p:cNvSpPr txBox="1">
            <a:spLocks/>
          </p:cNvSpPr>
          <p:nvPr/>
        </p:nvSpPr>
        <p:spPr>
          <a:xfrm>
            <a:off x="3283296" y="3619542"/>
            <a:ext cx="14020800" cy="586735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pl-PL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Barlow Condensed Bold" panose="020B0604020202020204" charset="-18"/>
              </a:rPr>
              <a:t>wzmocnienie współpracy pomiędzy szkołami a jednostkami wojskowymi </a:t>
            </a:r>
            <a:br>
              <a:rPr lang="pl-PL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Barlow Condensed Bold" panose="020B0604020202020204" charset="-18"/>
              </a:rPr>
            </a:br>
            <a:r>
              <a:rPr lang="pl-PL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Barlow Condensed Bold" panose="020B0604020202020204" charset="-18"/>
              </a:rPr>
              <a:t>w zakresie kształtowania postaw patriotycznych, obywatelskich i </a:t>
            </a:r>
            <a:r>
              <a:rPr lang="pl-PL" sz="3600" b="1" dirty="0" err="1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Barlow Condensed Bold" panose="020B0604020202020204" charset="-18"/>
              </a:rPr>
              <a:t>proobronnych</a:t>
            </a:r>
            <a:r>
              <a:rPr lang="pl-PL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Barlow Condensed Bold" panose="020B0604020202020204" charset="-18"/>
              </a:rPr>
              <a:t> młodzieży oraz wspierania doradztwa zawodowego w obszarze możliwości rozwoju kariery w Siłach Zbrojnych Rzeczypospolitej Polskiej. </a:t>
            </a:r>
            <a:br>
              <a:rPr lang="pl-PL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Barlow Condensed Bold" panose="020B0604020202020204" charset="-18"/>
              </a:rPr>
            </a:br>
            <a:endParaRPr lang="pl-PL" sz="36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Barlow Condensed Bold" panose="020B0604020202020204" charset="-18"/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pl-PL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Barlow Condensed Bold" panose="020B0604020202020204" charset="-18"/>
              </a:rPr>
              <a:t>rozwijanie świadomości obronnej młodego pokolenia oraz budowanie trwałych relacji między systemem edukacji a instytucjami odpowiedzialnymi </a:t>
            </a:r>
            <a:br>
              <a:rPr lang="pl-PL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Barlow Condensed Bold" panose="020B0604020202020204" charset="-18"/>
              </a:rPr>
            </a:br>
            <a:r>
              <a:rPr lang="pl-PL" sz="3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Barlow Condensed Bold" panose="020B0604020202020204" charset="-18"/>
              </a:rPr>
              <a:t>za bezpieczeństwo państwa w kontekście współczesnych wyzwań bezpieczeństwa i dynamicznej sytuacji geopolitycznej w Europie i na świecie.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endParaRPr lang="pl-PL" sz="32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Barlow Condensed Bold" panose="020B0604020202020204" charset="-18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19100"/>
            <a:ext cx="2171700" cy="21717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04138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357030" cy="10287000"/>
          </a:xfrm>
          <a:prstGeom prst="rect">
            <a:avLst/>
          </a:prstGeom>
        </p:spPr>
      </p:pic>
      <p:grpSp>
        <p:nvGrpSpPr>
          <p:cNvPr id="7" name="Group 4"/>
          <p:cNvGrpSpPr/>
          <p:nvPr/>
        </p:nvGrpSpPr>
        <p:grpSpPr>
          <a:xfrm>
            <a:off x="2987265" y="2410753"/>
            <a:ext cx="15011400" cy="7467599"/>
            <a:chOff x="0" y="0"/>
            <a:chExt cx="932183" cy="10064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Freeform 5"/>
            <p:cNvSpPr/>
            <p:nvPr/>
          </p:nvSpPr>
          <p:spPr>
            <a:xfrm>
              <a:off x="0" y="0"/>
              <a:ext cx="932183" cy="1006483"/>
            </a:xfrm>
            <a:custGeom>
              <a:avLst/>
              <a:gdLst/>
              <a:ahLst/>
              <a:cxnLst/>
              <a:rect l="l" t="t" r="r" b="b"/>
              <a:pathLst>
                <a:path w="932183" h="1006483">
                  <a:moveTo>
                    <a:pt x="0" y="0"/>
                  </a:moveTo>
                  <a:lnTo>
                    <a:pt x="932183" y="0"/>
                  </a:lnTo>
                  <a:lnTo>
                    <a:pt x="932183" y="1006483"/>
                  </a:lnTo>
                  <a:lnTo>
                    <a:pt x="0" y="1006483"/>
                  </a:lnTo>
                  <a:close/>
                </a:path>
              </a:pathLst>
            </a:custGeom>
            <a:gradFill rotWithShape="1">
              <a:gsLst>
                <a:gs pos="0">
                  <a:srgbClr val="314034">
                    <a:alpha val="100000"/>
                  </a:srgbClr>
                </a:gs>
                <a:gs pos="100000">
                  <a:srgbClr val="617D6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TextBox 6"/>
            <p:cNvSpPr txBox="1"/>
            <p:nvPr/>
          </p:nvSpPr>
          <p:spPr>
            <a:xfrm>
              <a:off x="0" y="-47625"/>
              <a:ext cx="932183" cy="10541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Tytuł 1"/>
          <p:cNvSpPr txBox="1">
            <a:spLocks/>
          </p:cNvSpPr>
          <p:nvPr/>
        </p:nvSpPr>
        <p:spPr>
          <a:xfrm>
            <a:off x="3086099" y="2590800"/>
            <a:ext cx="14912565" cy="755425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pl-PL" sz="2000" dirty="0">
                <a:solidFill>
                  <a:schemeClr val="bg1"/>
                </a:solidFill>
                <a:latin typeface="Barlow Condensed Bold" panose="020B0604020202020204" charset="-18"/>
              </a:rPr>
              <a:t>Otwarcie seminarium - powitanie uczestników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1"/>
                </a:solidFill>
                <a:latin typeface="Barlow Condensed Bold" panose="020B0604020202020204" charset="-18"/>
              </a:rPr>
              <a:t> Dobre praktyki współpracy szkół z jednostkami mundurowymi – promocje szkół realizujących innowacje </a:t>
            </a:r>
            <a:r>
              <a:rPr lang="pl-PL" sz="2000" dirty="0" smtClean="0">
                <a:solidFill>
                  <a:schemeClr val="bg1"/>
                </a:solidFill>
                <a:latin typeface="Barlow Condensed Bold" panose="020B0604020202020204" charset="-18"/>
              </a:rPr>
              <a:t> programowe: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sz="2000" b="1" dirty="0" smtClean="0">
                <a:solidFill>
                  <a:schemeClr val="bg1"/>
                </a:solidFill>
                <a:latin typeface="Barlow Condensed Bold" panose="020B0604020202020204" charset="-18"/>
              </a:rPr>
              <a:t>          - ZPO nr 2 w Kielcach –  Pani Emilia Kijanka, Wojciech Sołtys, Ksawery Jaros,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sz="2000" b="1" dirty="0" smtClean="0">
                <a:solidFill>
                  <a:schemeClr val="bg1"/>
                </a:solidFill>
                <a:latin typeface="Barlow Condensed Bold" panose="020B0604020202020204" charset="-18"/>
              </a:rPr>
              <a:t>          -  ZSM w Kielcach – Pan Łukasz </a:t>
            </a:r>
            <a:r>
              <a:rPr lang="pl-PL" sz="2000" b="1" dirty="0" err="1" smtClean="0">
                <a:solidFill>
                  <a:schemeClr val="bg1"/>
                </a:solidFill>
                <a:latin typeface="Barlow Condensed Bold" panose="020B0604020202020204" charset="-18"/>
              </a:rPr>
              <a:t>Krzyszkiewicz</a:t>
            </a:r>
            <a:r>
              <a:rPr lang="pl-PL" sz="2000" b="1" dirty="0" smtClean="0">
                <a:solidFill>
                  <a:schemeClr val="bg1"/>
                </a:solidFill>
                <a:latin typeface="Barlow Condensed Bold" panose="020B0604020202020204" charset="-18"/>
              </a:rPr>
              <a:t>, Natalia Gołda, Natan Wierzbicki,</a:t>
            </a:r>
            <a:endParaRPr lang="pl-PL" sz="2000" b="1" dirty="0">
              <a:solidFill>
                <a:schemeClr val="bg1"/>
              </a:solidFill>
              <a:latin typeface="Barlow Condensed Bold" panose="020B0604020202020204" charset="-18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altLang="pl-PL" sz="2000" b="1" dirty="0" smtClean="0">
                <a:solidFill>
                  <a:schemeClr val="bg1"/>
                </a:solidFill>
                <a:latin typeface="Barlow Condensed Bold" panose="020B0604020202020204" charset="-18"/>
                <a:cs typeface="Times New Roman" panose="02020603050405020304" pitchFamily="18" charset="0"/>
              </a:rPr>
              <a:t>          - Wewnątrzszkolny </a:t>
            </a:r>
            <a:r>
              <a:rPr lang="pl-PL" altLang="pl-PL" sz="2000" b="1" dirty="0">
                <a:solidFill>
                  <a:schemeClr val="bg1"/>
                </a:solidFill>
                <a:latin typeface="Barlow Condensed Bold" panose="020B0604020202020204" charset="-18"/>
                <a:cs typeface="Times New Roman" panose="02020603050405020304" pitchFamily="18" charset="0"/>
              </a:rPr>
              <a:t>projekt edukacyjno-wychowawczy Szkolne Koło Turystyki Pieszej „Śniadek </a:t>
            </a:r>
            <a:r>
              <a:rPr lang="pl-PL" altLang="pl-PL" sz="2000" b="1" dirty="0" err="1" smtClean="0">
                <a:solidFill>
                  <a:schemeClr val="bg1"/>
                </a:solidFill>
                <a:latin typeface="Barlow Condensed Bold" panose="020B0604020202020204" charset="-18"/>
                <a:cs typeface="Times New Roman" panose="02020603050405020304" pitchFamily="18" charset="0"/>
              </a:rPr>
              <a:t>Bushcraft</a:t>
            </a:r>
            <a:r>
              <a:rPr lang="pl-PL" altLang="pl-PL" sz="2000" b="1" dirty="0" smtClean="0">
                <a:solidFill>
                  <a:schemeClr val="bg1"/>
                </a:solidFill>
                <a:latin typeface="Barlow Condensed Bold" panose="020B0604020202020204" charset="-18"/>
                <a:cs typeface="Times New Roman" panose="02020603050405020304" pitchFamily="18" charset="0"/>
              </a:rPr>
              <a:t>”-  Pan Artur Łapka II LO w Kielcach,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altLang="pl-PL" sz="2000" b="1" dirty="0" smtClean="0">
                <a:solidFill>
                  <a:schemeClr val="bg1"/>
                </a:solidFill>
                <a:latin typeface="Barlow Condensed Bold" panose="020B0604020202020204" charset="-18"/>
                <a:cs typeface="Times New Roman" panose="02020603050405020304" pitchFamily="18" charset="0"/>
              </a:rPr>
              <a:t>          - Doradca </a:t>
            </a:r>
            <a:r>
              <a:rPr lang="pl-PL" altLang="pl-PL" sz="2000" b="1" dirty="0">
                <a:solidFill>
                  <a:schemeClr val="bg1"/>
                </a:solidFill>
                <a:latin typeface="Barlow Condensed Bold" panose="020B0604020202020204" charset="-18"/>
                <a:cs typeface="Times New Roman" panose="02020603050405020304" pitchFamily="18" charset="0"/>
              </a:rPr>
              <a:t>zawodowy wobec wyzwań współczesnej szkoły  - wsparcie w sytuacjach </a:t>
            </a:r>
            <a:r>
              <a:rPr lang="pl-PL" altLang="pl-PL" sz="2000" b="1" dirty="0" smtClean="0">
                <a:solidFill>
                  <a:schemeClr val="bg1"/>
                </a:solidFill>
                <a:latin typeface="Barlow Condensed Bold" panose="020B0604020202020204" charset="-18"/>
                <a:cs typeface="Times New Roman" panose="02020603050405020304" pitchFamily="18" charset="0"/>
              </a:rPr>
              <a:t>trudnych </a:t>
            </a:r>
            <a:r>
              <a:rPr lang="pl-PL" altLang="pl-PL" sz="2000" b="1" dirty="0">
                <a:solidFill>
                  <a:schemeClr val="bg1"/>
                </a:solidFill>
                <a:latin typeface="Barlow Condensed Bold" panose="020B0604020202020204" charset="-18"/>
                <a:cs typeface="Times New Roman" panose="02020603050405020304" pitchFamily="18" charset="0"/>
              </a:rPr>
              <a:t>i </a:t>
            </a:r>
            <a:r>
              <a:rPr lang="pl-PL" altLang="pl-PL" sz="2000" b="1" dirty="0" smtClean="0">
                <a:solidFill>
                  <a:schemeClr val="bg1"/>
                </a:solidFill>
                <a:latin typeface="Barlow Condensed Bold" panose="020B0604020202020204" charset="-18"/>
                <a:cs typeface="Times New Roman" panose="02020603050405020304" pitchFamily="18" charset="0"/>
              </a:rPr>
              <a:t>kryzysowych – Pani Ilona Walocha SP nr 4 w Jędrzejowie.</a:t>
            </a:r>
            <a:endParaRPr lang="pl-PL" altLang="pl-PL" sz="2000" b="1" dirty="0">
              <a:solidFill>
                <a:schemeClr val="bg1"/>
              </a:solidFill>
              <a:latin typeface="Barlow Condensed Bold" panose="020B0604020202020204" charset="-18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2000" dirty="0" smtClean="0">
                <a:solidFill>
                  <a:schemeClr val="bg1"/>
                </a:solidFill>
                <a:latin typeface="Barlow Condensed Bold" panose="020B0604020202020204" charset="-18"/>
              </a:rPr>
              <a:t> Wybrane Programy </a:t>
            </a:r>
            <a:r>
              <a:rPr lang="pl-PL" sz="2000" dirty="0">
                <a:solidFill>
                  <a:schemeClr val="bg1"/>
                </a:solidFill>
                <a:latin typeface="Barlow Condensed Bold" panose="020B0604020202020204" charset="-18"/>
              </a:rPr>
              <a:t>MON dedykowane dla szkół </a:t>
            </a:r>
            <a:r>
              <a:rPr lang="pl-PL" sz="2000" dirty="0" smtClean="0">
                <a:solidFill>
                  <a:schemeClr val="bg1"/>
                </a:solidFill>
                <a:latin typeface="Barlow Condensed Bold" panose="020B0604020202020204" charset="-18"/>
              </a:rPr>
              <a:t>podstawowych, ponadpodstawowych </a:t>
            </a:r>
            <a:r>
              <a:rPr lang="pl-PL" sz="2000" dirty="0">
                <a:solidFill>
                  <a:schemeClr val="bg1"/>
                </a:solidFill>
                <a:latin typeface="Barlow Condensed Bold" panose="020B0604020202020204" charset="-18"/>
              </a:rPr>
              <a:t>i uczelni </a:t>
            </a:r>
            <a:r>
              <a:rPr lang="pl-PL" sz="2000" dirty="0" smtClean="0">
                <a:solidFill>
                  <a:schemeClr val="bg1"/>
                </a:solidFill>
                <a:latin typeface="Barlow Condensed Bold" panose="020B0604020202020204" charset="-18"/>
              </a:rPr>
              <a:t>wyższych. Przedstawienie możliwości </a:t>
            </a:r>
            <a:r>
              <a:rPr lang="pl-PL" sz="2000" dirty="0">
                <a:solidFill>
                  <a:schemeClr val="bg1"/>
                </a:solidFill>
                <a:latin typeface="Barlow Condensed Bold" panose="020B0604020202020204" charset="-18"/>
              </a:rPr>
              <a:t>związanych z pełnieniem różnego rodzaju form służby </a:t>
            </a:r>
            <a:r>
              <a:rPr lang="pl-PL" sz="2000" dirty="0" smtClean="0">
                <a:solidFill>
                  <a:schemeClr val="bg1"/>
                </a:solidFill>
                <a:latin typeface="Barlow Condensed Bold" panose="020B0604020202020204" charset="-18"/>
              </a:rPr>
              <a:t>wojskowej - </a:t>
            </a:r>
            <a:r>
              <a:rPr lang="pl-PL" sz="2000" b="1" dirty="0">
                <a:solidFill>
                  <a:schemeClr val="bg1"/>
                </a:solidFill>
                <a:latin typeface="Barlow Condensed Bold" panose="020B0604020202020204" charset="-18"/>
              </a:rPr>
              <a:t>mjr dr inż. Daniel </a:t>
            </a:r>
            <a:r>
              <a:rPr lang="pl-PL" sz="2000" b="1" dirty="0" smtClean="0">
                <a:solidFill>
                  <a:schemeClr val="bg1"/>
                </a:solidFill>
                <a:latin typeface="Barlow Condensed Bold" panose="020B0604020202020204" charset="-18"/>
              </a:rPr>
              <a:t>Gapiński, p</a:t>
            </a:r>
            <a:r>
              <a:rPr lang="pl-PL" sz="2000" dirty="0" smtClean="0">
                <a:solidFill>
                  <a:schemeClr val="bg1"/>
                </a:solidFill>
                <a:latin typeface="Barlow Condensed Bold" panose="020B0604020202020204" charset="-18"/>
              </a:rPr>
              <a:t>rzedstawiciel </a:t>
            </a:r>
            <a:r>
              <a:rPr lang="pl-PL" sz="2000" dirty="0">
                <a:solidFill>
                  <a:schemeClr val="bg1"/>
                </a:solidFill>
                <a:latin typeface="Barlow Condensed Bold" panose="020B0604020202020204" charset="-18"/>
              </a:rPr>
              <a:t>WCR </a:t>
            </a:r>
            <a:r>
              <a:rPr lang="pl-PL" sz="2000" dirty="0" smtClean="0">
                <a:solidFill>
                  <a:schemeClr val="bg1"/>
                </a:solidFill>
                <a:latin typeface="Barlow Condensed Bold" panose="020B0604020202020204" charset="-18"/>
              </a:rPr>
              <a:t> </a:t>
            </a:r>
            <a:r>
              <a:rPr lang="pl-PL" sz="2000" dirty="0">
                <a:solidFill>
                  <a:schemeClr val="bg1"/>
                </a:solidFill>
                <a:latin typeface="Barlow Condensed Bold" panose="020B0604020202020204" charset="-18"/>
              </a:rPr>
              <a:t>w Kielcach</a:t>
            </a:r>
            <a:r>
              <a:rPr lang="pl-PL" sz="2000" dirty="0" smtClean="0">
                <a:solidFill>
                  <a:schemeClr val="bg1"/>
                </a:solidFill>
                <a:latin typeface="Barlow Condensed Bold" panose="020B0604020202020204" charset="-18"/>
              </a:rPr>
              <a:t>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1"/>
                </a:solidFill>
                <a:latin typeface="Barlow Condensed Bold" panose="020B0604020202020204" charset="-18"/>
              </a:rPr>
              <a:t> Bezpieczeństwo, patriotyzm, odpowiedzialność – wartości wspólne dla edukacji i </a:t>
            </a:r>
            <a:r>
              <a:rPr lang="pl-PL" sz="2000" dirty="0" smtClean="0">
                <a:solidFill>
                  <a:schemeClr val="bg1"/>
                </a:solidFill>
                <a:latin typeface="Barlow Condensed Bold" panose="020B0604020202020204" charset="-18"/>
              </a:rPr>
              <a:t>wojska – Podporucznik Rafał </a:t>
            </a:r>
            <a:r>
              <a:rPr lang="pl-PL" sz="2000" dirty="0" err="1" smtClean="0">
                <a:solidFill>
                  <a:schemeClr val="bg1"/>
                </a:solidFill>
                <a:latin typeface="Barlow Condensed Bold" panose="020B0604020202020204" charset="-18"/>
              </a:rPr>
              <a:t>Łapot</a:t>
            </a:r>
            <a:r>
              <a:rPr lang="pl-PL" sz="2000" dirty="0" smtClean="0">
                <a:solidFill>
                  <a:schemeClr val="bg1"/>
                </a:solidFill>
                <a:latin typeface="Barlow Condensed Bold" panose="020B0604020202020204" charset="-18"/>
              </a:rPr>
              <a:t> przedstawiciel </a:t>
            </a:r>
            <a:r>
              <a:rPr lang="pl-PL" sz="2000" dirty="0">
                <a:solidFill>
                  <a:schemeClr val="bg1"/>
                </a:solidFill>
                <a:latin typeface="Barlow Condensed Bold" panose="020B0604020202020204" charset="-18"/>
              </a:rPr>
              <a:t>10 </a:t>
            </a:r>
            <a:r>
              <a:rPr lang="pl-PL" sz="2000" dirty="0" smtClean="0">
                <a:solidFill>
                  <a:schemeClr val="bg1"/>
                </a:solidFill>
                <a:latin typeface="Barlow Condensed Bold" panose="020B0604020202020204" charset="-18"/>
              </a:rPr>
              <a:t>Świętokrzyskiej Brygady Obrony Terytorialnej w Kielcach;</a:t>
            </a:r>
            <a:endParaRPr lang="pl-PL" sz="2000" dirty="0">
              <a:solidFill>
                <a:schemeClr val="bg1"/>
              </a:solidFill>
              <a:latin typeface="Barlow Condensed Bold" panose="020B0604020202020204" charset="-18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1"/>
                </a:solidFill>
                <a:latin typeface="Barlow Condensed Bold" panose="020B0604020202020204" charset="-18"/>
              </a:rPr>
              <a:t> Podział na podgrupy szkoleniowe, realizacja zagadnień ze zmianą w podgrupach 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pl-PL" sz="2000" dirty="0" smtClean="0">
                <a:solidFill>
                  <a:schemeClr val="bg1"/>
                </a:solidFill>
                <a:latin typeface="Barlow Condensed Bold" panose="020B0604020202020204" charset="-18"/>
              </a:rPr>
              <a:t>        - Pierwsza </a:t>
            </a:r>
            <a:r>
              <a:rPr lang="pl-PL" sz="2000" dirty="0">
                <a:solidFill>
                  <a:schemeClr val="bg1"/>
                </a:solidFill>
                <a:latin typeface="Barlow Condensed Bold" panose="020B0604020202020204" charset="-18"/>
              </a:rPr>
              <a:t>pomoc medyczna – Przedstawiciel </a:t>
            </a:r>
            <a:r>
              <a:rPr lang="pl-PL" sz="2000">
                <a:solidFill>
                  <a:schemeClr val="bg1"/>
                </a:solidFill>
                <a:latin typeface="Barlow Condensed Bold" panose="020B0604020202020204" charset="-18"/>
              </a:rPr>
              <a:t>10 </a:t>
            </a:r>
            <a:r>
              <a:rPr lang="pl-PL" sz="2000">
                <a:solidFill>
                  <a:schemeClr val="bg1"/>
                </a:solidFill>
                <a:latin typeface="Barlow Condensed Bold" panose="020B0604020202020204" charset="-18"/>
              </a:rPr>
              <a:t>Świętokrzyskiej Brygady Obrony Terytorialnej w Kielcach;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sz="2000" smtClean="0">
                <a:solidFill>
                  <a:schemeClr val="bg1"/>
                </a:solidFill>
                <a:latin typeface="Barlow Condensed Bold" panose="020B0604020202020204" charset="-18"/>
              </a:rPr>
              <a:t>       </a:t>
            </a:r>
            <a:r>
              <a:rPr lang="pl-PL" sz="2000" dirty="0" smtClean="0">
                <a:solidFill>
                  <a:schemeClr val="bg1"/>
                </a:solidFill>
                <a:latin typeface="Barlow Condensed Bold" panose="020B0604020202020204" charset="-18"/>
              </a:rPr>
              <a:t>-  Podstawy SERE (</a:t>
            </a:r>
            <a:r>
              <a:rPr lang="pl-PL" sz="2000" dirty="0" err="1" smtClean="0">
                <a:solidFill>
                  <a:schemeClr val="bg1"/>
                </a:solidFill>
                <a:latin typeface="Barlow Condensed Bold" panose="020B0604020202020204" charset="-18"/>
              </a:rPr>
              <a:t>Survival</a:t>
            </a:r>
            <a:r>
              <a:rPr lang="pl-PL" sz="2000" dirty="0" smtClean="0">
                <a:solidFill>
                  <a:schemeClr val="bg1"/>
                </a:solidFill>
                <a:latin typeface="Barlow Condensed Bold" panose="020B0604020202020204" charset="-18"/>
              </a:rPr>
              <a:t> </a:t>
            </a:r>
            <a:r>
              <a:rPr lang="pl-PL" sz="2000" dirty="0" err="1" smtClean="0">
                <a:solidFill>
                  <a:schemeClr val="bg1"/>
                </a:solidFill>
                <a:latin typeface="Barlow Condensed Bold" panose="020B0604020202020204" charset="-18"/>
              </a:rPr>
              <a:t>Evasion</a:t>
            </a:r>
            <a:r>
              <a:rPr lang="pl-PL" sz="2000" dirty="0" smtClean="0">
                <a:solidFill>
                  <a:schemeClr val="bg1"/>
                </a:solidFill>
                <a:latin typeface="Barlow Condensed Bold" panose="020B0604020202020204" charset="-18"/>
              </a:rPr>
              <a:t> </a:t>
            </a:r>
            <a:r>
              <a:rPr lang="pl-PL" sz="2000" dirty="0" err="1" smtClean="0">
                <a:solidFill>
                  <a:schemeClr val="bg1"/>
                </a:solidFill>
                <a:latin typeface="Barlow Condensed Bold" panose="020B0604020202020204" charset="-18"/>
              </a:rPr>
              <a:t>Resistance</a:t>
            </a:r>
            <a:r>
              <a:rPr lang="pl-PL" sz="2000" dirty="0" smtClean="0">
                <a:solidFill>
                  <a:schemeClr val="bg1"/>
                </a:solidFill>
                <a:latin typeface="Barlow Condensed Bold" panose="020B0604020202020204" charset="-18"/>
              </a:rPr>
              <a:t> Escape) – </a:t>
            </a:r>
            <a:r>
              <a:rPr lang="pl-PL" sz="2000" dirty="0">
                <a:solidFill>
                  <a:schemeClr val="bg1"/>
                </a:solidFill>
                <a:latin typeface="Barlow Condensed Bold" panose="020B0604020202020204" charset="-18"/>
              </a:rPr>
              <a:t>Przedstawiciel  </a:t>
            </a:r>
            <a:r>
              <a:rPr lang="pl-PL" sz="2000" dirty="0" smtClean="0">
                <a:solidFill>
                  <a:schemeClr val="bg1"/>
                </a:solidFill>
                <a:latin typeface="Barlow Condensed Bold" panose="020B0604020202020204" charset="-18"/>
              </a:rPr>
              <a:t>10  </a:t>
            </a:r>
            <a:r>
              <a:rPr lang="pl-PL" sz="2000" dirty="0">
                <a:solidFill>
                  <a:schemeClr val="bg1"/>
                </a:solidFill>
                <a:latin typeface="Barlow Condensed Bold" panose="020B0604020202020204" charset="-18"/>
              </a:rPr>
              <a:t>Świętokrzyskiej Brygady Obrony Terytorialnej w Kielcach; 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pl-PL" sz="2000" dirty="0" smtClean="0">
                <a:solidFill>
                  <a:schemeClr val="bg1"/>
                </a:solidFill>
                <a:latin typeface="Barlow Condensed Bold" panose="020B0604020202020204" charset="-18"/>
              </a:rPr>
              <a:t>       -  Obrona przed bronią masowego rażenia –Przedstawiciel 10 Świętokrzyskiej Brygady Obrony Terytorialnej w Kielcach; 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2000" dirty="0" smtClean="0">
                <a:solidFill>
                  <a:schemeClr val="bg1"/>
                </a:solidFill>
                <a:latin typeface="Barlow Condensed Bold" panose="020B0604020202020204" charset="-18"/>
              </a:rPr>
              <a:t>Podsumowanie </a:t>
            </a:r>
            <a:r>
              <a:rPr lang="pl-PL" sz="2000" dirty="0" smtClean="0">
                <a:solidFill>
                  <a:schemeClr val="bg1"/>
                </a:solidFill>
                <a:latin typeface="Barlow Condensed Bold" panose="020B0604020202020204" charset="-18"/>
              </a:rPr>
              <a:t>i zakończenie seminarium.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19100"/>
            <a:ext cx="2171700" cy="21717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ytuł 1"/>
          <p:cNvSpPr txBox="1">
            <a:spLocks/>
          </p:cNvSpPr>
          <p:nvPr/>
        </p:nvSpPr>
        <p:spPr>
          <a:xfrm>
            <a:off x="3810000" y="740970"/>
            <a:ext cx="4300722" cy="119185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72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Barlow Condensed Bold" panose="020B0604020202020204" charset="-18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112627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505200" y="4457700"/>
            <a:ext cx="7772400" cy="1470025"/>
          </a:xfrm>
        </p:spPr>
        <p:txBody>
          <a:bodyPr/>
          <a:lstStyle/>
          <a:p>
            <a:r>
              <a:rPr lang="pl-PL" b="1" dirty="0" smtClean="0"/>
              <a:t>Koordynatorzy przedsięwzięcia</a:t>
            </a:r>
            <a:endParaRPr lang="pl-PL" b="1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219200" y="6591300"/>
            <a:ext cx="14478000" cy="1752600"/>
          </a:xfrm>
        </p:spPr>
        <p:txBody>
          <a:bodyPr>
            <a:normAutofit/>
          </a:bodyPr>
          <a:lstStyle/>
          <a:p>
            <a:r>
              <a:rPr lang="pl-PL" b="1" dirty="0">
                <a:solidFill>
                  <a:schemeClr val="accent3">
                    <a:lumMod val="50000"/>
                  </a:schemeClr>
                </a:solidFill>
              </a:rPr>
              <a:t>Renata Zaborek straszy wizytator Kuratorium Oświaty w Kielcach</a:t>
            </a:r>
          </a:p>
          <a:p>
            <a:r>
              <a:rPr lang="pl-PL" b="1" dirty="0">
                <a:solidFill>
                  <a:schemeClr val="accent3">
                    <a:lumMod val="50000"/>
                  </a:schemeClr>
                </a:solidFill>
              </a:rPr>
              <a:t>Ewa Pietraszek starszy wizytator Kuratorium Oświaty w Kielcach</a:t>
            </a:r>
          </a:p>
          <a:p>
            <a:r>
              <a:rPr lang="pl-PL" b="1" dirty="0">
                <a:solidFill>
                  <a:schemeClr val="accent3">
                    <a:lumMod val="50000"/>
                  </a:schemeClr>
                </a:solidFill>
              </a:rPr>
              <a:t>Małgorzata Zielińska – </a:t>
            </a:r>
            <a:r>
              <a:rPr lang="pl-PL" b="1" dirty="0" err="1">
                <a:solidFill>
                  <a:schemeClr val="accent3">
                    <a:lumMod val="50000"/>
                  </a:schemeClr>
                </a:solidFill>
              </a:rPr>
              <a:t>Perczak</a:t>
            </a:r>
            <a:r>
              <a:rPr lang="pl-PL" b="1" dirty="0">
                <a:solidFill>
                  <a:schemeClr val="accent3">
                    <a:lumMod val="50000"/>
                  </a:schemeClr>
                </a:solidFill>
              </a:rPr>
              <a:t> starszy wizytator Kuratorium Oświaty w Kielcach</a:t>
            </a:r>
          </a:p>
          <a:p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7239000" y="9258300"/>
            <a:ext cx="708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 smtClean="0"/>
              <a:t>Kielce, 30 października 2025 r.</a:t>
            </a:r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31076727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413</Words>
  <Application>Microsoft Office PowerPoint</Application>
  <PresentationFormat>Niestandardowy</PresentationFormat>
  <Paragraphs>28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3" baseType="lpstr">
      <vt:lpstr>Bookman Old Style</vt:lpstr>
      <vt:lpstr>Barlow Condensed Bold</vt:lpstr>
      <vt:lpstr>Arial</vt:lpstr>
      <vt:lpstr>Calibri</vt:lpstr>
      <vt:lpstr>Open Sans</vt:lpstr>
      <vt:lpstr>Wingdings</vt:lpstr>
      <vt:lpstr>Times New Roman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Koordynatorzy przedsięwzięcia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Khaki and Olive Modern Military Army Presentation</dc:title>
  <dc:creator>Marcin Stąpor</dc:creator>
  <cp:lastModifiedBy>Renata Zaborek</cp:lastModifiedBy>
  <cp:revision>33</cp:revision>
  <dcterms:created xsi:type="dcterms:W3CDTF">2006-08-16T00:00:00Z</dcterms:created>
  <dcterms:modified xsi:type="dcterms:W3CDTF">2025-11-03T11:53:39Z</dcterms:modified>
  <dc:identifier>DAG3I_RnOcs</dc:identifier>
</cp:coreProperties>
</file>