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22" r:id="rId17"/>
    <p:sldId id="272" r:id="rId18"/>
    <p:sldId id="273" r:id="rId19"/>
    <p:sldId id="318" r:id="rId20"/>
    <p:sldId id="319" r:id="rId21"/>
    <p:sldId id="274" r:id="rId22"/>
    <p:sldId id="285" r:id="rId23"/>
    <p:sldId id="286" r:id="rId24"/>
    <p:sldId id="276" r:id="rId25"/>
    <p:sldId id="277" r:id="rId26"/>
    <p:sldId id="278" r:id="rId27"/>
    <p:sldId id="279" r:id="rId28"/>
    <p:sldId id="281" r:id="rId29"/>
    <p:sldId id="283" r:id="rId30"/>
    <p:sldId id="287" r:id="rId31"/>
    <p:sldId id="288" r:id="rId32"/>
    <p:sldId id="296" r:id="rId33"/>
    <p:sldId id="298" r:id="rId34"/>
    <p:sldId id="301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24" r:id="rId46"/>
    <p:sldId id="314" r:id="rId47"/>
    <p:sldId id="315" r:id="rId4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3557" autoAdjust="0"/>
  </p:normalViewPr>
  <p:slideViewPr>
    <p:cSldViewPr snapToGrid="0">
      <p:cViewPr varScale="1">
        <p:scale>
          <a:sx n="87" d="100"/>
          <a:sy n="87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940110-2315-2033-591E-2ADE89BC4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30A7DBE-7F43-318E-092C-9FE51983A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C4A64E-6D20-52A5-D480-14D7C57C4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A0F7E6-E576-6BAA-A909-98B6B7E25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C19E72-2FA4-4688-C65C-75B73D381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80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49AA00-BA67-584B-B7A4-0972D5349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3765E08-2788-521D-9BDC-859A72B79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61C05D8-1B2F-AE17-D519-36642DF69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8C2A7B-DEFA-03FC-5111-7FD5A3003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CB3739-8885-12BC-BE61-A33700A9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7931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2D004AB-6288-EA05-AF8F-2577FC08A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CA2707F-63D7-7B50-69AE-DD8F985E1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8871FA-AAAD-61C8-E003-C69CA4609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ACEE34-BFEC-C260-34E5-D192B6D6A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B09DDE-1908-EB3B-F7BD-9F18A655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6078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4E83E7-F0D5-4A12-A238-76887385E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A6E396-F266-EB28-DFE4-5A123CB22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B11A02F-45E1-BD99-9A9F-9C4A4F1ED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3917410-BC81-63DD-09E6-A50F0481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7AB9C1-C892-690D-4E66-6C26F9D1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9100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DB8170-E171-2CE6-12C7-D298F0AFA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05E32D-3716-257C-FD35-B6CDEDF4A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856476-79EB-9DBC-6886-E8567636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6BB260-7122-6507-8FF4-0D170B6D7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D6657B-7C86-B6D8-6E7C-1BDDCF4F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7579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E3CD3D-24D7-E38F-F401-FC3D5BE4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333D5E-9A8C-E83D-3324-4EB6F7AD0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EAFA31-A9AA-121B-DA6C-A58920D10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080B3E7-A0FC-B503-1FB0-957328CE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B81711D-BE13-A279-43C9-BE3940AB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9ADA5A1-7DF6-02DB-5C9F-78B479AC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540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7EDC01-D857-72FC-412A-8713DC4B5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8DF5D51-0D47-CA59-D59F-9CEFC1AD3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12501CC-A2D6-41FA-56C1-622C66E3D6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AB575C8-6F06-75AE-2D4F-07CEE62248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B639784-BAA9-3848-E1DC-05EEB71EA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2BA87F-9D75-C847-1211-775FC5442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34AB93C-1551-550B-0DF9-DE7CCCBDA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0D741B6-3279-EC86-6A1C-C7FC7FFD0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8481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4937D1-175D-674D-DC1E-DEBA2B6BB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E26C2AE-4632-8658-5F2B-69D3801F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8AC45BF-6518-3665-F3B9-43AC0551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60596CC-5309-6878-D71B-7936557B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99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6EBDE4-4149-1440-A0DD-73F85F715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6DAD1B8-CCE4-3037-1813-C06848DD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B83AC2-FBE5-428C-1CBE-BBDB77D4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25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065FB4-46DB-2469-D2F0-F444F8FBF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7EF5E8-7AC2-6BE5-C9A5-A0C0395F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779FDF6-E546-E1BB-D71D-DB38807CB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637E0CA-4F48-4EBB-73FE-7E624982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198968C-8F9C-C008-E70D-8563D6DAF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E8A8DB-FD23-4DB9-88E9-E9EB4688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353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8EE448-34DF-1044-CBEB-DCF62BFB7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57BD44-7DCE-E8E7-F991-7C24458C37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A7AD872-ED8E-6FCB-4C49-7900C9C1F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C83105-D929-368C-9CF0-72FC4ED0F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FCA05E-8435-47DA-FEEA-6D5DFB9A1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DBFCD31-B40D-53D0-A868-188199A3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659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1231C73-82FC-1703-589C-BA6EABC0A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9E7601D-7287-DAA2-BB05-358FFF40E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9EC814-6F31-CDB0-BDDB-F125DE5FB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DE40A-5BA1-42FC-BAF8-DD07449A525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A156FF-467D-CE31-95CD-68F1B18EC1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1AE947-6CFB-7A23-4DEE-51D0D6A87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B5522-4252-42D7-9C0A-7D6F7DC918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91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isap.sejm.gov.pl/isap.nsf/download.xsp/WDU20240000781/O/D2024078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karolina.olech@scdn.pl" TargetMode="External"/><Relationship Id="rId7" Type="http://schemas.openxmlformats.org/officeDocument/2006/relationships/image" Target="../media/image1.jpg"/><Relationship Id="rId2" Type="http://schemas.openxmlformats.org/officeDocument/2006/relationships/hyperlink" Target="mailto:renata.zaborek@kuratorium.kielce.p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mailto:magdalena.panczyk@scdn.pl" TargetMode="External"/><Relationship Id="rId4" Type="http://schemas.openxmlformats.org/officeDocument/2006/relationships/hyperlink" Target="mailto:izabela.juszkiewicz@scdn.p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257AA61-BF31-D959-06EA-7D8B3DD15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pl-PL" sz="3600" dirty="0" smtClean="0">
                <a:solidFill>
                  <a:srgbClr val="FFFFFF"/>
                </a:solidFill>
              </a:rPr>
              <a:t>Kielce, 15.10.2024 r.</a:t>
            </a:r>
            <a:endParaRPr lang="pl-PL" sz="36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DA7568-744A-5DB5-8AE2-869491F43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2348" y="6495003"/>
            <a:ext cx="2665951" cy="362994"/>
          </a:xfrm>
        </p:spPr>
        <p:txBody>
          <a:bodyPr anchor="t">
            <a:normAutofit fontScale="85000" lnSpcReduction="10000"/>
          </a:bodyPr>
          <a:lstStyle/>
          <a:p>
            <a:pPr algn="l"/>
            <a:r>
              <a:rPr lang="pl-PL" dirty="0">
                <a:solidFill>
                  <a:srgbClr val="FFFFFF"/>
                </a:solidFill>
              </a:rPr>
              <a:t>15 października 2024 r.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4DF23549-B589-9522-34F0-C495B8A46F02}"/>
              </a:ext>
            </a:extLst>
          </p:cNvPr>
          <p:cNvSpPr txBox="1">
            <a:spLocks/>
          </p:cNvSpPr>
          <p:nvPr/>
        </p:nvSpPr>
        <p:spPr>
          <a:xfrm>
            <a:off x="480860" y="6410135"/>
            <a:ext cx="7122695" cy="4480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dirty="0">
                <a:solidFill>
                  <a:srgbClr val="FFFFFF"/>
                </a:solidFill>
              </a:rPr>
              <a:t>kuratorium.kielce.pl          samorzad.gov.pl/</a:t>
            </a:r>
            <a:r>
              <a:rPr lang="pl-PL" sz="1600" dirty="0" err="1">
                <a:solidFill>
                  <a:srgbClr val="FFFFFF"/>
                </a:solidFill>
              </a:rPr>
              <a:t>scdn-kielce</a:t>
            </a:r>
            <a:endParaRPr lang="pl-PL" sz="1600" dirty="0">
              <a:solidFill>
                <a:srgbClr val="FFFFFF"/>
              </a:solidFill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C3CFA7D-5436-27EF-853D-C92E40ADC849}"/>
              </a:ext>
            </a:extLst>
          </p:cNvPr>
          <p:cNvSpPr txBox="1">
            <a:spLocks/>
          </p:cNvSpPr>
          <p:nvPr/>
        </p:nvSpPr>
        <p:spPr>
          <a:xfrm>
            <a:off x="546444" y="4474765"/>
            <a:ext cx="5410752" cy="11229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l-PL" sz="1800" dirty="0">
              <a:solidFill>
                <a:srgbClr val="FFFFFF"/>
              </a:solidFill>
            </a:endParaRPr>
          </a:p>
        </p:txBody>
      </p:sp>
      <p:pic>
        <p:nvPicPr>
          <p:cNvPr id="4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1E89BA7-2BE8-1AA6-98AB-E20AB203D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432" y="213908"/>
            <a:ext cx="1338654" cy="57792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7D2A01D-60CB-2AEB-E204-7AD40D8EA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9" y="135371"/>
            <a:ext cx="1135730" cy="113573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1016F2D-7820-B0B8-2763-7FE10015D76A}"/>
              </a:ext>
            </a:extLst>
          </p:cNvPr>
          <p:cNvSpPr txBox="1"/>
          <p:nvPr/>
        </p:nvSpPr>
        <p:spPr>
          <a:xfrm>
            <a:off x="6647519" y="2358819"/>
            <a:ext cx="42832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solidFill>
                  <a:srgbClr val="002060"/>
                </a:solidFill>
              </a:rPr>
              <a:t>Spotkanie Koordynatorów</a:t>
            </a:r>
          </a:p>
          <a:p>
            <a:pPr algn="ctr"/>
            <a:r>
              <a:rPr lang="pl-PL" sz="2400" dirty="0">
                <a:solidFill>
                  <a:srgbClr val="002060"/>
                </a:solidFill>
              </a:rPr>
              <a:t>Ś</a:t>
            </a:r>
            <a:r>
              <a:rPr lang="pl-PL" sz="2400" dirty="0" smtClean="0">
                <a:solidFill>
                  <a:srgbClr val="002060"/>
                </a:solidFill>
              </a:rPr>
              <a:t>więtokrzyskich Punktów </a:t>
            </a:r>
            <a:r>
              <a:rPr lang="pl-PL" sz="2400" smtClean="0">
                <a:solidFill>
                  <a:srgbClr val="002060"/>
                </a:solidFill>
              </a:rPr>
              <a:t>Doradztwa Zawodowego</a:t>
            </a: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897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370" y="1404354"/>
            <a:ext cx="9688296" cy="718526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Zadania rady szkoły i placówek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852" y="2566527"/>
            <a:ext cx="9688296" cy="3665503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Statut szkoły zawiera organizację wewnątrzszkolnego systemu doradztwa zawodowego,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 wyjątkiem szkoły artystycznej (art. 98 ust. 1 pkt 16 ustawy Prawo oświatowe).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Rada szkoły lub placówki uczestniczy w rozwiązywaniu spraw wewnętrznych szkoły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lub placówki, a także: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Uchwala statut szkoły lub placówki </a:t>
            </a:r>
            <a:r>
              <a:rPr lang="pl-PL" sz="2000" dirty="0">
                <a:solidFill>
                  <a:srgbClr val="002060"/>
                </a:solidFill>
              </a:rPr>
              <a:t>(art. 80 ust. 2 pkt 1)</a:t>
            </a:r>
          </a:p>
          <a:p>
            <a:pPr marL="0" indent="0" algn="just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rgbClr val="002060"/>
                </a:solidFill>
              </a:rPr>
              <a:t>Szkoła przygotowuje WSDZ na cały cykl kształcenia. W przypadku zespołu szkół dokument jest przygotowywany dla każdego typu szkoły oddzielnie. Organem właściwym </a:t>
            </a:r>
            <a:br>
              <a:rPr lang="pl-PL" sz="2000" dirty="0">
                <a:solidFill>
                  <a:srgbClr val="002060"/>
                </a:solidFill>
              </a:rPr>
            </a:br>
            <a:r>
              <a:rPr lang="pl-PL" sz="2000" dirty="0">
                <a:solidFill>
                  <a:srgbClr val="002060"/>
                </a:solidFill>
              </a:rPr>
              <a:t>do przeprowadzenia zmian w statucie szkoły w celu wprowadzenia WSDZ jest rada szkoły, stosownie do regulacji art. 80 ust. 2 pkt 1 Prawa oświatowego.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8EF4E9F-879D-7FBE-2C42-8BABD2D6C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0235C9E0-4DEC-822E-D7BA-D16ED782D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78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0" y="1162415"/>
            <a:ext cx="10046715" cy="643344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Wewnątrzszkolny System Doradztwa Zawodowego –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korzyści dla społeczności szkolnej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0" y="2138059"/>
            <a:ext cx="9937725" cy="4217860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Opracowując WSDZ warto wskazać na korzyści z planowanych działań w zakresie doradztwa dla ucznia, rodziców i szkoły: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Przykładowe korzyści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dla ucznia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pomoc w racjonalnym zaplanowaniu indywidualnej ścieżki kariery;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uświadomienie możliwości wprowadzania zmian w zaplanowanej ścieżce edukacyjno-zawodowej;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zapobieganie niepowodzeniom szkolnym, zniechęceniu, porzucaniu szkoły, a w konsekwencji w podjęciu nieodpowiedniej pracy lub trudności w jej znalezieniu, przekazywanie aktualnych informacji o typach szkół ponadpodstawowych, kierunkach studiów i innych możliwościach kontynuacji nauki;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pomoc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w wejściu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i poruszaniu się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na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rynku pracy. 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F75BFE9-0909-1E72-BBEB-5B51E1A00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552237F-3269-E2DE-1B1C-E83183022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60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334" y="1270158"/>
            <a:ext cx="9688296" cy="643343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Wewnątrzszkolny System Doradztwa Zawodowego –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korzyści dla społeczności szkolnej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852" y="2750523"/>
            <a:ext cx="9688296" cy="3454358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Przykładowe korzyści dla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rodziców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przygotowanie do efektywnego wspierania dzieci w podejmowaniu przez nich decyzji edukacyjno-zawodowych;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przekazywanie aktualnych informacji o typach szkół, możliwościach kształcenia;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pomoc dzieciom w wyborze szkoły ponadpodstawowej.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F01F69F-8585-9EBD-F3CA-BF415A1F3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DDC03D17-66B8-E840-443C-33E0A8FD0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7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14821"/>
            <a:ext cx="9688296" cy="1375556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Wewnątrzszkolny System Doradztwa Zawodowego –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korzyści dla społeczności szkolnej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Przykładowe korzyści dla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szkoły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realizowanie zobowiązań wynikających z zapisów zawartych w statucie szkoły/placówki;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utworzenie na terenie szkoły bazy informacji edukacyjnej i zawodowej oraz zapewnienie jej systematycznej aktualizacji;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konkurencyjność szkoły, poprawa jej wizerunku i prestiżu – tworzenie i aktualizacja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baz informacji edukacyjno-zawodowej;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podniesienie świadomości znaczenia doradztwa zawodowego w szkole;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przygotowanie ucznia do podjęcia ról społecznych i zawodowych.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D45468E-A9E8-5A68-DBDB-F54CC3A6F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69A649BE-7AC4-0F23-49A3-841651980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13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414" y="1370946"/>
            <a:ext cx="9688296" cy="446672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852" y="2467597"/>
            <a:ext cx="9688296" cy="3806223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Ustawa z dnia 14 grudnia 2016 r. Prawo oświatowe (Dz.U. z 2024 r. poz. 737 ze zm.)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Art.109.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Formy działalności dydaktyczno-wychowawczej szkoły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1. Podstawowymi formami działalności dydaktyczno-wychowawczej szkoły są: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5)  zajęcia prowadzone w ramach pomocy psychologiczno-pedagogicznej;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zajęcia rozwijające zainteresowania i uzdolnienia uczniów, w szczególności w celu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kształtowania ich aktywności i kreatywności;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7)  zajęcia z zakresu doradztwa zawodowego.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42369D-8DAD-9465-BA8B-1AC791189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C0C21DB4-21BA-C89F-1481-BA4AB2B14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28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447886"/>
            <a:ext cx="9688296" cy="446671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645" y="2634936"/>
            <a:ext cx="10736710" cy="4223064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 109 ust.2a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Zajęcia, o których mowa w ust. 1 pkt 7, są organizowane dla uczniów klasy VII i VIII szkoły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podstawowej, branżowej szkoły I stopnia, liceum ogólnokształcącego i technikum. Przepis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nie dotyczy szkół dla dorosłych.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7) Zajęcia, o których mowa w ust. 1 pkt 7, są realizowane niezależnie od pomocy w wyborze kierunku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kształcenia i zawodu udzielanej uczniom w ramach zajęć, o których mowa w ust. 1 pkt 5.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C63B11-03D4-808A-BF2E-1DECF9879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FFADE31C-F5B0-72E1-4BAD-51D4EC5C8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34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137555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pl-PL" sz="2700" b="1" dirty="0">
                <a:latin typeface="+mn-lt"/>
              </a:rPr>
              <a:t>Doradztwo zawodowe w aktach wykonawczych</a:t>
            </a:r>
            <a:br>
              <a:rPr lang="pl-PL" sz="2700" b="1" dirty="0">
                <a:latin typeface="+mn-lt"/>
              </a:rPr>
            </a:br>
            <a:r>
              <a:rPr lang="pl-PL" sz="2700" b="1" dirty="0">
                <a:latin typeface="+mn-lt"/>
              </a:rPr>
              <a:t/>
            </a:r>
            <a:br>
              <a:rPr lang="pl-PL" sz="2700" b="1" dirty="0">
                <a:latin typeface="+mn-lt"/>
              </a:rPr>
            </a:br>
            <a:r>
              <a:rPr lang="pl-PL" sz="2700" b="1" dirty="0">
                <a:latin typeface="+mn-lt"/>
              </a:rPr>
              <a:t>Rozporządzenie Ministra Edukacji Narodowej </a:t>
            </a:r>
            <a:r>
              <a:rPr lang="pl-PL" sz="27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7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7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7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r>
              <a:rPr lang="pl-PL" sz="2700" b="1" dirty="0">
                <a:latin typeface="+mn-lt"/>
              </a:rPr>
              <a:t> </a:t>
            </a:r>
            <a:r>
              <a:rPr lang="pl-PL" sz="2800" b="1" dirty="0"/>
              <a:t/>
            </a:r>
            <a:br>
              <a:rPr lang="pl-PL" sz="2800" b="1" dirty="0"/>
            </a:br>
            <a:endParaRPr lang="pl-PL" sz="28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033398"/>
            <a:ext cx="9688296" cy="3454358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§1. Rozporządzenie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określa treści programowe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 zakresu doradztwa zawodowego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, sposób realizacji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doradztwa zawodowego oraz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zadania doradcy zawodowego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§2.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Treści programowe z zakresu doradztwa zawodowego dla: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przedszkoli, oddziałów przedszkolnych w szkołach podstawowych i innych form wychowania przedszkolnego – określa załącznik nr 1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klas I-VI szkół podstawowych - określa załącznik nr 2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klas VII – VIII szkół podstawowych - określa załącznik nr 3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branżowych szkół I stopnia - określa załącznik nr 4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liceów ogólnokształcących - określa załącznik nr 5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techników - określa załącznik nr 6 do rozporządzenia;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branżowych szkół II stopnia - określa załącznik nr 7 do rozporządzenia;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52EB9DB-559C-75E8-5436-D75D7E4E7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4A846EA-0130-EDA0-507B-DC66320C9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21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026845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888" y="1864366"/>
            <a:ext cx="9688296" cy="4204133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Sposób realizacji doradztwa zawodowego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określa § 3 i § 4 cyt. rozporządzenia.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3. Doradztwo zawodowe jest realizowane: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1) w przedszkolach, oddziałach przedszkolnych w szkołach podstawowych i innych formach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wychowania przedszkolnego na zajęciach edukacyjnych wychowania przedszkolnego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prowadzonych zgodnie z przyjętymi programami wychowania przedszkolnego;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2) w klasach I–VI szkół podstawowych na obowiązkowych zajęciach edukacyjnych z zakresu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kształcenia ogólnego, o których mowa w art. 109 ust. 1 pkt 1 ustawy z dnia 14 grudnia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2016 r.  – Prawo oświatowe, zwanej dalej „ustawą”;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w klasach VII i VIII szkół podstawowych oraz w szkołach ponadpodstawowych, o których 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mowa w § 2 pkt 4–7, na obowiązkowych zajęciach edukacyjnych z zakresu kształcenia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ogólnego, a w przypadku szkół prowadzących kształcenie zawodowe również na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obowiązkowych zajęciach edukacyjnych z zakresu kształcenia w zawodzie, o których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mowa w art. 109 ust.1 pkt 1 ustawy, a także w szkołach specjalnych przysposabiających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do pracy – na obowiązkowych zajęciach edukacyjnych;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4CC1B2-C411-B477-C9DC-F674D3626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C2E5D773-AAB6-2AF3-2775-AF58BEE65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52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445" y="900874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847" y="1724982"/>
            <a:ext cx="10113980" cy="4452744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4) w klasach VII i VIII szkół podstawowych, w branżowych szkołach I stopnia, liceach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ogólnokształcących i technikach, z wyjątkiem szkół dla dorosłych, na zajęciach z zakresu 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doradztwa zawodowego, o których mowa w art. 109 ust. 1 pkt 7 ustawy;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5) w szkołach podstawowych i szkołach ponadpodstawowych, na zajęciach związanych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z wyborem kierunku kształcenia i zawodu prowadzonych w ramach pomocy psychologiczno-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pedagogicznej, zgodnie z przepisami wydanymi na podstawie art. 47 ust. 1 pkt 5 ustawy;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 w szkołach podstawowych i szkołach ponadpodstawowych, z wyjątkiem branżowych szkół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II stopnia, szkół specjalnych przysposabiających do pracy, szkół policealnych i szkół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dla dorosłych, na zajęciach z nauczycielem wychowawcą opiekującym się oddziałem;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7)  w przedszkolach, oddziałach przedszkolnych w szkołach podstawowych i innych formach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 wychowania przedszkolnego, szkołach podstawowych i szkołach ponadpodstawowych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 z wyjątkiem branżowych szkół II stopnia, szkół policealnych i szkół dla dorosłych,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w ramach  </a:t>
            </a:r>
            <a:b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       wizyt zawodoznawczych mających na celu poznanie przez dzieci i uczniów środowiska  </a:t>
            </a:r>
            <a:b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       pracy w wybranych zawodach, organizowanych u pracodawców, w szkołach prowadzących  </a:t>
            </a:r>
            <a:b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       kształcenie zawodowe lub w placówkach i centrach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, o których mowa w art. 2 pkt 4 ustawy.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2DFD6EA-BE0A-6869-F31A-4D7F52263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7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6E7D2DE-ACB3-E254-43D2-CE6A263EE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0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593286"/>
            <a:ext cx="9688296" cy="446671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641" y="2039957"/>
            <a:ext cx="10174717" cy="4223064"/>
          </a:xfrm>
        </p:spPr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4.1. Na każdy rok szkolny w szkole opracowuje się program realizacji doradztwa zawodowego, uwzględniający wewnątrzszkolny system doradztwa zawodowego.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2. Program, o którym mowa w ust. 1, określa: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działania związane z realizacją doradztwa zawodowego w tym: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Tematykę działań, uwzględniającą w przypadku:</a:t>
            </a:r>
          </a:p>
          <a:p>
            <a:pPr marL="457200" lvl="1" indent="0" algn="just">
              <a:buNone/>
            </a:pPr>
            <a:r>
              <a:rPr lang="pl-PL" sz="1500" dirty="0">
                <a:solidFill>
                  <a:schemeClr val="accent1">
                    <a:lumMod val="50000"/>
                  </a:schemeClr>
                </a:solidFill>
              </a:rPr>
              <a:t> - szkół, o których mowa w §2 pkt 2-7, treści programowe, o których mowa w tych przepisach,</a:t>
            </a:r>
          </a:p>
          <a:p>
            <a:pPr marL="457200" lvl="1" indent="0" algn="just">
              <a:buNone/>
            </a:pPr>
            <a:r>
              <a:rPr lang="pl-PL" sz="1500" dirty="0">
                <a:solidFill>
                  <a:schemeClr val="accent1">
                    <a:lumMod val="50000"/>
                  </a:schemeClr>
                </a:solidFill>
              </a:rPr>
              <a:t> - szkół specjalnych przyspasabiających do pracy treści określone w przepisach wydanych na podstawie art. 47 ust. 1 pkt 1 lit. f ustawy,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oddziały, których dotyczą te działania,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metody, formy i terminy realizacji działań, z uwzględnieniem udziału rodziców w tych działaniach, w szczególności przez organizację spotkań z rodzicami, z wyjątkiem branżowych szkół II stopnia, szkół policealnych i szkół dla dorosłych,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A8E59C6-8EBE-C1B7-86F6-740B2D13D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7EC1E976-470F-21DB-A41C-94B73BF06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4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257AA61-BF31-D959-06EA-7D8B3DD15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endParaRPr lang="pl-PL" sz="12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DA7568-744A-5DB5-8AE2-869491F43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2348" y="6495003"/>
            <a:ext cx="2665951" cy="362994"/>
          </a:xfrm>
        </p:spPr>
        <p:txBody>
          <a:bodyPr anchor="t">
            <a:normAutofit fontScale="85000" lnSpcReduction="10000"/>
          </a:bodyPr>
          <a:lstStyle/>
          <a:p>
            <a:pPr algn="l"/>
            <a:r>
              <a:rPr lang="pl-PL" dirty="0">
                <a:solidFill>
                  <a:srgbClr val="FFFFFF"/>
                </a:solidFill>
              </a:rPr>
              <a:t>15 października 2024 r.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4DF23549-B589-9522-34F0-C495B8A46F02}"/>
              </a:ext>
            </a:extLst>
          </p:cNvPr>
          <p:cNvSpPr txBox="1">
            <a:spLocks/>
          </p:cNvSpPr>
          <p:nvPr/>
        </p:nvSpPr>
        <p:spPr>
          <a:xfrm>
            <a:off x="480860" y="6410135"/>
            <a:ext cx="7122695" cy="4480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dirty="0">
                <a:solidFill>
                  <a:srgbClr val="FFFFFF"/>
                </a:solidFill>
              </a:rPr>
              <a:t>kuratorium.kielce.pl          samorzad.gov.pl/</a:t>
            </a:r>
            <a:r>
              <a:rPr lang="pl-PL" sz="1600" dirty="0" err="1">
                <a:solidFill>
                  <a:srgbClr val="FFFFFF"/>
                </a:solidFill>
              </a:rPr>
              <a:t>scdn-kielce</a:t>
            </a:r>
            <a:endParaRPr lang="pl-PL" sz="1600" dirty="0">
              <a:solidFill>
                <a:srgbClr val="FFFFFF"/>
              </a:solidFill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C3CFA7D-5436-27EF-853D-C92E40ADC849}"/>
              </a:ext>
            </a:extLst>
          </p:cNvPr>
          <p:cNvSpPr txBox="1">
            <a:spLocks/>
          </p:cNvSpPr>
          <p:nvPr/>
        </p:nvSpPr>
        <p:spPr>
          <a:xfrm>
            <a:off x="546444" y="4474765"/>
            <a:ext cx="5410752" cy="11229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l-PL" sz="1800" dirty="0">
              <a:solidFill>
                <a:srgbClr val="FFFFFF"/>
              </a:solidFill>
            </a:endParaRPr>
          </a:p>
        </p:txBody>
      </p:sp>
      <p:pic>
        <p:nvPicPr>
          <p:cNvPr id="4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1E89BA7-2BE8-1AA6-98AB-E20AB203D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432" y="213908"/>
            <a:ext cx="1338654" cy="57792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7D2A01D-60CB-2AEB-E204-7AD40D8EA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9" y="135371"/>
            <a:ext cx="1135730" cy="113573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1016F2D-7820-B0B8-2763-7FE10015D76A}"/>
              </a:ext>
            </a:extLst>
          </p:cNvPr>
          <p:cNvSpPr txBox="1"/>
          <p:nvPr/>
        </p:nvSpPr>
        <p:spPr>
          <a:xfrm>
            <a:off x="6705599" y="2794294"/>
            <a:ext cx="42832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002060"/>
                </a:solidFill>
              </a:rPr>
              <a:t>DORADZTWO ZAWODOWE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W ŚWIETLE OBOWIĄZUJĄCEGO PRAWA OŚWIATOWEGO</a:t>
            </a:r>
          </a:p>
        </p:txBody>
      </p:sp>
    </p:spTree>
    <p:extLst>
      <p:ext uri="{BB962C8B-B14F-4D97-AF65-F5344CB8AC3E}">
        <p14:creationId xmlns:p14="http://schemas.microsoft.com/office/powerpoint/2010/main" val="2928125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593286"/>
            <a:ext cx="9688296" cy="446671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31" y="2177308"/>
            <a:ext cx="10174717" cy="4223064"/>
          </a:xfrm>
        </p:spPr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4.1. Na każdy rok szkolny w szkole opracowuje się program realizacji doradztwa zawodowego, uwzględniający wewnątrzszkolny system doradztwa zawodowego.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2. Program, o którym mowa w ust. 1, określa: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działania związane z realizacją doradztwa zawodowego w tym:</a:t>
            </a:r>
          </a:p>
          <a:p>
            <a:pPr marL="0" indent="0" algn="just">
              <a:buNone/>
            </a:pP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-…………….</a:t>
            </a: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-…………….</a:t>
            </a: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d) terminy realizacji działań,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e) osoby odpowiedzialne za realizację poszczególnych działań.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2) podmioty, z którymi szkoła współpracuje przy realizacji działań, w tym podmioty, o których mowa w § 8 ust. 1 – z uwzględnieniem potrzeb uczniów, słuchaczy i rodziców oraz lokalnych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lub regionalnych działań związanych z doradztwem zawodowym.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DA44714-0684-0452-0656-884253736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4F77548C-B4C7-7B18-12E1-DEC0E4A15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38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578" y="1001438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741" y="2045623"/>
            <a:ext cx="9688296" cy="4204133"/>
          </a:xfrm>
        </p:spPr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4.3. Program, o którym mowa w ust.1 opracowuje doradca zawodowy albo inny nauczyciel lub nauczyciele odpowiedzialni za realizację doradztwa zawodowego w szkole, wyznaczeni przez dyrektora szkoły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4.4. Dyrektor szkoły, w terminie do 30 września każdego roku szkolnego, po zasięgnięciu opinii rady pedagogicznej, zatwierdza program, o którym mowa w ust. 1.</a:t>
            </a:r>
          </a:p>
          <a:p>
            <a:pPr marL="0" indent="0" algn="just">
              <a:buNone/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Komentarz:</a:t>
            </a:r>
          </a:p>
          <a:p>
            <a:pPr marL="0" indent="0" algn="just">
              <a:buNone/>
            </a:pP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Program realizacji doradztwa zawodowego powinien być systemem spójnych działań związanych z doradztwem zawodowym mających na celu wsparcie ucznia w jego wyborach związanych z kierunkiem kształcenia. </a:t>
            </a:r>
          </a:p>
          <a:p>
            <a:pPr marL="0" indent="0" algn="just">
              <a:buNone/>
            </a:pP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Przy opracowywaniu programu realizacji doradztwa zawodowego powinno się uwzględniać lokalne działania związane z doradztwem zawodowym (np. targi pracy, targi edukacyjne, dni otwarte, dni pracy lub edukacji, festyny) planowane w danym roku szkolnym, jak również możliwość współpracy z instytucjami, placówkami i pracodawcami funkcjonującymi </a:t>
            </a:r>
            <a:b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w danym mieście, gminie lub powiecie.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B7CDE37-5575-11D1-2432-1CEE6DDBB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00A4A03-3A48-A875-83A3-E73A3DAF8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70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985233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48" y="2043777"/>
            <a:ext cx="10394122" cy="4024722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5.1. Do zadań doradcy zawodowego należy: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1) systematyczne diagnozowanie zapotrzebowania uczniów i słuchaczy na działania związane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z realizacją doradztwa zawodowego;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2) prowadzenie zajęć z zakresu doradztwa zawodowego, o których mowa w art. 109 ust. 1 pkt 7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ustawy;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opracowywanie we współpracy z innymi nauczycielami, w tym nauczycielami wychowawcami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opiekującymi się oddziałami, psychologami lub pedagogami, programu, o którym mowa w § 4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ust. 1, oraz koordynowanie jego realizacji;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4) wspieranie nauczycieli, w tym nauczycieli wychowawców opiekujących się oddziałami,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psychologów lub pedagogów, w zakresie realizacji działań określonych w programie, o którym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mowa w § 4 ust. 1;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5) koordynowanie działalności informacyjno-doradczej realizowanej przez szkołę, w tym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gromadzenie, aktualizowanie i udostępnianie informacji edukacyjnych i zawodowych właściwych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dla danego poziomu kształcenia;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 realizowanie działań wynikających z programu, o którym mowa w § 4 ust. 1.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6BC791-F3D4-642F-F68E-9D0E79E6E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02392D94-E604-210F-E747-E278B5E35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77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489101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38" y="2769258"/>
            <a:ext cx="9942972" cy="2179816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5.2. W przypadku braku doradcy zawodowego zadania, o których mowa w ust. 1 pkt 1 i 3–6, realizuje wskazany przez dyrektora szkoły nauczyciel, w tym nauczyciel wychowawca opiekujący się oddziałem, pedagog lub psycholog.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5.3. Zadania doradcy zawodowego realizowane w ramach pomocy psychologiczno-pedagogicznej określają przepisy wydane na podstawie art. 47 ust. 1 pkt 5 ustawy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B631694-65BA-991C-8EF3-A95256825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6C1212EE-BA8E-BBA1-4DCC-C6FD1FC83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75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307" y="1538868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681" y="2829304"/>
            <a:ext cx="9949548" cy="2624531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6.1. Doradztwo zawodowe na zajęciach, o których mowa w art. 26a ust. 2 pkt 1, 2 i 5 ustawy,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realizują nauczyciele prowadzący te zajęcia.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2. Zajęcia z zakresu doradztwa zawodowego, o których mowa w art. 26a ust. 2 pkt 3 ustawy,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prowadzą doradcy zawodowi posiadający kwalifikacje do zajmowania stanowiska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nauczyciela doradcy zawodowego.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3. Doradztwo zawodowe na zajęciach, o których mowa w art. 26a ust. 2 pkt 4 ustawy, realizują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doradcy zawodowi, pedagodzy, psycholodzy lub inni nauczyciele, prowadzący te zajęcia.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3911B2F-CA80-6D5E-CD49-559441DB6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8B5FA24E-2F73-4498-1C84-F12763196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1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973" y="1427802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524" y="2492486"/>
            <a:ext cx="10486903" cy="3323524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7. Informacja o udziale ucznia w zajęciach z zakresu doradztwa zawodowego, o których mowa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w art. 109 ust. 1 pkt 7 ustawy,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nie jest umieszczana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na świadectwie szkolnym promocyjnym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i świadectwie ukończenia szkoły.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8. 1. Przy realizacji doradztwa zawodowego jednostki organizacyjne, o których mowa w art. 26a ust. 1 ustawy, mogą współpracować w szczególności z pracodawcami, organizacjami pracodawców, samorządami gospodarczymi lub innymi organizacjami gospodarczymi, stowarzyszeniami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lub samorządami zawodowymi, o których mowa w art. 3 ust. 1a ustawy, placówkami i centrami,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 których mowa w art. 2 pkt 4 ustawy, szkołami prowadzącymi kształcenie zawodowe, poradniami psychologiczno-pedagogicznymi, placówkami doskonalenia nauczycieli lub instytucjami rynku pracy.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2. W ramach współpracy z podmiotami, o których mowa w ust. 1, jednostki organizacyjne, o których mowa w art. 26a ust. 1 ustawy, mogą w szczególności organizować wizyty zawodoznawcze,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 których mowa w § 3 pkt 7.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239C1C8-6174-1C09-8784-0433CCB23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C6353E7B-C3CA-7A97-B126-2653E4FFD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3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1668207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12 lutego 2019 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doradztwa zawodowego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(Dz.U.2019 poz. 325)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852" y="3027921"/>
            <a:ext cx="9688296" cy="1776981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9. W przypadku braku w szkole doradcy zawodowego, o którym mowa w § 6 ust. 2,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do roku szkolnego 2021/2022 włącznie, dyrektor szkoły może powierzyć prowadzenie zajęć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 zakresu doradztwa zawodowego, o których mowa w art. 109 ust. 1 pkt 7 ustawy, innemu nauczycielowi lub osobie, o której mowa w art. 15 ust. 2 ustawy.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199805-D165-E75E-D172-52A650BC6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6693546-1E7F-4690-B483-F95E16D46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7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545610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20 maja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2024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ramowych planów nauczania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(Dz.U.2024 poz. 781)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074" y="2676307"/>
            <a:ext cx="10422697" cy="4204133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 z zakresu doradztwa zawodowego zostały wpisane do ramowego planu nauczania,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należy więc zaplanować je w tygodniowym rozkładzie zajęć oddziałów klas, w których są realizowane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 Minimalny wymiar godzin z zakresu doradztwa zawodowego określony jest w cyt. rozporządzeniu Ministra Edukacji Narodowej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2.1. Ramowy plan nauczania określa: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minimalny wymiar godzin zajęć z zakresu doradztwa zawodowego;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4.1. Dyrektor szkoły, uwzględniając ramowy plan nauczania, ustala dla poszczególnych klas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i oddziałów tygodniowy rozkład zajęć, a w szkołach prowadzących zajęcia w formie zaocznej –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semestralny rozkład zajęć: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4) zajęć z zakresu doradztwa zawodowego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Źródło: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https://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isap.sejm.gov.pl/isap.nsf/download.xsp/WDU20240000781/O/D20240781.pdf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1E3E089A-B9FA-A18F-FDCC-8185873D7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48E954A-379A-0FE5-C539-DD8D49B4A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57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852" y="1538868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20 maja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2024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ramowych planów nauczania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(Dz.U.2024 poz. 781)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414" y="2146922"/>
            <a:ext cx="9688296" cy="296242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Ramowy plan nauczania dla szkoły podstawowej, w tym szkoły podstawowej specjalnej,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 wyjątkiem szkoły podstawowej specjalnej dla uczniów z niepełnosprawnością intelektualną w stopniu  umiarkowanym lub znacznym-  § 1. pkt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1 (Załącznik 1 oraz 3)</a:t>
            </a: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 z zakresu doradztwa zawodowego: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Klasa VII – min.10 godz. w roku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Klasa VIII – min.10 godz. w roku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813BCBB-6455-18AD-1F65-CE8731C9D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4A23691B-8160-3FF0-DE0F-155262B78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354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307" y="1460551"/>
            <a:ext cx="9688296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/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Rozporządzenie Ministra Edukacji Narodowej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z dnia 20 maja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2024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r.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ramowych planów nauczania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(Dz.U.2024 poz. 781)</a:t>
            </a: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662" y="2363718"/>
            <a:ext cx="10091585" cy="1476762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Zgodnie z § 8 cyt.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ozporządzenia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amowy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plan nauczania dla liceum ogólnokształcącego,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technikum, szkoły branżowej I stopnia, zgodnie z Załącznikami 4,5,7 wskazuje, że zajęcia z zakresu doradztwa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zawodowego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realizuje się w wymiarze minimum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10 godzin w czteroletnim okresie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nauczania dla liceum, pięcioletnim dla technikum i trzyletnim dla szkoły branżowej I stopnia.</a:t>
            </a: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A2951AA-8A5B-76AA-3FD9-256311E2E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10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C795CD1-6D1D-F055-40D1-2F06D252A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72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110" y="836695"/>
            <a:ext cx="9688296" cy="713755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Regulacje prawne doradztwa zawodowego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6" y="2047461"/>
            <a:ext cx="10273725" cy="3825306"/>
          </a:xfrm>
        </p:spPr>
        <p:txBody>
          <a:bodyPr anchor="t">
            <a:normAutofit/>
          </a:bodyPr>
          <a:lstStyle/>
          <a:p>
            <a:pPr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Ustawa z dnia 14 grudnia 2016 r. Prawo oświatowe (Dz.U. 2024 poz. 737 ze zm.) - określa ogólne zasady funkcjonowania systemu oświaty, w tym doradztwa zawodowego.</a:t>
            </a:r>
          </a:p>
          <a:p>
            <a:pPr algn="just"/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Ustawa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 dnia 7 września 1991 r. o systemie oświaty (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</a:rPr>
              <a:t>t.j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 Dz.U. 2024 poz. 750 ze zm.) - zawiera przepisy dotyczące organizacji i funkcjonowania systemu oświaty, w tym doradztwa zawodowego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Rozporządzenie Ministra Edukacji Narodowej z dnia 12 lutego 2019 r. 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w sprawie doradztwa zawodowego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(Dz.U. 2019 poz. </a:t>
            </a:r>
            <a:r>
              <a:rPr lang="pl-PL" sz="2000">
                <a:solidFill>
                  <a:schemeClr val="accent1">
                    <a:lumMod val="50000"/>
                  </a:schemeClr>
                </a:solidFill>
              </a:rPr>
              <a:t>325</a:t>
            </a:r>
            <a:r>
              <a:rPr lang="pl-PL" sz="2000">
                <a:solidFill>
                  <a:schemeClr val="accent1">
                    <a:lumMod val="50000"/>
                  </a:schemeClr>
                </a:solidFill>
              </a:rPr>
              <a:t>). </a:t>
            </a: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Rozporządzenie Ministra Edukacji Narodowej z dnia 9 sierpnia 2017 r. w sprawie zasad organizacji i udzielania pomocy psychologiczno-pedagogicznej w publicznych przedszkolach, szkołach i placówkach (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</a:rPr>
              <a:t>t.j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 Dz. U. 2023 poz. 1798).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20798C49-F160-5121-83DD-F20C05C07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EE0EDF3-CC86-1B7E-608F-390249372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9923"/>
            <a:ext cx="983331" cy="98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8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359" y="1849416"/>
            <a:ext cx="10103282" cy="737819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Doradztwo zawodowe w aktach wykonawczych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Rozporządzenie Ministra Edukacji Narodowej 9 sierpnia 2017 r. </a:t>
            </a: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sprawie zasad organizacji i udzielania pomocy psychologiczno-pedagogicznej </a:t>
            </a:r>
            <a:b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w publicznych przedszkolach, szkołach i placówkach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(</a:t>
            </a:r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t.j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. Dz. U. 2023 poz. 1798)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183" y="2502349"/>
            <a:ext cx="10163644" cy="3643351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 26. 1. Do zadań doradcy zawodowego należy w szczególności: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1) (uchylony);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2) (uchylony);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prowadzenie zajęć związanych z wyborem kierunku kształcenia i zawodu z uwzględnieniem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rozpoznanych mocnych stron, predyspozycji, zainteresowań i uzdolnień uczniów;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4) (uchylony)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5) współpraca z innymi nauczycielami w tworzeniu i zapewnieniu ciągłości działań w zakresie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zajęć związanych z wyborem kierunku kształcenia i zawodu;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wspieranie nauczycieli, wychowawców grup wychowawczych i innych specjalistów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 w udzielaniu pomocy psychologiczno-pedagogicznej.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F665C6-DCC1-DACC-A99C-01B2818F0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D0048F83-E8BC-A370-8CCC-372B2C292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40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1243307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Cele doradztwa zawodowego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924" y="2239200"/>
            <a:ext cx="9688296" cy="197203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1. Wspieranie uczniów w rozpoznawaniu zainteresowań i predyspozycji zawodowych.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2. Pomoc w podejmowaniu świadomych decyzji edukacyjnych i zawodowych.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3. Przygotowanie do wyboru kolejnego etapu kształcenia i zawodu.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CDC8A4-23BD-CFCC-EEC1-FC937BAA4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6E6862F4-DD31-FA6D-5469-11FE87830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55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Cele doradztwa zawodowego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295" y="1668634"/>
            <a:ext cx="9950398" cy="4204133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Na podstawie: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§4 ust. 1-4 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</a:rPr>
              <a:t>rozp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 MEN z dnia 12 lutego 2019 r. w sprawie doradztwa zawodowego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(Dz. U. z 2019 r. poz. 325).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„Na każdy rok szkolny w szkole opracowuje się program realizacji doradztwa zawodowego, uwzględniający wewnątrzszkolny system doradztwa zawodowego” - §4 ust. 1 rozporządzenia.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Zawartość programu realizacji doradztwa zawodowego została określona w §4 ust. 2 rozporządzenia.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„Program realizacji doradztwa zawodowego opracowuje doradca zawodowy albo inny nauczyciel lub nauczyciele odpowiedzialni za realizację doradztwa zawodowego w szkole wyznaczeni przez dyrektora szkoły” - §4 ust. 3 rozporządzenia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8E0F450-0DB6-3665-BDCE-0B5026238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6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2C37137E-330F-FB83-F9B0-BA9EDC2AF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8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896" y="42470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Propozycja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uchwały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B69A098B-6ADA-42D8-A113-4FA8CFBE28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0203" y="1064463"/>
            <a:ext cx="5428647" cy="4915217"/>
          </a:xfrm>
          <a:prstGeom prst="rect">
            <a:avLst/>
          </a:prstGeom>
        </p:spPr>
      </p:pic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308D72-8E1B-2841-B1C6-F1CBDA8B0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32DA43F-C88E-8667-B187-810B76BF0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37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271" y="396912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2096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1. </a:t>
            </a:r>
            <a:r>
              <a:rPr lang="pl-PL" sz="2000" u="sng" dirty="0"/>
              <a:t>Czy statut szkoły określa organizację wewnątrzszkolnego systemu doradztwa zawodowego?</a:t>
            </a:r>
          </a:p>
          <a:p>
            <a:pPr marL="0" indent="0" algn="just">
              <a:buNone/>
            </a:pPr>
            <a:r>
              <a:rPr lang="pl-PL" sz="2000" dirty="0"/>
              <a:t>Statut /Rozdział II/ Cele i zadania szkoły/Realizacja celów i zadań szkoły odbywa się także </a:t>
            </a:r>
            <a:br>
              <a:rPr lang="pl-PL" sz="2000" dirty="0"/>
            </a:br>
            <a:r>
              <a:rPr lang="pl-PL" sz="2000" dirty="0"/>
              <a:t>z uwzględnieniem optymalnych warunków rozwoju ucznia poprzez następujące działania:</a:t>
            </a:r>
          </a:p>
          <a:p>
            <a:pPr marL="0" indent="0" algn="just">
              <a:buNone/>
            </a:pPr>
            <a:r>
              <a:rPr lang="pl-PL" sz="2000" dirty="0"/>
              <a:t>9) W szkole funkcjonuje WSDZ, który obejmuje ogół działań podejmowanych przez szkołę w celu prawidłowego przygotowania uczniów do wyboru dalszej drogi kształcenia.</a:t>
            </a:r>
          </a:p>
          <a:p>
            <a:pPr marL="0" indent="0" algn="just">
              <a:buNone/>
            </a:pPr>
            <a:r>
              <a:rPr lang="pl-PL" sz="2000" dirty="0"/>
              <a:t>1. Celem głównym doradztwa zawodowego jest przygotowanie uczniów do trafnego wyboru dalszego kształcenia i zawodu.</a:t>
            </a:r>
          </a:p>
          <a:p>
            <a:pPr marL="0" indent="0">
              <a:buNone/>
            </a:pPr>
            <a:r>
              <a:rPr lang="pl-PL" sz="2000" dirty="0"/>
              <a:t>2. Osiągnięciu celu głównego służą cele szczegółowe, dzięki którym uczniowie:</a:t>
            </a:r>
          </a:p>
          <a:p>
            <a:r>
              <a:rPr lang="pl-PL" sz="2000" dirty="0"/>
              <a:t>Rozwijają umiejętności pracy zespołowej,</a:t>
            </a:r>
          </a:p>
          <a:p>
            <a:r>
              <a:rPr lang="pl-PL" sz="2000" dirty="0"/>
              <a:t>Wiedzą jak się uczyć i rozwijać swoje zainteresowania, pasje i talenty,</a:t>
            </a:r>
          </a:p>
          <a:p>
            <a:r>
              <a:rPr lang="pl-PL" sz="2000" dirty="0"/>
              <a:t>Posiadają informację z najbliższego otoczenia.</a:t>
            </a:r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8A4D182-5527-92D1-7109-9EFDF46D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FA27A547-7DF9-A837-9AC3-E4421DFCB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12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5997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3. Nauczyciel prowadzący zajęcia doradztwa zawodowego :</a:t>
            </a:r>
          </a:p>
          <a:p>
            <a:pPr algn="just"/>
            <a:r>
              <a:rPr lang="pl-PL" sz="2000" dirty="0"/>
              <a:t>potrafi diagnozować potrzeby i zasoby uczniów,</a:t>
            </a:r>
          </a:p>
          <a:p>
            <a:pPr algn="just"/>
            <a:r>
              <a:rPr lang="pl-PL" sz="2000" dirty="0"/>
              <a:t>rozwija talenty, zainteresowania, zdolności, predyspozycje, motywują do podjęcia określonych działań,</a:t>
            </a:r>
          </a:p>
          <a:p>
            <a:pPr algn="just"/>
            <a:r>
              <a:rPr lang="pl-PL" sz="2000" dirty="0"/>
              <a:t>wspiera rodziców w procesie doradczym, udziela informacji lub kierują do specjalistów</a:t>
            </a:r>
          </a:p>
          <a:p>
            <a:pPr algn="just"/>
            <a:r>
              <a:rPr lang="pl-PL" sz="2000" dirty="0"/>
              <a:t>zna ofertę szkół, zasady rekrutacji i udostępnia te informacje zainteresowanym uczniom,</a:t>
            </a:r>
          </a:p>
          <a:p>
            <a:pPr algn="just"/>
            <a:r>
              <a:rPr lang="pl-PL" sz="2000" dirty="0"/>
              <a:t>włącza rodziców, przedstawicieli instytucji i zakładów pracy w procesie orientacji i doradztwa zawodowego w szkole</a:t>
            </a:r>
          </a:p>
          <a:p>
            <a:pPr algn="just"/>
            <a:r>
              <a:rPr lang="pl-PL" sz="2000" dirty="0"/>
              <a:t>posiada wiedzę na temat aktualnego zapotrzebowania na rynku pracy.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4A0B82E3-C579-AE68-80FC-29C1F6D87071}"/>
              </a:ext>
            </a:extLst>
          </p:cNvPr>
          <p:cNvSpPr txBox="1">
            <a:spLocks/>
          </p:cNvSpPr>
          <p:nvPr/>
        </p:nvSpPr>
        <p:spPr>
          <a:xfrm>
            <a:off x="1033741" y="652933"/>
            <a:ext cx="9688296" cy="737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D95D4B4-9FF3-6B1A-D2BF-7BC6F0C53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54CDA898-4D68-5D37-633C-2AD033103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01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57" y="1532128"/>
            <a:ext cx="10676467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000" dirty="0"/>
              <a:t>4. Formy działań adresowanych do uczniów szkoły obejmują: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badanie(diagnozę) zapotrzebowania na działania doradcze prowadzone w szkole (wywiad, kwestionariusz ankiety),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zajęcia warsztatowe (grupowe) służące rozbudzeniu świadomości konieczności planowania własnego rozwoju i kariery zawodowej, umożliwiające poznanie siebie i swoich predyspozycji zawodowych,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warsztaty doskonalące umiejętności w zakresie komunikacji interpersonalnej </a:t>
            </a:r>
            <a:br>
              <a:rPr lang="pl-PL" sz="2000" dirty="0"/>
            </a:br>
            <a:r>
              <a:rPr lang="pl-PL" sz="2000" dirty="0"/>
              <a:t>i współdziałania w grupie, radzenia sobie ze stresem,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udostępnianie informacji o zawodach oraz szkołach,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spotkania z przedstawicielami różnych zawodów,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prowadzenie kółek zainteresowań dla uczniów,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udzielanie indywidualnych porad uczniom,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/>
              <a:t>organizowanie wycieczek.</a:t>
            </a:r>
          </a:p>
          <a:p>
            <a:pPr algn="just"/>
            <a:endParaRPr lang="pl-PL" sz="2000" dirty="0"/>
          </a:p>
          <a:p>
            <a:pPr marL="0" indent="0" algn="just">
              <a:buNone/>
            </a:pPr>
            <a:endParaRPr lang="pl-PL" sz="2000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2FCAC7E4-B667-406E-CD51-F16886B9E03E}"/>
              </a:ext>
            </a:extLst>
          </p:cNvPr>
          <p:cNvSpPr txBox="1">
            <a:spLocks/>
          </p:cNvSpPr>
          <p:nvPr/>
        </p:nvSpPr>
        <p:spPr>
          <a:xfrm>
            <a:off x="1136578" y="477632"/>
            <a:ext cx="9688296" cy="737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1D52372-7264-383B-CF92-D95B5808F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5C71344B-36CF-BC9B-527C-B2B88C38C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27" y="2067886"/>
            <a:ext cx="10515600" cy="31072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5. Oczekiwane efekty wynikające z wdrożenia WSDZ w szkole obejmują:</a:t>
            </a:r>
          </a:p>
          <a:p>
            <a:pPr algn="just"/>
            <a:r>
              <a:rPr lang="pl-PL" sz="2000" dirty="0"/>
              <a:t>Kształtowanie aktywności zawodowej uczniów,</a:t>
            </a:r>
          </a:p>
          <a:p>
            <a:pPr algn="just"/>
            <a:r>
              <a:rPr lang="pl-PL" sz="2000" dirty="0"/>
              <a:t>Pomoc rodzinie w kształtowaniu określonych postaw i zachowań związanych z planowaniem kariery zawodowej ich dzieci,</a:t>
            </a:r>
          </a:p>
          <a:p>
            <a:pPr algn="just"/>
            <a:r>
              <a:rPr lang="pl-PL" sz="2000" dirty="0"/>
              <a:t>Dostęp do informacji zawodowej dla uczniów, nauczycieli oraz rodziców,</a:t>
            </a:r>
          </a:p>
          <a:p>
            <a:pPr algn="just"/>
            <a:r>
              <a:rPr lang="pl-PL" sz="2000" dirty="0"/>
              <a:t>Świadome, trafniejsze decyzje edukacyjne i zawodowe,</a:t>
            </a:r>
          </a:p>
          <a:p>
            <a:pPr algn="just"/>
            <a:r>
              <a:rPr lang="pl-PL" sz="2000" dirty="0"/>
              <a:t>Mniej niepowodzeń szkolnych.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A95349DE-98F8-C4F3-B847-086F30F21EAB}"/>
              </a:ext>
            </a:extLst>
          </p:cNvPr>
          <p:cNvSpPr txBox="1">
            <a:spLocks/>
          </p:cNvSpPr>
          <p:nvPr/>
        </p:nvSpPr>
        <p:spPr>
          <a:xfrm>
            <a:off x="1189879" y="813888"/>
            <a:ext cx="9688296" cy="737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15E8C07-E972-D9C3-9E15-074D630B4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FBBFD1F-9293-03FB-A58D-51EC22485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77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2112977"/>
            <a:ext cx="104394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2. Czy w szkole opracowano na rok szkolny 2023/2024 program realizacji doradztwa zawodowego?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3. Czy opracowany na rok szkolny 2023/2024 program realizacji doradztwa zawodowego  </a:t>
            </a:r>
            <a:br>
              <a:rPr lang="pl-PL" sz="2000" dirty="0"/>
            </a:br>
            <a:r>
              <a:rPr lang="pl-PL" sz="2000" dirty="0"/>
              <a:t>     uwzględnia wewnątrzszkolny system doradztwa zawodowego?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4. Czy opracowany na rok szkolny 2023/2024 program realizacji doradztwa zawodowego został </a:t>
            </a:r>
            <a:br>
              <a:rPr lang="pl-PL" sz="2000" dirty="0"/>
            </a:br>
            <a:r>
              <a:rPr lang="pl-PL" sz="2000" dirty="0"/>
              <a:t>      zatwierdzony do realizacji przez dyrektora szkoły w terminie do 30 września 2023 r.?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5. Czy opracowany na rok szkolny 2023/2024 program realizacji doradztwa zawodowego został </a:t>
            </a:r>
            <a:br>
              <a:rPr lang="pl-PL" sz="2000" dirty="0"/>
            </a:br>
            <a:r>
              <a:rPr lang="pl-PL" sz="2000" dirty="0"/>
              <a:t>      zatwierdzony do realizacji przez dyrektora szkoły po zasięgnięciu opinii rady pedagogicznej?</a:t>
            </a:r>
          </a:p>
          <a:p>
            <a:pPr marL="0" indent="0" algn="just">
              <a:buNone/>
            </a:pPr>
            <a:endParaRPr lang="pl-PL" sz="2000" dirty="0"/>
          </a:p>
          <a:p>
            <a:pPr algn="just"/>
            <a:endParaRPr lang="pl-PL" sz="2000" dirty="0"/>
          </a:p>
          <a:p>
            <a:pPr marL="0" indent="0" algn="just">
              <a:buNone/>
            </a:pPr>
            <a:endParaRPr lang="pl-PL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CA49D8-DB89-DE13-DAC7-9AD49CD9B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6E8E408-AD75-FC4C-915B-807F0F8B9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66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578" y="493567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133" y="1668634"/>
            <a:ext cx="104648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u="sng" dirty="0"/>
              <a:t>6</a:t>
            </a:r>
            <a:r>
              <a:rPr lang="pl-PL" sz="2400" u="sng" dirty="0"/>
              <a:t>. Czy opracowany na rok szkolny 2023/2024 program realizacji doradztwa zawodowego określa: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6.1. tematykę działań uwzględniającą treści programowe określone odpowiednio w załącznikach </a:t>
            </a:r>
            <a:br>
              <a:rPr lang="pl-PL" sz="2400" dirty="0"/>
            </a:br>
            <a:r>
              <a:rPr lang="pl-PL" sz="2400" dirty="0"/>
              <a:t>        1-3 do R1 oraz potrzeby uczniów i rodziców oraz lokalnych lub regionalnych działań związanych </a:t>
            </a:r>
            <a:br>
              <a:rPr lang="pl-PL" sz="2400" dirty="0"/>
            </a:br>
            <a:r>
              <a:rPr lang="pl-PL" sz="2400" dirty="0"/>
              <a:t>        z doradztwem zawodowym?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6.2. oddziały, których dotyczą działania związane z doradztwem zawodowym?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6.3. metody i formy realizacji działań związanych z doradztwem zawodowym z uwzględnieniem </a:t>
            </a:r>
            <a:br>
              <a:rPr lang="pl-PL" sz="2400" dirty="0"/>
            </a:br>
            <a:r>
              <a:rPr lang="pl-PL" sz="2400" dirty="0"/>
              <a:t>         udziału rodziców w tych działaniach, w szczególności przez organizację spotkań z rodzicami?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6.4. terminy realizacji działań związanych z doradztwem zawodowym?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6.5. osoby odpowiedzialne za realizację poszczególnych działań związanych z doradztwem </a:t>
            </a:r>
            <a:br>
              <a:rPr lang="pl-PL" sz="2400" dirty="0"/>
            </a:br>
            <a:r>
              <a:rPr lang="pl-PL" sz="2400" dirty="0"/>
              <a:t>        zawodowym?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6.6. podmioty, z którymi szkoła współpracuje przy realizacji działań?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BBC54B1-1C33-8DB4-03BF-A296C7767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D9F2BAD-7169-77A9-5260-450ADE6FA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52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741" y="1889728"/>
            <a:ext cx="9688296" cy="279326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endParaRPr lang="pl-PL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414" y="2191057"/>
            <a:ext cx="9688296" cy="4080893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W ustawie z dnia 14 grudnia 2016 r. – Prawo oświatowe wprowadzone zostały regulacje dotyczące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form realizacji doradztwa zawodowego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oraz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zajęć,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w trakcie których będą realizowane zadania z zakresu doradztwa zawodowego. </a:t>
            </a:r>
          </a:p>
          <a:p>
            <a:pPr marL="0" indent="0" algn="just">
              <a:buNone/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Określone zostały działania i  cele doradztwa zawodowego na poszczególnych etapach kształcenia: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preorientację zawodową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dla przedszkoli, oddziałów przedszkolnych, szkół podstawowych i innych form wychowania przedszkolnego,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orientację zawodową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dla klas I-VI szkół podstawowych oraz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 z zakresu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doradztwa zawodowego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dla klas VII i VIII szkół podstawowych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oraz określonych szkół ponadpodstawowych.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D1A1B0C-E480-3FD3-E00C-D46E1BDC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DC3F63FD-50D4-6B8A-F646-FCC10A819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03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549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000" u="sng" dirty="0"/>
              <a:t>7.Proszę wskazać, kto w roku szkolnym 2023/2024 opracował program realizacji doradztwa  </a:t>
            </a:r>
            <a:br>
              <a:rPr lang="pl-PL" sz="2000" u="sng" dirty="0"/>
            </a:br>
            <a:r>
              <a:rPr lang="pl-PL" sz="2000" u="sng" dirty="0"/>
              <a:t>   zawodowego: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/>
              <a:t>szkolny doradca zawodowy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/>
              <a:t>inny nauczyciel lub nauczyciele odpowiedzialni za realizację doradztwa zawodowego w szkole, wyznaczeni przez dyrektora szkoły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/>
              <a:t>nauczyciel wychowawca opiekujący się oddziałem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/>
              <a:t>psycholog lub pedagog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000" dirty="0"/>
              <a:t>żaden z powyższych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Uwaga: </a:t>
            </a:r>
            <a:r>
              <a:rPr lang="pl-PL" sz="2000" i="1" dirty="0"/>
              <a:t>można zaznaczyć więcej niż jedną odpowiedź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3E8ADB3-3440-7EC4-2722-74ABC8688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8D595B62-9CB2-CDA2-03FD-7F119857A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53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263" y="899021"/>
            <a:ext cx="9688296" cy="446671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045"/>
            <a:ext cx="10515600" cy="29130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8.Czy szkoła w roku szkolnym 2023/2024 realizowała zajęcia z zakresu doradztwa zawodowego, </a:t>
            </a:r>
            <a:br>
              <a:rPr lang="pl-PL" sz="2000" dirty="0"/>
            </a:br>
            <a:r>
              <a:rPr lang="pl-PL" sz="2000" dirty="0"/>
              <a:t>    o których mowa w art. 109 ust. 6 i 7 UPO, dla uczniów klas VII i VIII?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9. Czy w roku szkolnym 2023/2024 wymiar godzin zajęć z zakresu doradztwa zawodowego w szkole</a:t>
            </a:r>
            <a:br>
              <a:rPr lang="pl-PL" sz="2000" dirty="0"/>
            </a:br>
            <a:r>
              <a:rPr lang="pl-PL" sz="2000" dirty="0"/>
              <a:t>     jest nie mniejszy niż 10 godzin w roku w klasie VII oraz klasie VIII?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10. Czy w roku szkolnym 2023/2024 wymiar godzin zajęć z zakresu doradztwa zawodowego jest</a:t>
            </a:r>
            <a:br>
              <a:rPr lang="pl-PL" sz="2000" dirty="0"/>
            </a:br>
            <a:r>
              <a:rPr lang="pl-PL" sz="2000" dirty="0"/>
              <a:t>       większy niż 10 godzin w roku w klasach VII i VIII? Jeżeli zaznaczono tak , proszę podać liczbę  </a:t>
            </a:r>
            <a:br>
              <a:rPr lang="pl-PL" sz="2000" dirty="0"/>
            </a:br>
            <a:r>
              <a:rPr lang="pl-PL" sz="2000" dirty="0"/>
              <a:t>       godzin: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2240638-42D2-78B5-265F-971D3BB2A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CC7351D5-0F60-8134-E9E4-C16726E9C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8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888306"/>
            <a:ext cx="9688296" cy="618947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11. Czy zajęcia z zakresu doradztwa zawodowego w roku szkolnym 2023/2024 były realizowane przez doradcę zawodowego posiadającego kwalifikacje do zajmowania stanowiska nauczyciela doradcy zawodowego?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12. Czy szkoła w roku szkolnym 2023/2024 organizowała dla uczniów zajęcia związane z wyborem kierunku kształcenia i zawodu prowadzone w ramach pomocy psychologiczno-pedagogicznej, </a:t>
            </a:r>
            <a:br>
              <a:rPr lang="pl-PL" sz="2000" dirty="0"/>
            </a:br>
            <a:r>
              <a:rPr lang="pl-PL" sz="2000" dirty="0"/>
              <a:t>o których mowa w art. 26a ust. 2 pkt 4 ustawy prawo oświatowe?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F5786F1-AAA0-EB69-FFA2-46DA96B4D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2CDF7D6E-DB6A-EE37-997B-C4AFCE3C9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64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4785"/>
            <a:ext cx="10515600" cy="36269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000" dirty="0"/>
              <a:t>13. Kto w roku szkolnym 2023/2024 prowadził w szkole zajęcia związane z wyborem kierunku kształcenia i zawodu w ramach pomocy psychologiczno-pedagogicznej, o których mowa w art. 26a ust. 2 pkt 4 UPO?</a:t>
            </a:r>
          </a:p>
          <a:p>
            <a:pPr marL="0" indent="0" algn="just">
              <a:buNone/>
            </a:pPr>
            <a:endParaRPr lang="pl-PL" sz="2000" u="sng" dirty="0"/>
          </a:p>
          <a:p>
            <a:pPr algn="just"/>
            <a:r>
              <a:rPr lang="pl-PL" sz="2000" dirty="0"/>
              <a:t>szkolny doradca zawodowy,</a:t>
            </a:r>
          </a:p>
          <a:p>
            <a:pPr algn="just"/>
            <a:r>
              <a:rPr lang="pl-PL" sz="2000" dirty="0"/>
              <a:t> psycholog,</a:t>
            </a:r>
          </a:p>
          <a:p>
            <a:pPr algn="just"/>
            <a:r>
              <a:rPr lang="pl-PL" sz="2000" dirty="0"/>
              <a:t>pedagog,</a:t>
            </a:r>
          </a:p>
          <a:p>
            <a:pPr algn="just"/>
            <a:r>
              <a:rPr lang="pl-PL" sz="2000" dirty="0"/>
              <a:t>inni nauczyciele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000" dirty="0"/>
              <a:t>Uwaga: </a:t>
            </a:r>
            <a:r>
              <a:rPr lang="pl-PL" sz="2000" i="1" dirty="0"/>
              <a:t>można zaznaczyć więcej niż jedną odpowiedź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D10E483-EC0B-487D-7F97-583593D45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169C095-DD61-9037-BF79-59774569F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7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267792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000" dirty="0"/>
              <a:t>14. Czy w szkoła w roku szkolnym 2023/2024 realizowała działalność informacyjno-doradczą? </a:t>
            </a:r>
            <a:br>
              <a:rPr lang="pl-PL" sz="2000" dirty="0"/>
            </a:br>
            <a:r>
              <a:rPr lang="pl-PL" sz="2000" dirty="0"/>
              <a:t>       Czy są gromadzone, aktualizowane i udostępniane informacje edukacyjne i zawodowe?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15. Czy szkoła w roku szkolnym 2023/2024 organizowała dla uczniów:</a:t>
            </a:r>
          </a:p>
          <a:p>
            <a:r>
              <a:rPr lang="pl-PL" sz="2000" dirty="0"/>
              <a:t> wizyty zawodoznawcze u pracodawców? (TAK/NIE)</a:t>
            </a:r>
          </a:p>
          <a:p>
            <a:r>
              <a:rPr lang="pl-PL" sz="2000" dirty="0"/>
              <a:t> wizyty w szkołach prowadzących kształcenie zawodowe? (TAK/NIE)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4C724D09-7C54-1ED9-4021-4D6B2B59414F}"/>
              </a:ext>
            </a:extLst>
          </p:cNvPr>
          <p:cNvSpPr txBox="1">
            <a:spLocks/>
          </p:cNvSpPr>
          <p:nvPr/>
        </p:nvSpPr>
        <p:spPr>
          <a:xfrm>
            <a:off x="1436337" y="1235480"/>
            <a:ext cx="9135732" cy="449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E602902-9AF9-86EC-2B83-5EFC6C7EC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F9AFD5FC-072A-01A2-0403-77E3A5C2E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10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31634-E042-EA0B-2460-A53B4A6D9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1F639921-4988-A449-F9EF-93E525B4CC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F8684DF-FAE3-EC48-232D-7F1D6115FE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79B8C352-F481-82C2-647B-A451E17842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CB05E6AB-90EE-DAE3-BE45-C8E79E1D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432" y="181205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u="sng" dirty="0"/>
              <a:t>16. Czy w roku szkolnym 2023/2024 przy realizacji doradztwa zawodowego szkoła współpracowała z:</a:t>
            </a:r>
          </a:p>
          <a:p>
            <a:r>
              <a:rPr lang="pl-PL" sz="2000" dirty="0"/>
              <a:t> pracodawcami?</a:t>
            </a:r>
          </a:p>
          <a:p>
            <a:r>
              <a:rPr lang="pl-PL" sz="2000" dirty="0"/>
              <a:t> organizacjami pracodawców?</a:t>
            </a:r>
          </a:p>
          <a:p>
            <a:pPr algn="just"/>
            <a:r>
              <a:rPr lang="pl-PL" sz="2000" dirty="0"/>
              <a:t> samorządami gospodarczymi lub innymi organizacjami gospodarczymi, stowarzyszeniami </a:t>
            </a:r>
            <a:br>
              <a:rPr lang="pl-PL" sz="2000" dirty="0"/>
            </a:br>
            <a:r>
              <a:rPr lang="pl-PL" sz="2000" dirty="0"/>
              <a:t>lub samorządami zawodowymi, o których mowa w art. 3 ust. 1a</a:t>
            </a:r>
          </a:p>
          <a:p>
            <a:r>
              <a:rPr lang="pl-PL" sz="2000" dirty="0"/>
              <a:t>szkołami prowadzącymi kształcenie zawodowe?</a:t>
            </a:r>
          </a:p>
          <a:p>
            <a:r>
              <a:rPr lang="pl-PL" sz="2000" dirty="0"/>
              <a:t> poradniami psychologiczno-pedagogicznymi?</a:t>
            </a:r>
          </a:p>
          <a:p>
            <a:r>
              <a:rPr lang="pl-PL" sz="2000" dirty="0"/>
              <a:t> placówkami doskonalenia nauczycieli?</a:t>
            </a:r>
          </a:p>
          <a:p>
            <a:r>
              <a:rPr lang="pl-PL" sz="2000" dirty="0"/>
              <a:t>instytucjami rynku pracy?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CDC3B13-645A-D4EE-DC94-B18408C1FF6E}"/>
              </a:ext>
            </a:extLst>
          </p:cNvPr>
          <p:cNvSpPr txBox="1">
            <a:spLocks/>
          </p:cNvSpPr>
          <p:nvPr/>
        </p:nvSpPr>
        <p:spPr>
          <a:xfrm>
            <a:off x="1307999" y="879695"/>
            <a:ext cx="9135732" cy="449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Zakres zagadnień ujęty w arkuszu kontroli planowej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5CF2702-9843-D772-A609-75B27D2E9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989A327-496F-69FA-7AEC-BC84261BE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31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769434"/>
            <a:ext cx="9688296" cy="737819"/>
          </a:xfrm>
        </p:spPr>
        <p:txBody>
          <a:bodyPr anchor="b">
            <a:norm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Zakres zagadnień ujęty w arkuszu kontroli planowej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238"/>
            <a:ext cx="10515600" cy="13107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17. Czy w roku szkolnym 2023/2024 dyrektor szkoły sprawował nadzór pedagogiczny nad realizacją doradztwa zawodowego?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E613A0A-9330-E20F-6E0B-BFDD620D5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5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F2C9453A-D967-E0AE-0FBA-134786EDA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74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2BB3BF0-1A52-4038-B48C-22341DB5F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86BC63D-11DA-4D94-8062-77DA755034DE}"/>
              </a:ext>
            </a:extLst>
          </p:cNvPr>
          <p:cNvSpPr txBox="1"/>
          <p:nvPr/>
        </p:nvSpPr>
        <p:spPr>
          <a:xfrm>
            <a:off x="5221705" y="3349853"/>
            <a:ext cx="6493043" cy="304698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ctr"/>
            <a:r>
              <a:rPr lang="pl-PL" sz="1600" dirty="0" smtClean="0">
                <a:solidFill>
                  <a:srgbClr val="002060"/>
                </a:solidFill>
              </a:rPr>
              <a:t>dr </a:t>
            </a:r>
            <a:r>
              <a:rPr lang="pl-PL" sz="1600" dirty="0">
                <a:solidFill>
                  <a:srgbClr val="002060"/>
                </a:solidFill>
              </a:rPr>
              <a:t>RENATA ZABOREK</a:t>
            </a:r>
          </a:p>
          <a:p>
            <a:pPr algn="r"/>
            <a:r>
              <a:rPr lang="pl-PL" sz="1600" dirty="0">
                <a:solidFill>
                  <a:srgbClr val="002060"/>
                </a:solidFill>
                <a:hlinkClick r:id="rId2"/>
              </a:rPr>
              <a:t>renata.zaborek@kuratorium.kielce.pl</a:t>
            </a:r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ctr"/>
            <a:r>
              <a:rPr lang="pl-PL" sz="1600" dirty="0">
                <a:solidFill>
                  <a:srgbClr val="002060"/>
                </a:solidFill>
              </a:rPr>
              <a:t>KAROLINA GRZESIK-OLECH</a:t>
            </a:r>
          </a:p>
          <a:p>
            <a:pPr algn="ctr"/>
            <a:r>
              <a:rPr lang="pl-PL" sz="1600" dirty="0">
                <a:solidFill>
                  <a:srgbClr val="002060"/>
                </a:solidFill>
                <a:hlinkClick r:id="rId3"/>
              </a:rPr>
              <a:t>karolina.olech@scdn.pl</a:t>
            </a:r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r>
              <a:rPr lang="pl-PL" sz="1600" dirty="0">
                <a:solidFill>
                  <a:srgbClr val="002060"/>
                </a:solidFill>
              </a:rPr>
              <a:t>IZABELA JUSZKIEWICZ</a:t>
            </a:r>
          </a:p>
          <a:p>
            <a:pPr algn="r"/>
            <a:r>
              <a:rPr lang="pl-PL" sz="1600" dirty="0">
                <a:solidFill>
                  <a:srgbClr val="002060"/>
                </a:solidFill>
                <a:hlinkClick r:id="rId4"/>
              </a:rPr>
              <a:t>izabela.juszkiewicz@scdn.pl</a:t>
            </a:r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  <a:p>
            <a:pPr algn="r"/>
            <a:r>
              <a:rPr lang="pl-PL" sz="1600" dirty="0">
                <a:solidFill>
                  <a:srgbClr val="002060"/>
                </a:solidFill>
              </a:rPr>
              <a:t>MAGDALENA PAŃCZYK</a:t>
            </a:r>
          </a:p>
          <a:p>
            <a:pPr algn="r"/>
            <a:r>
              <a:rPr lang="pl-PL" sz="1600" dirty="0">
                <a:solidFill>
                  <a:srgbClr val="002060"/>
                </a:solidFill>
                <a:hlinkClick r:id="rId5"/>
              </a:rPr>
              <a:t>magdalena.panczyk@scdn.pl</a:t>
            </a:r>
            <a:endParaRPr lang="pl-PL" sz="1600" dirty="0">
              <a:solidFill>
                <a:srgbClr val="002060"/>
              </a:solidFill>
            </a:endParaRPr>
          </a:p>
          <a:p>
            <a:pPr algn="r"/>
            <a:endParaRPr lang="pl-PL" sz="1600" dirty="0">
              <a:solidFill>
                <a:srgbClr val="002060"/>
              </a:solidFill>
            </a:endParaRPr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041D57AE-CAF9-8A92-79E5-CA235FA82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064" y="1842166"/>
            <a:ext cx="4728411" cy="132556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2060"/>
                </a:solidFill>
                <a:latin typeface="+mn-lt"/>
              </a:rPr>
              <a:t>Ku refleksji…</a:t>
            </a:r>
            <a:br>
              <a:rPr lang="pl-PL" dirty="0">
                <a:solidFill>
                  <a:srgbClr val="002060"/>
                </a:solidFill>
                <a:latin typeface="+mn-lt"/>
              </a:rPr>
            </a:br>
            <a:r>
              <a:rPr lang="pl-PL" dirty="0">
                <a:solidFill>
                  <a:srgbClr val="002060"/>
                </a:solidFill>
                <a:latin typeface="+mn-lt"/>
              </a:rPr>
              <a:t>                 Dziękujemy.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EC1B9A-AB35-E516-F618-B715FE4242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3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DBC4C9A0-78B0-9FE1-7ABA-1E1BC79257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874AB91-CD79-0E60-9DFE-BE79AE76E44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841" y="1683524"/>
            <a:ext cx="1516875" cy="151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45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1136085"/>
            <a:ext cx="9688296" cy="564668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884" y="2020844"/>
            <a:ext cx="10020190" cy="3454358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Na mocy Ustawy z dnia 14 grudnia 2016 r. Prawo oświatowe  (Dz.U. z 2024 r. poz. 737 ze zm.)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 1. System oświaty zapewnia w szczególności:</a:t>
            </a:r>
          </a:p>
          <a:p>
            <a:pPr marL="457200" indent="-457200" algn="just">
              <a:buAutoNum type="arabicParenR" startAt="17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dostosowywanie kierunków i treści kształcenia do wymogów rynku pracy;</a:t>
            </a:r>
          </a:p>
          <a:p>
            <a:pPr marL="457200" indent="-457200" algn="just">
              <a:buAutoNum type="arabicParenR" startAt="17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kształtowanie u uczniów postaw przedsiębiorczości i kreatywności sprzyjających aktywnemu   uczestnictwu w życiu gospodarczym (…);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19)  przygotowywanie uczniów do wyboru zawodu i kierunku kształcenia;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20) warunki do rozwoju zainteresowań i uzdolnień uczniów przez organizowanie zajęć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  pozalekcyjnych i pozaszkolnych oraz kształtowanie aktywności społecznej i umiejętności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   spędzania czasu wolnego.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DE2B3EA-6F9F-CA89-3434-557190176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A1F6AD1E-2EC8-0D26-125A-ED3F26F3F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03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1409812"/>
            <a:ext cx="9688296" cy="564668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569261"/>
            <a:ext cx="10124638" cy="34543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 2. System oświaty obejmuje:</a:t>
            </a:r>
          </a:p>
          <a:p>
            <a:pPr marL="0" indent="0"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6)  poradnie psychologiczno-pedagogiczne, w tym poradnie specjalistyczne udzielające dzieciom,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młodzieży, rodzicom i nauczycielom pomocy psychologiczno-pedagogicznej, a także pomocy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uczniom w wyborze kierunku kształcenia i zawodu.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3772405-EDEE-1703-D0F0-16850B817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3B1113D-B65E-D29C-69C1-8F121CB10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23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414" y="685215"/>
            <a:ext cx="9688296" cy="517358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020" y="1388736"/>
            <a:ext cx="9688296" cy="3610457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 26a. 1. Przedszkola, oddziały przedszkolne w szkołach podstawowych i inne formy wychowania przedszkolnego oraz szkoły, z wyjątkiem szkół artystycznych, prowadzą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zaplanowane i systematyczne działania w zakresie doradztwa zawodowego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, w celu wspierania dzieci i uczniów w procesie rozpoznawania zainteresowań i predyspozycji zawodowych oraz podejmowania świadomych decyzji edukacyjnych i zawodowych, w tym przygotowania do wyboru kolejnego etapu kształcenia i zawodu, polegające w szczególności na prowadzeniu: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1) w przedszkolach, oddziałach przedszkolnych w szkołach podstawowych i innych formach  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wychowania przedszkolnego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preorientacji zawodowej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, która ma na celu wstępne   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zapoznanie dzieci z wybranymi zawodami oraz pobudzanie i rozwijanie ich zainteresowań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i uzdolnień;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2) w klasach I–VI szkół podstawowych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orientacji zawodowej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, która ma na celu zapoznanie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 uczniów z wybranymi zawodami, kształtowanie pozytywnych postaw wobec pracy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    i edukacji oraz pobudzanie, rozpoznawanie i rozwijanie ich zainteresowań i uzdolnień;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w klasach i szkołach, o których mowa w art. 109 ust. 6, zajęć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z zakresu doradztwa </a:t>
            </a:r>
            <a:b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     zawodowego.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450EC4-DC27-3806-9A67-B602AB126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7C85ACAC-C06E-3E5C-A92A-170812B64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30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820" y="1357366"/>
            <a:ext cx="9688296" cy="643344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820" y="2342599"/>
            <a:ext cx="9964419" cy="3454358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Doradztwo zawodowe jest realizowane na: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zajęciach edukacyjnych wychowania przedszkolnego;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obowiązkowych zajęciach edukacyjnych z zakresu kształcenia ogólnego lub kształcenia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w zawodzie; 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zajęciach z zakresu doradztwa zawodowego;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zajęciach związanych z wyborem kierunku kształcenia i zawodu prowadzonych w ramach pomocy psychologiczno- -pedagogicznej;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zajęciach z wychowawcą.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395E3BB-4D56-DE18-6CC1-273D19C7C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8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9412BF52-E6D2-6760-B99D-9088F0410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05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AC42AF-9AFF-9C28-3F89-ABC09DDE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418" y="1196108"/>
            <a:ext cx="9688296" cy="535646"/>
          </a:xfrm>
        </p:spPr>
        <p:txBody>
          <a:bodyPr anchor="b">
            <a:no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Doradztwo zawodowe w zapisach ustawy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- Prawo oświatowe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460E-F659-ECD8-4116-D349A60A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041" y="2319809"/>
            <a:ext cx="9688296" cy="3454358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Minister właściwy do spraw oświaty i wychowania określi, w drodze rozporządzenia, treści programowe z zakresu doradztwa zawodowego, sposób realizacji doradztwa zawodowego,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 także zadania doradcy zawodowego, uwzględniając rolę doradztwa zawodowego 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w przygotowaniu uczniów do wyboru zawodu i kierunku kształcenia.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Art. 47. 1. Minister właściwy do spraw oświaty i wychowania określi, w drodze rozporządzenia: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3)  ramowe plany nauczania dla poszczególnych typów szkół, w tym: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c)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minimalny wymiar godzin zajęć z zakresu doradztwa zawodowego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977E7E05-47A7-AA9E-16DB-6479A0A3A232}"/>
              </a:ext>
            </a:extLst>
          </p:cNvPr>
          <p:cNvSpPr txBox="1">
            <a:spLocks/>
          </p:cNvSpPr>
          <p:nvPr/>
        </p:nvSpPr>
        <p:spPr>
          <a:xfrm>
            <a:off x="7319909" y="161382"/>
            <a:ext cx="4393278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F918B49-897A-011F-8167-457852C9BD7A}"/>
              </a:ext>
            </a:extLst>
          </p:cNvPr>
          <p:cNvSpPr txBox="1">
            <a:spLocks/>
          </p:cNvSpPr>
          <p:nvPr/>
        </p:nvSpPr>
        <p:spPr>
          <a:xfrm>
            <a:off x="649976" y="161382"/>
            <a:ext cx="4050952" cy="4466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EBB77-9F9A-C733-4A61-F5A107468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3" y="1902"/>
            <a:ext cx="983331" cy="983331"/>
          </a:xfrm>
          <a:prstGeom prst="rect">
            <a:avLst/>
          </a:prstGeom>
        </p:spPr>
      </p:pic>
      <p:pic>
        <p:nvPicPr>
          <p:cNvPr id="9" name="Symbol zastępczy zawartości 4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7B51CF62-38C4-C5BD-6C94-E0D78BB87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37" y="160955"/>
            <a:ext cx="1139580" cy="4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88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4915</Words>
  <Application>Microsoft Office PowerPoint</Application>
  <PresentationFormat>Panoramiczny</PresentationFormat>
  <Paragraphs>317</Paragraphs>
  <Slides>47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Wingdings</vt:lpstr>
      <vt:lpstr>Motyw pakietu Office</vt:lpstr>
      <vt:lpstr>Kielce, 15.10.2024 r.</vt:lpstr>
      <vt:lpstr>Prezentacja programu PowerPoint</vt:lpstr>
      <vt:lpstr>Regulacje prawne doradztwa zawodowego</vt:lpstr>
      <vt:lpstr>       Doradztwo zawodowe w zapisach ustawy  - Prawo oświatowe </vt:lpstr>
      <vt:lpstr>Doradztwo zawodowe w zapisach ustawy  - Prawo oświatowe</vt:lpstr>
      <vt:lpstr>Doradztwo zawodowe w zapisach ustawy  - Prawo oświatowe</vt:lpstr>
      <vt:lpstr>Doradztwo zawodowe w zapisach ustawy  - Prawo oświatowe</vt:lpstr>
      <vt:lpstr>Doradztwo zawodowe w zapisach ustawy  - Prawo oświatowe</vt:lpstr>
      <vt:lpstr>Doradztwo zawodowe w zapisach ustawy  - Prawo oświatowe</vt:lpstr>
      <vt:lpstr>Doradztwo zawodowe w zapisach ustawy  - Prawo oświatowe  Zadania rady szkoły i placówek</vt:lpstr>
      <vt:lpstr>Wewnątrzszkolny System Doradztwa Zawodowego –  korzyści dla społeczności szkolnej </vt:lpstr>
      <vt:lpstr>Wewnątrzszkolny System Doradztwa Zawodowego –  korzyści dla społeczności szkolnej </vt:lpstr>
      <vt:lpstr>Wewnątrzszkolny System Doradztwa Zawodowego –  korzyści dla społeczności szkolnej </vt:lpstr>
      <vt:lpstr>Doradztwo zawodowe w zapisach ustawy  - Prawo oświatowe</vt:lpstr>
      <vt:lpstr>Doradztwo zawodowe w zapisach ustawy  - Prawo oświatowe</vt:lpstr>
      <vt:lpstr>Doradztwo zawodowe w aktach wykonawczych  Rozporządzenie Ministra Edukacji Narodowej z dnia 12 lutego 2019 r.  w sprawie doradztwa zawodowego (Dz.U.2019 poz. 325)  </vt:lpstr>
      <vt:lpstr>Doradztwo zawodowe w aktach wykonawczych  Rozporządzenie Ministra Edukacji Narodowej z dnia 12 lutego 2019 r.  w sprawie doradztwa zawodowego (Dz.U.2019 poz. 325)</vt:lpstr>
      <vt:lpstr>   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12 lutego 2019 r.  w sprawie doradztwa zawodowego (Dz.U.2019 poz. 325)</vt:lpstr>
      <vt:lpstr>Doradztwo zawodowe w aktach wykonawczych  Rozporządzenie Ministra Edukacji Narodowej z dnia 20 maja 2024 r.  w sprawie ramowych planów nauczania (Dz.U.2024 poz. 781)</vt:lpstr>
      <vt:lpstr>Doradztwo zawodowe w aktach wykonawczych  Rozporządzenie Ministra Edukacji Narodowej z dnia 20 maja 2024 r.  w sprawie ramowych planów nauczania (Dz.U.2024 poz. 781)</vt:lpstr>
      <vt:lpstr>Doradztwo zawodowe w aktach wykonawczych  Rozporządzenie Ministra Edukacji Narodowej z dnia 20 maja 2024 r.  w sprawie ramowych planów nauczania (Dz.U.2024 poz. 781)</vt:lpstr>
      <vt:lpstr>Doradztwo zawodowe w aktach wykonawczych  Rozporządzenie Ministra Edukacji Narodowej 9 sierpnia 2017 r. w sprawie zasad organizacji i udzielania pomocy psychologiczno-pedagogicznej  w publicznych przedszkolach, szkołach i placówkach (t.j. Dz. U. 2023 poz. 1798) </vt:lpstr>
      <vt:lpstr>Cele doradztwa zawodowego</vt:lpstr>
      <vt:lpstr>Cele doradztwa zawodowego</vt:lpstr>
      <vt:lpstr>Propozycja uchwały</vt:lpstr>
      <vt:lpstr>Zakres zagadnień ujęty w arkuszu kontroli planowej</vt:lpstr>
      <vt:lpstr>Prezentacja programu PowerPoint</vt:lpstr>
      <vt:lpstr>Prezentacja programu PowerPoint</vt:lpstr>
      <vt:lpstr>Prezentacja programu PowerPoint</vt:lpstr>
      <vt:lpstr>Zakres zagadnień ujęty w arkuszu kontroli planowej</vt:lpstr>
      <vt:lpstr>Zakres zagadnień ujęty w arkuszu kontroli planowej</vt:lpstr>
      <vt:lpstr>Zakres zagadnień ujęty w arkuszu kontroli planowej</vt:lpstr>
      <vt:lpstr>Zakres zagadnień ujęty w arkuszu kontroli planowej</vt:lpstr>
      <vt:lpstr>Zakres zagadnień ujęty w arkuszu kontroli planowej</vt:lpstr>
      <vt:lpstr>Zakres zagadnień ujęty w arkuszu kontroli planowej</vt:lpstr>
      <vt:lpstr>Prezentacja programu PowerPoint</vt:lpstr>
      <vt:lpstr>Prezentacja programu PowerPoint</vt:lpstr>
      <vt:lpstr>Zakres zagadnień ujęty w arkuszu kontroli planowej</vt:lpstr>
      <vt:lpstr>Ku refleksji…                  Dziękujemy.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Renata Zaborek</dc:creator>
  <cp:lastModifiedBy>Renata Zaborek</cp:lastModifiedBy>
  <cp:revision>63</cp:revision>
  <dcterms:created xsi:type="dcterms:W3CDTF">2023-08-30T09:31:52Z</dcterms:created>
  <dcterms:modified xsi:type="dcterms:W3CDTF">2024-10-17T06:50:30Z</dcterms:modified>
</cp:coreProperties>
</file>