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8" r:id="rId4"/>
  </p:sldMasterIdLst>
  <p:notesMasterIdLst>
    <p:notesMasterId r:id="rId14"/>
  </p:notesMasterIdLst>
  <p:sldIdLst>
    <p:sldId id="260" r:id="rId5"/>
    <p:sldId id="263" r:id="rId6"/>
    <p:sldId id="264" r:id="rId7"/>
    <p:sldId id="265" r:id="rId8"/>
    <p:sldId id="261" r:id="rId9"/>
    <p:sldId id="266" r:id="rId10"/>
    <p:sldId id="267" r:id="rId11"/>
    <p:sldId id="268" r:id="rId12"/>
    <p:sldId id="269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anose="020B0604020202020204" charset="-18"/>
      <p:regular r:id="rId19"/>
      <p:bold r:id="rId20"/>
      <p:italic r:id="rId21"/>
      <p:boldItalic r:id="rId22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70"/>
    <a:srgbClr val="243B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DN_prezentacja_tlo_03.jpg" descr="SCDN_prezentacja_tlo_03.jpg">
            <a:extLst>
              <a:ext uri="{FF2B5EF4-FFF2-40B4-BE49-F238E27FC236}">
                <a16:creationId xmlns:a16="http://schemas.microsoft.com/office/drawing/2014/main" id="{FFAE9D64-FA7D-6CB2-8DE3-4A9D82947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3"/>
            <a:ext cx="12192001" cy="6857194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Obrazek" descr="Obrazek">
            <a:extLst>
              <a:ext uri="{FF2B5EF4-FFF2-40B4-BE49-F238E27FC236}">
                <a16:creationId xmlns:a16="http://schemas.microsoft.com/office/drawing/2014/main" id="{A243CD74-9E8D-DAE2-6FA7-CCD4AD9EA7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00597" y="368220"/>
            <a:ext cx="549190" cy="6696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amorzad.gov.pl/scdn-kielce">
            <a:extLst>
              <a:ext uri="{FF2B5EF4-FFF2-40B4-BE49-F238E27FC236}">
                <a16:creationId xmlns:a16="http://schemas.microsoft.com/office/drawing/2014/main" id="{59FE842B-473A-CDDD-DF1A-52B306F7409E}"/>
              </a:ext>
            </a:extLst>
          </p:cNvPr>
          <p:cNvSpPr txBox="1"/>
          <p:nvPr userDrawn="1"/>
        </p:nvSpPr>
        <p:spPr>
          <a:xfrm>
            <a:off x="8301318" y="321136"/>
            <a:ext cx="3551383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r">
              <a:defRPr sz="1500">
                <a:solidFill>
                  <a:srgbClr val="163A71"/>
                </a:solidFill>
                <a:latin typeface="Montserrat-Medium"/>
                <a:ea typeface="Montserrat-Medium"/>
                <a:cs typeface="Montserrat-Medium"/>
                <a:sym typeface="Montserrat-Medium"/>
              </a:defRPr>
            </a:lvl1pPr>
          </a:lstStyle>
          <a:p>
            <a:r>
              <a:rPr dirty="0">
                <a:latin typeface="Montserrat" pitchFamily="2" charset="-18"/>
              </a:rPr>
              <a:t>samorzad.gov.pl/scdn-</a:t>
            </a:r>
            <a:r>
              <a:rPr dirty="0" err="1">
                <a:latin typeface="Montserrat" pitchFamily="2" charset="-18"/>
              </a:rPr>
              <a:t>kielce</a:t>
            </a:r>
            <a:endParaRPr dirty="0">
              <a:latin typeface="Montserrat" pitchFamily="2" charset="-18"/>
            </a:endParaRPr>
          </a:p>
        </p:txBody>
      </p:sp>
      <p:sp>
        <p:nvSpPr>
          <p:cNvPr id="15" name="Symbol zastępczy tekstu 14">
            <a:extLst>
              <a:ext uri="{FF2B5EF4-FFF2-40B4-BE49-F238E27FC236}">
                <a16:creationId xmlns:a16="http://schemas.microsoft.com/office/drawing/2014/main" id="{4A415B18-52B5-BC79-BC6D-698305D9C9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925" y="2339794"/>
            <a:ext cx="7064375" cy="1600200"/>
          </a:xfrm>
        </p:spPr>
        <p:txBody>
          <a:bodyPr anchor="b">
            <a:normAutofit/>
          </a:bodyPr>
          <a:lstStyle>
            <a:lvl1pPr marL="0" indent="0">
              <a:buNone/>
              <a:defRPr sz="3600">
                <a:solidFill>
                  <a:srgbClr val="003770"/>
                </a:solidFill>
                <a:latin typeface="Montserrat" pitchFamily="2" charset="-18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l-PL" dirty="0"/>
              <a:t>Kliknij, aby dodać tytuł prezentacji</a:t>
            </a:r>
          </a:p>
        </p:txBody>
      </p:sp>
      <p:sp>
        <p:nvSpPr>
          <p:cNvPr id="16" name="Symbol zastępczy tekstu 14">
            <a:extLst>
              <a:ext uri="{FF2B5EF4-FFF2-40B4-BE49-F238E27FC236}">
                <a16:creationId xmlns:a16="http://schemas.microsoft.com/office/drawing/2014/main" id="{56E2268A-267F-0E3A-797D-FE9DC6AB3C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20925" y="4087505"/>
            <a:ext cx="7064375" cy="160020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rgbClr val="003770"/>
                </a:solidFill>
                <a:latin typeface="Montserrat" pitchFamily="2" charset="-18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l-PL" dirty="0"/>
              <a:t>Kliknij, aby dodać podtytuł</a:t>
            </a:r>
          </a:p>
        </p:txBody>
      </p:sp>
      <p:sp>
        <p:nvSpPr>
          <p:cNvPr id="17" name="Symbol zastępczy tekstu 14">
            <a:extLst>
              <a:ext uri="{FF2B5EF4-FFF2-40B4-BE49-F238E27FC236}">
                <a16:creationId xmlns:a16="http://schemas.microsoft.com/office/drawing/2014/main" id="{9CA0A01D-7D3F-834B-E8DD-4BE445BF7F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20925" y="5818095"/>
            <a:ext cx="7064375" cy="421340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003770"/>
                </a:solidFill>
                <a:latin typeface="Montserrat" pitchFamily="2" charset="-18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pl-PL" dirty="0"/>
              <a:t>Kliknij, aby dodać imię i nazwisko prelegenta</a:t>
            </a:r>
          </a:p>
        </p:txBody>
      </p:sp>
      <p:pic>
        <p:nvPicPr>
          <p:cNvPr id="4" name="Obraz 3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7602887A-6715-2D6C-3903-A7E512BA26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2" y="258111"/>
            <a:ext cx="1472400" cy="88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5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574859-D941-7068-088A-7B71B44FF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4000" kern="1200" dirty="0">
                <a:solidFill>
                  <a:srgbClr val="003770"/>
                </a:solidFill>
                <a:latin typeface="Montserrat" pitchFamily="2" charset="-18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F8831FC-12DC-C68C-5C4E-3E8BAF23C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81952" y="1825625"/>
            <a:ext cx="10071847" cy="4109010"/>
          </a:xfrm>
        </p:spPr>
        <p:txBody>
          <a:bodyPr vert="eaVert"/>
          <a:lstStyle>
            <a:lvl1pPr>
              <a:defRPr sz="2400">
                <a:solidFill>
                  <a:srgbClr val="003770"/>
                </a:solidFill>
                <a:latin typeface="Montserrat" pitchFamily="2" charset="-18"/>
              </a:defRPr>
            </a:lvl1pPr>
            <a:lvl2pPr>
              <a:defRPr sz="2000">
                <a:solidFill>
                  <a:srgbClr val="003770"/>
                </a:solidFill>
                <a:latin typeface="Montserrat" pitchFamily="2" charset="-18"/>
              </a:defRPr>
            </a:lvl2pPr>
            <a:lvl3pPr>
              <a:defRPr sz="1800">
                <a:solidFill>
                  <a:srgbClr val="003770"/>
                </a:solidFill>
                <a:latin typeface="Montserrat" pitchFamily="2" charset="-18"/>
              </a:defRPr>
            </a:lvl3pPr>
            <a:lvl4pPr>
              <a:defRPr sz="1600">
                <a:solidFill>
                  <a:srgbClr val="003770"/>
                </a:solidFill>
                <a:latin typeface="Montserrat" pitchFamily="2" charset="-18"/>
              </a:defRPr>
            </a:lvl4pPr>
            <a:lvl5pPr>
              <a:defRPr sz="1600">
                <a:solidFill>
                  <a:srgbClr val="003770"/>
                </a:solidFill>
                <a:latin typeface="Montserrat" pitchFamily="2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029747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BF0AD2D-2FA1-8211-B6C0-4EA87F2DAD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42616"/>
          </a:xfrm>
        </p:spPr>
        <p:txBody>
          <a:bodyPr vert="eaVer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3200" kern="1200" dirty="0">
                <a:solidFill>
                  <a:srgbClr val="003770"/>
                </a:solidFill>
                <a:latin typeface="Montserrat" pitchFamily="2" charset="-18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BE31EEE-168F-19B8-AD15-163AD54466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08846" y="365125"/>
            <a:ext cx="7263653" cy="5542616"/>
          </a:xfrm>
        </p:spPr>
        <p:txBody>
          <a:bodyPr vert="eaVert"/>
          <a:lstStyle>
            <a:lvl1pPr>
              <a:defRPr sz="2400">
                <a:solidFill>
                  <a:srgbClr val="003770"/>
                </a:solidFill>
                <a:latin typeface="Montserrat" pitchFamily="2" charset="-18"/>
              </a:defRPr>
            </a:lvl1pPr>
            <a:lvl2pPr>
              <a:defRPr sz="2000">
                <a:solidFill>
                  <a:srgbClr val="003770"/>
                </a:solidFill>
                <a:latin typeface="Montserrat" pitchFamily="2" charset="-18"/>
              </a:defRPr>
            </a:lvl2pPr>
            <a:lvl3pPr>
              <a:defRPr sz="1800">
                <a:solidFill>
                  <a:srgbClr val="003770"/>
                </a:solidFill>
                <a:latin typeface="Montserrat" pitchFamily="2" charset="-18"/>
              </a:defRPr>
            </a:lvl3pPr>
            <a:lvl4pPr>
              <a:defRPr sz="1600">
                <a:solidFill>
                  <a:srgbClr val="003770"/>
                </a:solidFill>
                <a:latin typeface="Montserrat" pitchFamily="2" charset="-18"/>
              </a:defRPr>
            </a:lvl4pPr>
            <a:lvl5pPr>
              <a:defRPr sz="1600">
                <a:solidFill>
                  <a:srgbClr val="003770"/>
                </a:solidFill>
                <a:latin typeface="Montserrat" pitchFamily="2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292465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BE15CB-4C58-949F-C5B8-04872380E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003770"/>
                </a:solidFill>
                <a:latin typeface="Montserrat" pitchFamily="2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9626D5-0466-2F52-BA8B-949A91E28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770"/>
                </a:solidFill>
                <a:latin typeface="Montserrat" pitchFamily="2" charset="-18"/>
              </a:defRPr>
            </a:lvl1pPr>
            <a:lvl2pPr>
              <a:defRPr>
                <a:solidFill>
                  <a:srgbClr val="003770"/>
                </a:solidFill>
                <a:latin typeface="Montserrat" pitchFamily="2" charset="-18"/>
              </a:defRPr>
            </a:lvl2pPr>
            <a:lvl3pPr>
              <a:defRPr>
                <a:solidFill>
                  <a:srgbClr val="003770"/>
                </a:solidFill>
                <a:latin typeface="Montserrat" pitchFamily="2" charset="-18"/>
              </a:defRPr>
            </a:lvl3pPr>
            <a:lvl4pPr>
              <a:defRPr>
                <a:solidFill>
                  <a:srgbClr val="003770"/>
                </a:solidFill>
                <a:latin typeface="Montserrat" pitchFamily="2" charset="-18"/>
              </a:defRPr>
            </a:lvl4pPr>
            <a:lvl5pPr>
              <a:defRPr>
                <a:solidFill>
                  <a:srgbClr val="003770"/>
                </a:solidFill>
                <a:latin typeface="Montserrat" pitchFamily="2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96863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937379-6B1C-DECD-F006-2128FCFCD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4706" y="1709738"/>
            <a:ext cx="10002744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rgbClr val="003770"/>
                </a:solidFill>
                <a:latin typeface="Montserrat" pitchFamily="2" charset="-18"/>
              </a:defRPr>
            </a:lvl1pPr>
          </a:lstStyle>
          <a:p>
            <a:r>
              <a:rPr lang="pl-PL" dirty="0"/>
              <a:t>Kliknij, aby dodać tytuł sekcji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A917A01-046E-7370-5466-F17D40299EF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4706" y="4589463"/>
            <a:ext cx="10002744" cy="130931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Montserrat" pitchFamily="2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 aby dodać podtytuł sekcji</a:t>
            </a:r>
          </a:p>
        </p:txBody>
      </p:sp>
    </p:spTree>
    <p:extLst>
      <p:ext uri="{BB962C8B-B14F-4D97-AF65-F5344CB8AC3E}">
        <p14:creationId xmlns:p14="http://schemas.microsoft.com/office/powerpoint/2010/main" val="2278885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EB16BB-76A0-478F-F060-746C9E521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003770"/>
                </a:solidFill>
                <a:latin typeface="Montserrat" pitchFamily="2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23CC7E-1E28-839A-659C-04D7547A10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1952" y="1825625"/>
            <a:ext cx="4737848" cy="4091081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3770"/>
                </a:solidFill>
                <a:latin typeface="Montserrat" pitchFamily="2" charset="-18"/>
              </a:defRPr>
            </a:lvl1pPr>
            <a:lvl2pPr>
              <a:defRPr sz="2000">
                <a:solidFill>
                  <a:srgbClr val="003770"/>
                </a:solidFill>
                <a:latin typeface="Montserrat" pitchFamily="2" charset="-18"/>
              </a:defRPr>
            </a:lvl2pPr>
            <a:lvl3pPr>
              <a:defRPr sz="1800">
                <a:solidFill>
                  <a:srgbClr val="003770"/>
                </a:solidFill>
                <a:latin typeface="Montserrat" pitchFamily="2" charset="-18"/>
              </a:defRPr>
            </a:lvl3pPr>
            <a:lvl4pPr>
              <a:defRPr sz="1600">
                <a:solidFill>
                  <a:srgbClr val="003770"/>
                </a:solidFill>
                <a:latin typeface="Montserrat" pitchFamily="2" charset="-18"/>
              </a:defRPr>
            </a:lvl4pPr>
            <a:lvl5pPr>
              <a:defRPr sz="1600">
                <a:solidFill>
                  <a:srgbClr val="003770"/>
                </a:solidFill>
                <a:latin typeface="Montserrat" pitchFamily="2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23B05FB-19A8-9F85-D1C5-555BD6B66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91081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3770"/>
                </a:solidFill>
                <a:latin typeface="Montserrat" pitchFamily="2" charset="-18"/>
              </a:defRPr>
            </a:lvl1pPr>
            <a:lvl2pPr>
              <a:defRPr sz="2000">
                <a:solidFill>
                  <a:srgbClr val="003770"/>
                </a:solidFill>
                <a:latin typeface="Montserrat" pitchFamily="2" charset="-18"/>
              </a:defRPr>
            </a:lvl2pPr>
            <a:lvl3pPr>
              <a:defRPr sz="1800">
                <a:solidFill>
                  <a:srgbClr val="003770"/>
                </a:solidFill>
                <a:latin typeface="Montserrat" pitchFamily="2" charset="-18"/>
              </a:defRPr>
            </a:lvl3pPr>
            <a:lvl4pPr>
              <a:defRPr sz="1600">
                <a:solidFill>
                  <a:srgbClr val="003770"/>
                </a:solidFill>
                <a:latin typeface="Montserrat" pitchFamily="2" charset="-18"/>
              </a:defRPr>
            </a:lvl4pPr>
            <a:lvl5pPr>
              <a:defRPr sz="1600">
                <a:solidFill>
                  <a:srgbClr val="003770"/>
                </a:solidFill>
                <a:latin typeface="Montserrat" pitchFamily="2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74719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E0F484-150C-0DC0-B2EC-72B91DAD9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812" y="365125"/>
            <a:ext cx="10037576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3770"/>
                </a:solidFill>
                <a:latin typeface="Montserrat" pitchFamily="2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A8F352B-3B6F-FE16-0B38-0F4185EE5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7811" y="1681163"/>
            <a:ext cx="46797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rgbClr val="003770"/>
                </a:solidFill>
                <a:latin typeface="Montserrat Medium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69D990E-A556-2D1E-BF5B-08683CFF2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17811" y="2505075"/>
            <a:ext cx="4679764" cy="3447490"/>
          </a:xfrm>
        </p:spPr>
        <p:txBody>
          <a:bodyPr/>
          <a:lstStyle>
            <a:lvl1pPr>
              <a:defRPr sz="2000">
                <a:solidFill>
                  <a:srgbClr val="003770"/>
                </a:solidFill>
                <a:latin typeface="Montserrat" pitchFamily="2" charset="-18"/>
              </a:defRPr>
            </a:lvl1pPr>
            <a:lvl2pPr>
              <a:defRPr sz="1800">
                <a:solidFill>
                  <a:srgbClr val="003770"/>
                </a:solidFill>
                <a:latin typeface="Montserrat" pitchFamily="2" charset="-18"/>
              </a:defRPr>
            </a:lvl2pPr>
            <a:lvl3pPr>
              <a:defRPr sz="1600">
                <a:solidFill>
                  <a:srgbClr val="003770"/>
                </a:solidFill>
                <a:latin typeface="Montserrat" pitchFamily="2" charset="-18"/>
              </a:defRPr>
            </a:lvl3pPr>
            <a:lvl4pPr>
              <a:defRPr sz="1400">
                <a:solidFill>
                  <a:srgbClr val="003770"/>
                </a:solidFill>
                <a:latin typeface="Montserrat" pitchFamily="2" charset="-18"/>
              </a:defRPr>
            </a:lvl4pPr>
            <a:lvl5pPr>
              <a:defRPr sz="1400">
                <a:solidFill>
                  <a:srgbClr val="003770"/>
                </a:solidFill>
                <a:latin typeface="Montserrat" pitchFamily="2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B93DDDA-F685-5FE3-3FEF-06A0186C7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pl-PL" sz="2000" b="0" kern="1200" dirty="0" smtClean="0">
                <a:solidFill>
                  <a:srgbClr val="003770"/>
                </a:solidFill>
                <a:latin typeface="Montserrat Medium" pitchFamily="2" charset="-18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D93BFDE-A191-09C7-B400-9357070EB3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47490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pl-PL" sz="2000" kern="1200" dirty="0" smtClean="0">
                <a:solidFill>
                  <a:srgbClr val="003770"/>
                </a:solidFill>
                <a:latin typeface="Montserrat" pitchFamily="2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pl-PL" sz="2000" kern="1200" dirty="0" smtClean="0">
                <a:solidFill>
                  <a:srgbClr val="003770"/>
                </a:solidFill>
                <a:latin typeface="Montserrat" pitchFamily="2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pl-PL" sz="2000" kern="1200" dirty="0" smtClean="0">
                <a:solidFill>
                  <a:srgbClr val="003770"/>
                </a:solidFill>
                <a:latin typeface="Montserrat" pitchFamily="2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pl-PL" sz="2000" kern="1200" dirty="0" smtClean="0">
                <a:solidFill>
                  <a:srgbClr val="003770"/>
                </a:solidFill>
                <a:latin typeface="Montserrat" pitchFamily="2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pl-PL" sz="2000" kern="1200" dirty="0">
                <a:solidFill>
                  <a:srgbClr val="003770"/>
                </a:solidFill>
                <a:latin typeface="Montserrat" pitchFamily="2" charset="-18"/>
                <a:ea typeface="+mn-ea"/>
                <a:cs typeface="+mn-cs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537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95EAA0-80E1-9AE5-7C43-0CEE85593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4000" kern="1200" dirty="0">
                <a:solidFill>
                  <a:srgbClr val="003770"/>
                </a:solidFill>
                <a:latin typeface="Montserrat" pitchFamily="2" charset="-18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829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888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BFDCE9-7B1E-04F6-90EC-6448B779D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845" y="457200"/>
            <a:ext cx="3463179" cy="16002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3200" kern="1200" dirty="0">
                <a:solidFill>
                  <a:srgbClr val="003770"/>
                </a:solidFill>
                <a:latin typeface="Montserrat" pitchFamily="2" charset="-18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4C0621-EBA7-39DD-312D-04E3C1BC9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800">
                <a:solidFill>
                  <a:srgbClr val="003770"/>
                </a:solidFill>
                <a:latin typeface="Montserrat" pitchFamily="2" charset="-18"/>
              </a:defRPr>
            </a:lvl1pPr>
            <a:lvl2pPr>
              <a:defRPr sz="2400">
                <a:solidFill>
                  <a:srgbClr val="003770"/>
                </a:solidFill>
                <a:latin typeface="Montserrat" pitchFamily="2" charset="-18"/>
              </a:defRPr>
            </a:lvl2pPr>
            <a:lvl3pPr>
              <a:defRPr sz="2000">
                <a:solidFill>
                  <a:srgbClr val="003770"/>
                </a:solidFill>
                <a:latin typeface="Montserrat" pitchFamily="2" charset="-18"/>
              </a:defRPr>
            </a:lvl3pPr>
            <a:lvl4pPr>
              <a:defRPr sz="1800">
                <a:solidFill>
                  <a:srgbClr val="003770"/>
                </a:solidFill>
                <a:latin typeface="Montserrat" pitchFamily="2" charset="-18"/>
              </a:defRPr>
            </a:lvl4pPr>
            <a:lvl5pPr>
              <a:defRPr sz="1800">
                <a:solidFill>
                  <a:srgbClr val="003770"/>
                </a:solidFill>
                <a:latin typeface="Montserrat" pitchFamily="2" charset="-1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6537FD4-E7E4-D2EB-A275-7C0093051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8847" y="2057400"/>
            <a:ext cx="3463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3770"/>
                </a:solidFill>
                <a:latin typeface="Montserrat" pitchFamily="2" charset="-1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7431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343DB6-9FDD-42C5-C521-3380FD543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882" y="457200"/>
            <a:ext cx="3472143" cy="16002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l-PL" sz="3200" kern="1200" dirty="0">
                <a:solidFill>
                  <a:srgbClr val="003770"/>
                </a:solidFill>
                <a:latin typeface="Montserrat" pitchFamily="2" charset="-18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6A0C9F7-1B09-3086-555D-F99779F83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rgbClr val="243B6D"/>
                </a:solidFill>
                <a:latin typeface="Montserrat" pitchFamily="2" charset="-18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D90A88C-CCF6-2072-4AFD-9AB69EEE9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9882" y="2057400"/>
            <a:ext cx="3472143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3770"/>
                </a:solidFill>
                <a:latin typeface="Montserrat" pitchFamily="2" charset="-18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122001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CDN_prezentacja_tlo_04.jpg" descr="SCDN_prezentacja_tlo_04.jpg">
            <a:extLst>
              <a:ext uri="{FF2B5EF4-FFF2-40B4-BE49-F238E27FC236}">
                <a16:creationId xmlns:a16="http://schemas.microsoft.com/office/drawing/2014/main" id="{68434A5A-AAAB-A177-AC7A-84F4983FF51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403"/>
            <a:ext cx="12192000" cy="685719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2934B44-4DF9-C8B6-1DF7-5C4DD10BE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952" y="365125"/>
            <a:ext cx="100718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D877B0-12DD-EC29-8F1C-1C6888964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1952" y="1825625"/>
            <a:ext cx="10071847" cy="4145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10" name="Obrazek" descr="Obrazek">
            <a:extLst>
              <a:ext uri="{FF2B5EF4-FFF2-40B4-BE49-F238E27FC236}">
                <a16:creationId xmlns:a16="http://schemas.microsoft.com/office/drawing/2014/main" id="{F0B95324-77D2-9C9E-9FFF-F5648A383EC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870414" y="6085145"/>
            <a:ext cx="549190" cy="669600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amorzad.gov.pl/scdn-kielce">
            <a:extLst>
              <a:ext uri="{FF2B5EF4-FFF2-40B4-BE49-F238E27FC236}">
                <a16:creationId xmlns:a16="http://schemas.microsoft.com/office/drawing/2014/main" id="{D9CE8732-D442-E251-AF2A-74B8559EC05F}"/>
              </a:ext>
            </a:extLst>
          </p:cNvPr>
          <p:cNvSpPr txBox="1"/>
          <p:nvPr userDrawn="1"/>
        </p:nvSpPr>
        <p:spPr>
          <a:xfrm>
            <a:off x="1217643" y="6392759"/>
            <a:ext cx="3551383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r">
              <a:defRPr sz="1500">
                <a:solidFill>
                  <a:srgbClr val="163A71"/>
                </a:solidFill>
                <a:latin typeface="Montserrat-Medium"/>
                <a:ea typeface="Montserrat-Medium"/>
                <a:cs typeface="Montserrat-Medium"/>
                <a:sym typeface="Montserrat-Medium"/>
              </a:defRPr>
            </a:lvl1pPr>
          </a:lstStyle>
          <a:p>
            <a:pPr algn="l"/>
            <a:r>
              <a:rPr dirty="0">
                <a:solidFill>
                  <a:srgbClr val="003770"/>
                </a:solidFill>
                <a:latin typeface="Montserrat" pitchFamily="2" charset="-18"/>
              </a:rPr>
              <a:t>samorzad.gov.pl</a:t>
            </a:r>
            <a:r>
              <a:rPr lang="pl-PL" dirty="0">
                <a:solidFill>
                  <a:srgbClr val="003770"/>
                </a:solidFill>
                <a:latin typeface="Montserrat" pitchFamily="2" charset="-18"/>
              </a:rPr>
              <a:t>/</a:t>
            </a:r>
            <a:r>
              <a:rPr dirty="0">
                <a:solidFill>
                  <a:srgbClr val="003770"/>
                </a:solidFill>
                <a:latin typeface="Montserrat" pitchFamily="2" charset="-18"/>
              </a:rPr>
              <a:t>scdn-</a:t>
            </a:r>
            <a:r>
              <a:rPr dirty="0" err="1">
                <a:solidFill>
                  <a:srgbClr val="003770"/>
                </a:solidFill>
                <a:latin typeface="Montserrat" pitchFamily="2" charset="-18"/>
              </a:rPr>
              <a:t>kielce</a:t>
            </a:r>
            <a:endParaRPr dirty="0">
              <a:solidFill>
                <a:srgbClr val="003770"/>
              </a:solidFill>
              <a:latin typeface="Montserrat" pitchFamily="2" charset="-18"/>
            </a:endParaRPr>
          </a:p>
        </p:txBody>
      </p:sp>
      <p:pic>
        <p:nvPicPr>
          <p:cNvPr id="6" name="Obraz 5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4A2361E7-483F-BAE1-DA66-D412A77A9D3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14" y="5969155"/>
            <a:ext cx="1472400" cy="88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3770"/>
          </a:solidFill>
          <a:latin typeface="Montserrat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3770"/>
          </a:solidFill>
          <a:latin typeface="Montserrat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3770"/>
          </a:solidFill>
          <a:latin typeface="Montserrat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770"/>
          </a:solidFill>
          <a:latin typeface="Montserrat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770"/>
          </a:solidFill>
          <a:latin typeface="Montserrat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770"/>
          </a:solidFill>
          <a:latin typeface="Montserrat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ibe.edu.pl/pl/opis-projektu-kariera-bez-barie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ibe.edu.pl/pl/opis-projektu-kariera-bez-barie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be.edu.pl/pl/opis-projektu-kariera-bez-barier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yipCdM88KQ" TargetMode="External"/><Relationship Id="rId2" Type="http://schemas.openxmlformats.org/officeDocument/2006/relationships/hyperlink" Target="https://tranzycja.ore.edu.pl/2024/09/06/nowe-narzedzia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szkolenia.ore.edu.pl/RejestracjaSzkolenie/7172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BA51F8-6939-310F-FDCC-F14E36CA71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smtClean="0"/>
              <a:t>Doradztwo zawodowe – działania zgodne z potrzebami    i możliwościami uczniów        oraz rynkiem pracy 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9EA96F-F8CF-56F8-7F31-3BE34072C4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92636" y="4273074"/>
            <a:ext cx="7064375" cy="421340"/>
          </a:xfrm>
        </p:spPr>
        <p:txBody>
          <a:bodyPr/>
          <a:lstStyle/>
          <a:p>
            <a:r>
              <a:rPr lang="pl-PL" dirty="0" smtClean="0"/>
              <a:t>Izabela Juszkiewicz, dr Renata </a:t>
            </a:r>
            <a:r>
              <a:rPr lang="pl-PL" dirty="0" err="1" smtClean="0"/>
              <a:t>Zaborek</a:t>
            </a:r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4098" name="Picture 2" descr="Kuratorium Oświaty w Kielcach | Kiel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781" y="0"/>
            <a:ext cx="1349047" cy="134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710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5117" y="2771994"/>
            <a:ext cx="10040006" cy="1325563"/>
          </a:xfrm>
        </p:spPr>
        <p:txBody>
          <a:bodyPr/>
          <a:lstStyle/>
          <a:p>
            <a:r>
              <a:rPr lang="pl-PL" dirty="0" smtClean="0"/>
              <a:t>Ważne obszary oddziaływań w szkole w ramach doradztwa zawodowego </a:t>
            </a:r>
            <a:endParaRPr lang="pl-PL" dirty="0"/>
          </a:p>
        </p:txBody>
      </p:sp>
      <p:pic>
        <p:nvPicPr>
          <p:cNvPr id="4" name="Picture 2" descr="Kuratorium Oświaty w Kielcach | Kiel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9047" cy="134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430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Działania w szkołach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Kierunek działań to „</a:t>
            </a:r>
            <a:r>
              <a:rPr lang="pl-PL" b="1" dirty="0" smtClean="0"/>
              <a:t>model </a:t>
            </a:r>
            <a:r>
              <a:rPr lang="pl-PL" b="1" dirty="0"/>
              <a:t>kompetencji i umiejętności uczniów dla </a:t>
            </a:r>
            <a:r>
              <a:rPr lang="pl-PL" b="1" dirty="0" err="1"/>
              <a:t>tranzycji</a:t>
            </a:r>
            <a:r>
              <a:rPr lang="pl-PL" b="1" dirty="0"/>
              <a:t> na rynek</a:t>
            </a:r>
            <a:r>
              <a:rPr lang="pl-PL" dirty="0"/>
              <a:t>” opierający się na rekomendacjach zawartych w </a:t>
            </a:r>
            <a:r>
              <a:rPr lang="pl-PL" b="1" dirty="0"/>
              <a:t>Zintegrowanej Strategii Umiejętności</a:t>
            </a:r>
            <a:r>
              <a:rPr lang="pl-PL" dirty="0"/>
              <a:t>, jak również odnoszący się do kompetencji kluczowych wg zaleceń Rady Europy z dnia 22 maja 2018 r. oraz rankingów kompetencji przekrojowych (transferowalnych) dla rynku pracy</a:t>
            </a:r>
            <a:r>
              <a:rPr lang="pl-PL" dirty="0" smtClean="0"/>
              <a:t>.</a:t>
            </a:r>
          </a:p>
          <a:p>
            <a:pPr marL="0" indent="0">
              <a:spcBef>
                <a:spcPts val="800"/>
              </a:spcBef>
              <a:buNone/>
            </a:pPr>
            <a:endParaRPr lang="pl-PL" dirty="0">
              <a:solidFill>
                <a:srgbClr val="1E4E79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dirty="0" err="1">
                <a:solidFill>
                  <a:srgbClr val="1E4E79"/>
                </a:solidFill>
                <a:latin typeface="Calibri" panose="020F0502020204030204" pitchFamily="34" charset="0"/>
              </a:rPr>
              <a:t>Żródło</a:t>
            </a:r>
            <a:r>
              <a:rPr lang="pl-PL" dirty="0">
                <a:solidFill>
                  <a:srgbClr val="1E4E79"/>
                </a:solidFill>
                <a:latin typeface="Calibri" panose="020F0502020204030204" pitchFamily="34" charset="0"/>
              </a:rPr>
              <a:t>: </a:t>
            </a:r>
            <a:r>
              <a:rPr lang="pl-PL" dirty="0">
                <a:solidFill>
                  <a:srgbClr val="1E4E79"/>
                </a:solidFill>
                <a:latin typeface="Calibri" panose="020F0502020204030204" pitchFamily="34" charset="0"/>
                <a:hlinkClick r:id="rId2"/>
              </a:rPr>
              <a:t>https://ibe.edu.pl/pl/opis-projektu-kariera-bez-barier</a:t>
            </a:r>
            <a:r>
              <a:rPr lang="pl-PL" dirty="0">
                <a:solidFill>
                  <a:srgbClr val="1E4E79"/>
                </a:solidFill>
                <a:latin typeface="Calibri" panose="020F0502020204030204" pitchFamily="34" charset="0"/>
              </a:rPr>
              <a:t> </a:t>
            </a:r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5" name="Picture 2" descr="Kuratorium Oświaty w Kielcach | Kiel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9047" cy="134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922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Model kompetencji i umiejętności uczniów </a:t>
            </a:r>
            <a:br>
              <a:rPr lang="pl-PL" dirty="0"/>
            </a:br>
            <a:r>
              <a:rPr lang="pl-PL" dirty="0"/>
              <a:t>dla </a:t>
            </a:r>
            <a:r>
              <a:rPr lang="pl-PL" dirty="0" err="1"/>
              <a:t>tranzycji</a:t>
            </a:r>
            <a:r>
              <a:rPr lang="pl-PL" dirty="0"/>
              <a:t> na rynek </a:t>
            </a:r>
            <a:r>
              <a:rPr lang="pl-PL" dirty="0" smtClean="0"/>
              <a:t>pracy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</a:pPr>
            <a:r>
              <a:rPr lang="pl-PL" dirty="0"/>
              <a:t>W części ogólnej Zintegrowanej Strategii Umiejętności sformułowano rekomendacje dotyczące  realizacji doradztwa zawodowego w szkole. Brzmią one następująco:  </a:t>
            </a:r>
          </a:p>
          <a:p>
            <a:pPr>
              <a:spcBef>
                <a:spcPts val="800"/>
              </a:spcBef>
            </a:pPr>
            <a:r>
              <a:rPr lang="pl-PL" dirty="0">
                <a:solidFill>
                  <a:srgbClr val="1E4E79"/>
                </a:solidFill>
                <a:latin typeface="Calibri" panose="020F0502020204030204" pitchFamily="34" charset="0"/>
              </a:rPr>
              <a:t>„Zadaniem szkoły jest przygotowanie uczniów do wyboru kierunku kształcenia i zawodu. Skuteczne  doradztwo zawodowe i edukacja zawodowa prowadzone w szkole odgrywają istotną rolę w procesie  podejmowania decyzji edukacyjnych i zawodowych. Stymulują do zadawania sobie szeregu pytań w  obszarach: </a:t>
            </a:r>
            <a:r>
              <a:rPr lang="pl-PL" b="1" dirty="0">
                <a:solidFill>
                  <a:srgbClr val="00B0F0"/>
                </a:solidFill>
                <a:latin typeface="Calibri" panose="020F0502020204030204" pitchFamily="34" charset="0"/>
              </a:rPr>
              <a:t>rozumienia samego siebie, rozumienia świata, zarządzania własnym życiem, budowania  relacji i przedsiębiorczości</a:t>
            </a:r>
            <a:r>
              <a:rPr lang="pl-PL" dirty="0" smtClean="0">
                <a:solidFill>
                  <a:srgbClr val="1E4E79"/>
                </a:solidFill>
                <a:latin typeface="Calibri" panose="020F0502020204030204" pitchFamily="34" charset="0"/>
              </a:rPr>
              <a:t>.”</a:t>
            </a:r>
          </a:p>
          <a:p>
            <a:pPr marL="0" indent="0">
              <a:spcBef>
                <a:spcPts val="800"/>
              </a:spcBef>
              <a:buNone/>
            </a:pPr>
            <a:endParaRPr lang="pl-PL" dirty="0">
              <a:solidFill>
                <a:srgbClr val="1E4E79"/>
              </a:solidFill>
              <a:latin typeface="Calibri" panose="020F0502020204030204" pitchFamily="34" charset="0"/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dirty="0" err="1" smtClean="0">
                <a:solidFill>
                  <a:srgbClr val="1E4E79"/>
                </a:solidFill>
                <a:latin typeface="Calibri" panose="020F0502020204030204" pitchFamily="34" charset="0"/>
              </a:rPr>
              <a:t>Żródło</a:t>
            </a:r>
            <a:r>
              <a:rPr lang="pl-PL" dirty="0">
                <a:solidFill>
                  <a:srgbClr val="1E4E79"/>
                </a:solidFill>
                <a:latin typeface="Calibri" panose="020F0502020204030204" pitchFamily="34" charset="0"/>
              </a:rPr>
              <a:t>: </a:t>
            </a:r>
            <a:r>
              <a:rPr lang="pl-PL" dirty="0">
                <a:solidFill>
                  <a:srgbClr val="1E4E79"/>
                </a:solidFill>
                <a:latin typeface="Calibri" panose="020F0502020204030204" pitchFamily="34" charset="0"/>
                <a:hlinkClick r:id="rId2"/>
              </a:rPr>
              <a:t>https://</a:t>
            </a:r>
            <a:r>
              <a:rPr lang="pl-PL" dirty="0" smtClean="0">
                <a:solidFill>
                  <a:srgbClr val="1E4E79"/>
                </a:solidFill>
                <a:latin typeface="Calibri" panose="020F0502020204030204" pitchFamily="34" charset="0"/>
                <a:hlinkClick r:id="rId2"/>
              </a:rPr>
              <a:t>ibe.edu.pl/pl/opis-projektu-kariera-bez-barier</a:t>
            </a:r>
            <a:r>
              <a:rPr lang="pl-PL" dirty="0" smtClean="0">
                <a:solidFill>
                  <a:srgbClr val="1E4E79"/>
                </a:solidFill>
                <a:latin typeface="Calibri" panose="020F0502020204030204" pitchFamily="34" charset="0"/>
              </a:rPr>
              <a:t>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4" name="Picture 2" descr="Kuratorium Oświaty w Kielcach | Kiel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9047" cy="134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85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del kompetencji i umiejtnosc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12496800" cy="685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2567709" y="6194902"/>
            <a:ext cx="6096000" cy="7489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800"/>
              </a:spcBef>
            </a:pPr>
            <a:endParaRPr lang="pl-PL" dirty="0">
              <a:solidFill>
                <a:srgbClr val="1E4E79"/>
              </a:solidFill>
              <a:latin typeface="Calibri" panose="020F0502020204030204" pitchFamily="34" charset="0"/>
            </a:endParaRPr>
          </a:p>
          <a:p>
            <a:pPr>
              <a:spcBef>
                <a:spcPts val="800"/>
              </a:spcBef>
            </a:pPr>
            <a:r>
              <a:rPr lang="pl-PL" dirty="0" err="1">
                <a:solidFill>
                  <a:srgbClr val="1E4E79"/>
                </a:solidFill>
                <a:latin typeface="Calibri" panose="020F0502020204030204" pitchFamily="34" charset="0"/>
              </a:rPr>
              <a:t>Żródło</a:t>
            </a:r>
            <a:r>
              <a:rPr lang="pl-PL" dirty="0">
                <a:solidFill>
                  <a:srgbClr val="1E4E79"/>
                </a:solidFill>
                <a:latin typeface="Calibri" panose="020F0502020204030204" pitchFamily="34" charset="0"/>
              </a:rPr>
              <a:t>: </a:t>
            </a:r>
            <a:r>
              <a:rPr lang="pl-PL" dirty="0">
                <a:solidFill>
                  <a:srgbClr val="1E4E79"/>
                </a:solidFill>
                <a:latin typeface="Calibri" panose="020F0502020204030204" pitchFamily="34" charset="0"/>
                <a:hlinkClick r:id="rId3"/>
              </a:rPr>
              <a:t>https://ibe.edu.pl/pl/opis-projektu-kariera-bez-barier</a:t>
            </a:r>
            <a:r>
              <a:rPr lang="pl-PL" dirty="0">
                <a:solidFill>
                  <a:srgbClr val="1E4E79"/>
                </a:solidFill>
                <a:latin typeface="Calibri" panose="020F0502020204030204" pitchFamily="34" charset="0"/>
              </a:rPr>
              <a:t>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263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Jak realizować doradztwo zawodowe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Połącznie doświadczeń zdobywanych na każdej lekcji i w każdej sytuacji edukacyjnej plus wsparcie w zakresie doradztwa zawodowego </a:t>
            </a:r>
          </a:p>
          <a:p>
            <a:r>
              <a:rPr lang="pl-PL" dirty="0" smtClean="0"/>
              <a:t>Doradztwo zawodowe realizowane w szkole musi czerpać z doświadczeń ucznia</a:t>
            </a:r>
          </a:p>
          <a:p>
            <a:endParaRPr lang="pl-PL" dirty="0"/>
          </a:p>
        </p:txBody>
      </p:sp>
      <p:pic>
        <p:nvPicPr>
          <p:cNvPr id="4" name="Picture 2" descr="Kuratorium Oświaty w Kielcach | Kiel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9047" cy="134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899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Jak realizować doradztwo zawodowe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Kierować uwagę ucznia na:</a:t>
            </a:r>
          </a:p>
          <a:p>
            <a:r>
              <a:rPr lang="pl-PL" dirty="0" smtClean="0"/>
              <a:t>lepsze </a:t>
            </a:r>
            <a:r>
              <a:rPr lang="pl-PL" dirty="0"/>
              <a:t>poznanie samego siebie poprzez poznanie </a:t>
            </a:r>
            <a:r>
              <a:rPr lang="pl-PL" dirty="0" smtClean="0"/>
              <a:t>swoich mocnych </a:t>
            </a:r>
            <a:r>
              <a:rPr lang="pl-PL" dirty="0"/>
              <a:t>stron,</a:t>
            </a:r>
          </a:p>
          <a:p>
            <a:r>
              <a:rPr lang="pl-PL" dirty="0" smtClean="0"/>
              <a:t>określenie </a:t>
            </a:r>
            <a:r>
              <a:rPr lang="pl-PL" dirty="0"/>
              <a:t>i </a:t>
            </a:r>
            <a:r>
              <a:rPr lang="pl-PL" dirty="0" smtClean="0"/>
              <a:t>opisywanie </a:t>
            </a:r>
            <a:r>
              <a:rPr lang="pl-PL" dirty="0"/>
              <a:t>własnych kompetencji, </a:t>
            </a:r>
            <a:r>
              <a:rPr lang="pl-PL" dirty="0" smtClean="0"/>
              <a:t>umiejętności, predyspozycji </a:t>
            </a:r>
            <a:r>
              <a:rPr lang="pl-PL" dirty="0"/>
              <a:t>i talentów,</a:t>
            </a:r>
          </a:p>
          <a:p>
            <a:r>
              <a:rPr lang="pl-PL" dirty="0" smtClean="0"/>
              <a:t>zdobywanie </a:t>
            </a:r>
            <a:r>
              <a:rPr lang="pl-PL" dirty="0"/>
              <a:t>wiedzy na temat różnych kompetencji i do czego </a:t>
            </a:r>
            <a:r>
              <a:rPr lang="pl-PL" dirty="0" smtClean="0"/>
              <a:t>mogą one </a:t>
            </a:r>
            <a:r>
              <a:rPr lang="pl-PL" dirty="0"/>
              <a:t>być przydatne na rynku pracy,</a:t>
            </a:r>
          </a:p>
          <a:p>
            <a:r>
              <a:rPr lang="pl-PL" dirty="0" smtClean="0"/>
              <a:t>określenie celów </a:t>
            </a:r>
            <a:r>
              <a:rPr lang="pl-PL" dirty="0"/>
              <a:t>i planu rozwoju edukacyjno-zawodowego.</a:t>
            </a:r>
          </a:p>
        </p:txBody>
      </p:sp>
      <p:pic>
        <p:nvPicPr>
          <p:cNvPr id="4" name="Picture 2" descr="Kuratorium Oświaty w Kielcach | Kiel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9047" cy="134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721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Materiały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>
                <a:hlinkClick r:id="rId2"/>
              </a:rPr>
              <a:t>Rynek pracy dostępny dla wszystkich 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>
                <a:hlinkClick r:id="rId3"/>
              </a:rPr>
              <a:t>Polscy przedsiębiorcy </a:t>
            </a:r>
            <a:r>
              <a:rPr lang="pl-PL" dirty="0" smtClean="0">
                <a:hlinkClick r:id="rId3"/>
              </a:rPr>
              <a:t>zapraszają </a:t>
            </a: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>
                <a:hlinkClick r:id="rId4"/>
              </a:rPr>
              <a:t>Inkubatory </a:t>
            </a:r>
            <a:r>
              <a:rPr lang="pl-PL" dirty="0" err="1">
                <a:hlinkClick r:id="rId4"/>
              </a:rPr>
              <a:t>tranzycji</a:t>
            </a:r>
            <a:r>
              <a:rPr lang="pl-PL" dirty="0">
                <a:hlinkClick r:id="rId4"/>
              </a:rPr>
              <a:t>. Szkoła jako przestrzeń rozwoju zawodowego uczniów</a:t>
            </a:r>
            <a:endParaRPr lang="pl-PL" dirty="0"/>
          </a:p>
        </p:txBody>
      </p:sp>
      <p:pic>
        <p:nvPicPr>
          <p:cNvPr id="4" name="Picture 2" descr="Kuratorium Oświaty w Kielcach | Kiel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49047" cy="134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877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</a:t>
            </a:r>
            <a:endParaRPr lang="pl-PL" dirty="0"/>
          </a:p>
        </p:txBody>
      </p:sp>
      <p:pic>
        <p:nvPicPr>
          <p:cNvPr id="3074" name="Picture 2" descr="Kuratorium Oświaty w Kielcach | Kiel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188" y="361687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528426"/>
      </p:ext>
    </p:extLst>
  </p:cSld>
  <p:clrMapOvr>
    <a:masterClrMapping/>
  </p:clrMapOvr>
</p:sld>
</file>

<file path=ppt/theme/theme1.xml><?xml version="1.0" encoding="utf-8"?>
<a:theme xmlns:a="http://schemas.openxmlformats.org/drawingml/2006/main" name="ŚCDN-2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Motyw pakietu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Motyw pakietu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56c12d0-7ef1-4ef8-b42c-f539eb72c651" xsi:nil="true"/>
    <lcf76f155ced4ddcb4097134ff3c332f xmlns="1b7f3651-165c-485e-99b2-01abf199ec8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2E6A4F30B70748A375FBC9088B6202" ma:contentTypeVersion="14" ma:contentTypeDescription="Create a new document." ma:contentTypeScope="" ma:versionID="b864e98179d06a7d04a8ef2665d163ea">
  <xsd:schema xmlns:xsd="http://www.w3.org/2001/XMLSchema" xmlns:xs="http://www.w3.org/2001/XMLSchema" xmlns:p="http://schemas.microsoft.com/office/2006/metadata/properties" xmlns:ns2="e56c12d0-7ef1-4ef8-b42c-f539eb72c651" xmlns:ns3="1b7f3651-165c-485e-99b2-01abf199ec89" targetNamespace="http://schemas.microsoft.com/office/2006/metadata/properties" ma:root="true" ma:fieldsID="0ffae0e8fb9c8dee2f743c01c99965b9" ns2:_="" ns3:_="">
    <xsd:import namespace="e56c12d0-7ef1-4ef8-b42c-f539eb72c651"/>
    <xsd:import namespace="1b7f3651-165c-485e-99b2-01abf199ec8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c12d0-7ef1-4ef8-b42c-f539eb72c6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3389495-5583-44f1-9289-7520b75a1b49}" ma:internalName="TaxCatchAll" ma:showField="CatchAllData" ma:web="e56c12d0-7ef1-4ef8-b42c-f539eb72c6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7f3651-165c-485e-99b2-01abf199ec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7a21cf4-ac8d-4a7a-8dca-d28adfef5c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67EC16-B120-4C42-BBC3-0D3848E51A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3E5BB2-08D2-4F07-9AF3-D42F8E76B3D1}">
  <ds:schemaRefs>
    <ds:schemaRef ds:uri="http://purl.org/dc/terms/"/>
    <ds:schemaRef ds:uri="1b7f3651-165c-485e-99b2-01abf199ec89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e56c12d0-7ef1-4ef8-b42c-f539eb72c651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0E19F6C-8358-4F6E-BFD9-908736BE36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6c12d0-7ef1-4ef8-b42c-f539eb72c651"/>
    <ds:schemaRef ds:uri="1b7f3651-165c-485e-99b2-01abf199ec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305</Words>
  <Application>Microsoft Office PowerPoint</Application>
  <PresentationFormat>Panoramiczny</PresentationFormat>
  <Paragraphs>30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Montserrat Medium</vt:lpstr>
      <vt:lpstr>Calibri</vt:lpstr>
      <vt:lpstr>Montserrat</vt:lpstr>
      <vt:lpstr>Montserrat-Medium</vt:lpstr>
      <vt:lpstr>Arial</vt:lpstr>
      <vt:lpstr>ŚCDN-2</vt:lpstr>
      <vt:lpstr>Prezentacja programu PowerPoint</vt:lpstr>
      <vt:lpstr>Ważne obszary oddziaływań w szkole w ramach doradztwa zawodowego </vt:lpstr>
      <vt:lpstr>Działania w szkołach</vt:lpstr>
      <vt:lpstr>Model kompetencji i umiejętności uczniów  dla tranzycji na rynek pracy</vt:lpstr>
      <vt:lpstr>Prezentacja programu PowerPoint</vt:lpstr>
      <vt:lpstr>Jak realizować doradztwo zawodowe </vt:lpstr>
      <vt:lpstr>Jak realizować doradztwo zawodowe </vt:lpstr>
      <vt:lpstr>Materiały</vt:lpstr>
      <vt:lpstr>Dziękujemy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GŁÓWNY PREZENTACJI</dc:title>
  <dc:creator>Renata Zaborek</dc:creator>
  <cp:lastModifiedBy>Renata Zaborek</cp:lastModifiedBy>
  <cp:revision>13</cp:revision>
  <dcterms:modified xsi:type="dcterms:W3CDTF">2024-10-16T10:05:08Z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0x010100EB2E6A4F30B70748A375FBC9088B6202</vt:lpwstr>
  </property>
</Properties>
</file>