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5"/>
  </p:handoutMasterIdLst>
  <p:sldIdLst>
    <p:sldId id="256" r:id="rId2"/>
    <p:sldId id="322" r:id="rId3"/>
    <p:sldId id="323" r:id="rId4"/>
    <p:sldId id="319" r:id="rId5"/>
    <p:sldId id="344" r:id="rId6"/>
    <p:sldId id="320" r:id="rId7"/>
    <p:sldId id="334" r:id="rId8"/>
    <p:sldId id="325" r:id="rId9"/>
    <p:sldId id="335" r:id="rId10"/>
    <p:sldId id="339" r:id="rId11"/>
    <p:sldId id="340" r:id="rId12"/>
    <p:sldId id="342" r:id="rId13"/>
    <p:sldId id="343" r:id="rId14"/>
  </p:sldIdLst>
  <p:sldSz cx="12192000" cy="6858000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3431" autoAdjust="0"/>
  </p:normalViewPr>
  <p:slideViewPr>
    <p:cSldViewPr snapToGrid="0">
      <p:cViewPr varScale="1">
        <p:scale>
          <a:sx n="104" d="100"/>
          <a:sy n="104" d="100"/>
        </p:scale>
        <p:origin x="79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5676D2-9885-40D3-80F2-5FFDD11270C9}" type="datetimeFigureOut">
              <a:rPr lang="pl-PL" smtClean="0"/>
              <a:t>31.01.2023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7866D3-5C88-4E2C-8356-EB0E543A379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988932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5A9D6-AEBE-4D07-9FB7-99A3A483110F}" type="datetimeFigureOut">
              <a:rPr lang="pl-PL" smtClean="0"/>
              <a:t>31.01.2023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7BBA8-A6FF-49C3-B6E0-275A18C67E6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42402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5A9D6-AEBE-4D07-9FB7-99A3A483110F}" type="datetimeFigureOut">
              <a:rPr lang="pl-PL" smtClean="0"/>
              <a:t>31.01.2023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7BBA8-A6FF-49C3-B6E0-275A18C67E6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18359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5A9D6-AEBE-4D07-9FB7-99A3A483110F}" type="datetimeFigureOut">
              <a:rPr lang="pl-PL" smtClean="0"/>
              <a:t>31.01.2023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7BBA8-A6FF-49C3-B6E0-275A18C67E6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44707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5A9D6-AEBE-4D07-9FB7-99A3A483110F}" type="datetimeFigureOut">
              <a:rPr lang="pl-PL" smtClean="0"/>
              <a:t>31.01.2023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7BBA8-A6FF-49C3-B6E0-275A18C67E6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52167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5A9D6-AEBE-4D07-9FB7-99A3A483110F}" type="datetimeFigureOut">
              <a:rPr lang="pl-PL" smtClean="0"/>
              <a:t>31.01.2023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7BBA8-A6FF-49C3-B6E0-275A18C67E6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13482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5A9D6-AEBE-4D07-9FB7-99A3A483110F}" type="datetimeFigureOut">
              <a:rPr lang="pl-PL" smtClean="0"/>
              <a:t>31.01.2023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7BBA8-A6FF-49C3-B6E0-275A18C67E6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74911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5A9D6-AEBE-4D07-9FB7-99A3A483110F}" type="datetimeFigureOut">
              <a:rPr lang="pl-PL" smtClean="0"/>
              <a:t>31.01.2023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7BBA8-A6FF-49C3-B6E0-275A18C67E6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37963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5A9D6-AEBE-4D07-9FB7-99A3A483110F}" type="datetimeFigureOut">
              <a:rPr lang="pl-PL" smtClean="0"/>
              <a:t>31.01.2023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7BBA8-A6FF-49C3-B6E0-275A18C67E6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14032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5A9D6-AEBE-4D07-9FB7-99A3A483110F}" type="datetimeFigureOut">
              <a:rPr lang="pl-PL" smtClean="0"/>
              <a:t>31.01.2023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7BBA8-A6FF-49C3-B6E0-275A18C67E6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84838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5A9D6-AEBE-4D07-9FB7-99A3A483110F}" type="datetimeFigureOut">
              <a:rPr lang="pl-PL" smtClean="0"/>
              <a:t>31.01.2023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7BBA8-A6FF-49C3-B6E0-275A18C67E6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9605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5A9D6-AEBE-4D07-9FB7-99A3A483110F}" type="datetimeFigureOut">
              <a:rPr lang="pl-PL" smtClean="0"/>
              <a:t>31.01.2023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7BBA8-A6FF-49C3-B6E0-275A18C67E6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2292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25A9D6-AEBE-4D07-9FB7-99A3A483110F}" type="datetimeFigureOut">
              <a:rPr lang="pl-PL" smtClean="0"/>
              <a:t>31.01.2023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B7BBA8-A6FF-49C3-B6E0-275A18C67E6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47433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005840" y="822960"/>
            <a:ext cx="9662160" cy="2116183"/>
          </a:xfrm>
        </p:spPr>
        <p:txBody>
          <a:bodyPr>
            <a:normAutofit/>
          </a:bodyPr>
          <a:lstStyle/>
          <a:p>
            <a:r>
              <a:rPr lang="pl-PL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Nauczanie dwujęzyczne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4494608" y="5504499"/>
            <a:ext cx="3060266" cy="1073282"/>
          </a:xfrm>
        </p:spPr>
        <p:txBody>
          <a:bodyPr>
            <a:normAutofit/>
          </a:bodyPr>
          <a:lstStyle/>
          <a:p>
            <a:endParaRPr lang="pl-PL" dirty="0"/>
          </a:p>
          <a:p>
            <a:r>
              <a:rPr lang="pl-PL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2022</a:t>
            </a:r>
            <a:endParaRPr lang="pl-PL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7131" y="3359129"/>
            <a:ext cx="2435221" cy="2440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3817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1025235" y="1693571"/>
            <a:ext cx="1023389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Oddziały dwujęzyczne i szkoły dwujęzyczne – procedura utworzenia:</a:t>
            </a: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071927" cy="16378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Prostokąt 1"/>
          <p:cNvSpPr/>
          <p:nvPr/>
        </p:nvSpPr>
        <p:spPr>
          <a:xfrm>
            <a:off x="99289" y="2499178"/>
            <a:ext cx="1165860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dirty="0"/>
              <a:t>Przygotowanie 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arkusza organizacji szkoły (kwiecień)</a:t>
            </a:r>
            <a:r>
              <a:rPr lang="pl-PL" dirty="0"/>
              <a:t>, z uwzględnieniem tygodniowego rozkładu zajęć dla poszczególnych oddziałów, w tym godzin zajęć prowadzonych w grupach, i przekazanie organowi prowadzącemu do zatwierdzenia.</a:t>
            </a:r>
            <a:endParaRPr lang="pl-P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517235" y="2065597"/>
            <a:ext cx="1801091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KROK 4</a:t>
            </a:r>
            <a:endParaRPr lang="pl-PL" sz="2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517236" y="3254236"/>
            <a:ext cx="1111134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Podstawą do ustalenia tygodniowego rozkładu zajęć jest ramowy plan nauczania.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Arkusz organizacji szkoły opracowuje dyrektor szkoły, po zasięgnięciu opinii zakładowych organizacji związkowych.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Arkusz organizacji szkoły zatwierdza organ prowadzący, po zasięgnięciu opinii organu sprawującego nadzór pedagogiczny.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Terminy opiniowania i zatwierdzania zmian wprowadzonych w arkuszach organizacyjnych: do 30 września i po 30 września.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Na etapie tworzenia arkusza organizacji szkoły dyrektor może zwrócić się do organu prowadzącego o zwiększenie liczby godzin języka obcego nowożytnego w ramach obowiązkowych zajęć edukacyjnych do 3 godzin tygodniowo dla każdego oddziału w danym roku szkolnym.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Obowiązkowy podział na grupy na zajęciach z języków obcych nowożytnych w oddziałach liczących więcej niż 24 uczniów</a:t>
            </a:r>
          </a:p>
        </p:txBody>
      </p:sp>
    </p:spTree>
    <p:extLst>
      <p:ext uri="{BB962C8B-B14F-4D97-AF65-F5344CB8AC3E}">
        <p14:creationId xmlns:p14="http://schemas.microsoft.com/office/powerpoint/2010/main" val="34232225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1025235" y="1693571"/>
            <a:ext cx="1023389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Oddziały dwujęzyczne i szkoły dwujęzyczne – procedura utworzenia:</a:t>
            </a: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071927" cy="16378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Prostokąt 3"/>
          <p:cNvSpPr/>
          <p:nvPr/>
        </p:nvSpPr>
        <p:spPr>
          <a:xfrm>
            <a:off x="517235" y="2065597"/>
            <a:ext cx="1801091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KROK 5</a:t>
            </a:r>
            <a:endParaRPr lang="pl-PL" sz="2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480290" y="2727763"/>
            <a:ext cx="1111134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/>
              <a:t>Dyrektor szkoły na podstawie zatwierdzonego arkusza organizacji szkoły, z uwzględnieniem zasad ochrony zdrowia </a:t>
            </a:r>
            <a:br>
              <a:rPr lang="pl-PL" dirty="0"/>
            </a:br>
            <a:r>
              <a:rPr lang="pl-PL" dirty="0"/>
              <a:t>i higieny pracy, biorąc pod uwagę równomierne obciążenie uczniów zajęciami w poszczególnych dniach tygodnia, zróżnicowanie zajęć w każdym dniu oraz możliwości psychofizyczne uczniów do podejmowania intensywnego wysiłku umysłowego w ciągu dnia ustala tygodniowy rozkład zajęć określający organizację zajęć edukacyjnych, po zasięgnięciu opinii rady pedagogicznej. Te czynności są podejmowane w sierpniu.</a:t>
            </a:r>
          </a:p>
          <a:p>
            <a:endParaRPr lang="pl-PL" dirty="0"/>
          </a:p>
          <a:p>
            <a:r>
              <a:rPr lang="pl-PL" dirty="0"/>
              <a:t>Dyrektor szkoły dokonuje przydziału zajęć edukacyjnych i innych zadań nauczycielom zgodnie z wymaganymi kwalifikacjami i predyspozycjami nauczycieli.</a:t>
            </a:r>
          </a:p>
        </p:txBody>
      </p:sp>
    </p:spTree>
    <p:extLst>
      <p:ext uri="{BB962C8B-B14F-4D97-AF65-F5344CB8AC3E}">
        <p14:creationId xmlns:p14="http://schemas.microsoft.com/office/powerpoint/2010/main" val="15912512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az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448" y="2003138"/>
            <a:ext cx="4834662" cy="84958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Obraz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5126183"/>
            <a:ext cx="7148946" cy="18195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Obraz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6800" y="2727437"/>
            <a:ext cx="9735127" cy="291598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Prostokąt 5"/>
          <p:cNvSpPr/>
          <p:nvPr/>
        </p:nvSpPr>
        <p:spPr>
          <a:xfrm>
            <a:off x="1025234" y="1568686"/>
            <a:ext cx="1023389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Oddziały dwujęzyczne i szkoły dwujęzyczne – procedura utworzenia:</a:t>
            </a: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071927" cy="16378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Prostokąt 2"/>
          <p:cNvSpPr/>
          <p:nvPr/>
        </p:nvSpPr>
        <p:spPr>
          <a:xfrm>
            <a:off x="489523" y="5095964"/>
            <a:ext cx="665942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Krok 3 </a:t>
            </a:r>
            <a:r>
              <a:rPr lang="pl-PL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arkusz organizacyjny szkoły z uwzględnieniem </a:t>
            </a:r>
            <a:br>
              <a:rPr lang="pl-PL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organizacji oddziałów dwujęzycznych;</a:t>
            </a:r>
          </a:p>
          <a:p>
            <a:r>
              <a:rPr lang="pl-PL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- postępowanie rekrutacyjne</a:t>
            </a:r>
          </a:p>
          <a:p>
            <a:r>
              <a:rPr lang="pl-PL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- zmiany w statucie (do końca sierpnia)</a:t>
            </a:r>
          </a:p>
          <a:p>
            <a:r>
              <a:rPr lang="pl-PL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- ułożenie planu zajęć z uwzględnieniem pracy w oddziałach dwujęzycznych. </a:t>
            </a:r>
          </a:p>
        </p:txBody>
      </p:sp>
      <p:sp>
        <p:nvSpPr>
          <p:cNvPr id="2" name="Prostokąt 1"/>
          <p:cNvSpPr/>
          <p:nvPr/>
        </p:nvSpPr>
        <p:spPr>
          <a:xfrm>
            <a:off x="356753" y="1968114"/>
            <a:ext cx="4941455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Krok 1</a:t>
            </a:r>
            <a:r>
              <a:rPr lang="pl-PL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konsultacje dyrektor - organ prowadzący.</a:t>
            </a:r>
          </a:p>
          <a:p>
            <a:r>
              <a:rPr lang="pl-PL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- analiza przepisów prawa, bazy lokalowej i kadry.</a:t>
            </a:r>
          </a:p>
        </p:txBody>
      </p:sp>
      <p:sp>
        <p:nvSpPr>
          <p:cNvPr id="4" name="Prostokąt 3"/>
          <p:cNvSpPr/>
          <p:nvPr/>
        </p:nvSpPr>
        <p:spPr>
          <a:xfrm>
            <a:off x="3029528" y="2780106"/>
            <a:ext cx="8936181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Krok 2 </a:t>
            </a:r>
            <a:r>
              <a:rPr lang="pl-PL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do końca stycznia określenie terminów przeprowadzania postępowania rekrutacyjnego </a:t>
            </a:r>
            <a:br>
              <a:rPr lang="pl-PL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postępowania uzupełniającego oraz terminów składania </a:t>
            </a:r>
            <a:r>
              <a:rPr lang="pl-PL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dokumentów.</a:t>
            </a:r>
            <a:endParaRPr lang="pl-PL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l-PL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Dyrektor </a:t>
            </a:r>
            <a:r>
              <a:rPr lang="pl-PL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szkoły:</a:t>
            </a:r>
            <a:endParaRPr lang="pl-PL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76213" indent="-176213"/>
            <a:r>
              <a:rPr lang="pl-PL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  do końca lutego, a w przypadku publicznych szkół, w których zajęcia dydaktyczno-wychowawcze rozpoczynają się </a:t>
            </a:r>
            <a:br>
              <a:rPr lang="pl-PL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 pierwszym powszednim dniu lutego – do końca września, podaje do publicznej wiadomości informację </a:t>
            </a:r>
            <a:br>
              <a:rPr lang="pl-PL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języku obcym, który jest językiem nauczania albo drugim językiem nauczania </a:t>
            </a:r>
            <a:br>
              <a:rPr lang="pl-PL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 danej szkole, oddziale lub klasie.</a:t>
            </a:r>
          </a:p>
          <a:p>
            <a:pPr marL="171450" indent="-171450">
              <a:buFontTx/>
              <a:buChar char="-"/>
            </a:pPr>
            <a:r>
              <a:rPr lang="pl-PL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opracowuje regulamin postępowania rekrutacyjnego i uzupełniającego;</a:t>
            </a:r>
          </a:p>
          <a:p>
            <a:pPr marL="171450" indent="-171450">
              <a:buFontTx/>
              <a:buChar char="-"/>
            </a:pPr>
            <a:r>
              <a:rPr lang="pl-PL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powołuje komisję rekrutacyjną</a:t>
            </a: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40518">
            <a:off x="5053391" y="2061640"/>
            <a:ext cx="990718" cy="692729"/>
          </a:xfrm>
          <a:prstGeom prst="rect">
            <a:avLst/>
          </a:prstGeom>
        </p:spPr>
      </p:pic>
      <p:pic>
        <p:nvPicPr>
          <p:cNvPr id="12" name="Obraz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492145" flipH="1">
            <a:off x="1232962" y="4095951"/>
            <a:ext cx="995164" cy="692729"/>
          </a:xfrm>
          <a:prstGeom prst="rect">
            <a:avLst/>
          </a:prstGeom>
        </p:spPr>
      </p:pic>
      <p:sp>
        <p:nvSpPr>
          <p:cNvPr id="15" name="Prostokąt 14">
            <a:extLst>
              <a:ext uri="{FF2B5EF4-FFF2-40B4-BE49-F238E27FC236}">
                <a16:creationId xmlns:a16="http://schemas.microsoft.com/office/drawing/2014/main" id="{8F2A6DEA-271F-4700-A67E-E571295A293E}"/>
              </a:ext>
            </a:extLst>
          </p:cNvPr>
          <p:cNvSpPr/>
          <p:nvPr/>
        </p:nvSpPr>
        <p:spPr>
          <a:xfrm>
            <a:off x="7744688" y="5297501"/>
            <a:ext cx="432724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/>
              <a:t>W przypadku uruchomienia oddziałów dwujęzycznych od danego roku szkolnego – działania należy rozpocząć w poprzednim roku kalendarzowym!</a:t>
            </a:r>
          </a:p>
        </p:txBody>
      </p:sp>
    </p:spTree>
    <p:extLst>
      <p:ext uri="{BB962C8B-B14F-4D97-AF65-F5344CB8AC3E}">
        <p14:creationId xmlns:p14="http://schemas.microsoft.com/office/powerpoint/2010/main" val="23873665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249382" y="1568686"/>
            <a:ext cx="1156392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Oddziały dwujęzyczne i szkoły dwujęzyczne – rola poszczególnych organów:</a:t>
            </a: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071927" cy="16378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Prostokąt 2"/>
          <p:cNvSpPr/>
          <p:nvPr/>
        </p:nvSpPr>
        <p:spPr>
          <a:xfrm>
            <a:off x="356753" y="4531173"/>
            <a:ext cx="439304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Kuratorium Oświaty </a:t>
            </a:r>
            <a:r>
              <a:rPr lang="pl-PL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</a:t>
            </a:r>
          </a:p>
          <a:p>
            <a:r>
              <a:rPr lang="pl-PL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opiniowanie arkusza organizacji szkoły / zmian wprowadzonych do zatwierdzonego arkusza;</a:t>
            </a:r>
          </a:p>
          <a:p>
            <a:r>
              <a:rPr lang="pl-PL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określenie terminów przeprowadzania postępowania rekrutacyjnego i postępowania uzupełniającego, w tym terminów składania dokumentów do klas </a:t>
            </a:r>
            <a:r>
              <a:rPr lang="pl-PL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wstępnych (szkoły ponadpodstawowe). </a:t>
            </a:r>
            <a:endParaRPr lang="pl-PL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6031345" y="2707023"/>
            <a:ext cx="4941455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Szkoła </a:t>
            </a:r>
          </a:p>
          <a:p>
            <a:r>
              <a:rPr lang="pl-PL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analiza stanu prawnego tworzenia i funkcjonowania oddziałów, stanu kadrowego, warunków lokalowych;</a:t>
            </a:r>
          </a:p>
          <a:p>
            <a:r>
              <a:rPr lang="pl-PL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konsultacje z organem prowadzącym;</a:t>
            </a:r>
          </a:p>
          <a:p>
            <a:r>
              <a:rPr lang="pl-PL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zmiany w statucie szkoły;</a:t>
            </a:r>
          </a:p>
          <a:p>
            <a:r>
              <a:rPr lang="pl-PL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regulamin rekrutacji i naboru do oddziałów dwujęzycznych;</a:t>
            </a:r>
          </a:p>
          <a:p>
            <a:r>
              <a:rPr lang="pl-PL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podanie do wiadomości informacji o języku obcym, </a:t>
            </a:r>
            <a:br>
              <a:rPr lang="pl-PL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który jest językiem nauczania albo drugim językiem nauczania </a:t>
            </a:r>
            <a:br>
              <a:rPr lang="pl-PL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 danej szkole, oddziale lub klasie dwujęzycznej;</a:t>
            </a:r>
          </a:p>
          <a:p>
            <a:r>
              <a:rPr lang="pl-PL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przygotowanie arkusza organizacji szkoły;</a:t>
            </a:r>
          </a:p>
          <a:p>
            <a:r>
              <a:rPr lang="pl-PL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ustalenie tygodniowego rozkładu zajęć.</a:t>
            </a:r>
          </a:p>
        </p:txBody>
      </p:sp>
      <p:sp>
        <p:nvSpPr>
          <p:cNvPr id="4" name="Prostokąt 3"/>
          <p:cNvSpPr/>
          <p:nvPr/>
        </p:nvSpPr>
        <p:spPr>
          <a:xfrm>
            <a:off x="356754" y="2218932"/>
            <a:ext cx="504652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 prowadzący</a:t>
            </a:r>
            <a:endParaRPr lang="pl-PL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l-PL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wyrażenie zgody na uruchomienie oddziałów dwujęzycznych;</a:t>
            </a:r>
          </a:p>
          <a:p>
            <a:r>
              <a:rPr lang="pl-PL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określenie terminów przeprowadzania postępowania rekrutacyjnego i uzupełniającego, w tym terminów składania dokumentów do oddziałów dwujęzycznych oraz określenie kryteriów postępowania, dokumentów potwierdzających ich spełnienie oraz liczby punktów za poszczególne </a:t>
            </a:r>
            <a:r>
              <a:rPr lang="pl-PL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kryteria (szkoły podstawowe);</a:t>
            </a:r>
            <a:endParaRPr lang="pl-PL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l-PL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zatwierdzenie arkusza organizacji szkoły / zmian wprowadzonych do zatwierdzonego arkusza.</a:t>
            </a:r>
          </a:p>
        </p:txBody>
      </p:sp>
    </p:spTree>
    <p:extLst>
      <p:ext uri="{BB962C8B-B14F-4D97-AF65-F5344CB8AC3E}">
        <p14:creationId xmlns:p14="http://schemas.microsoft.com/office/powerpoint/2010/main" val="2209642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554183" y="2330616"/>
            <a:ext cx="6169890" cy="2862322"/>
          </a:xfrm>
          <a:prstGeom prst="rect">
            <a:avLst/>
          </a:prstGeom>
          <a:noFill/>
          <a:ln w="57150">
            <a:solidFill>
              <a:schemeClr val="accent6">
                <a:lumMod val="75000"/>
              </a:schemeClr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just"/>
            <a:r>
              <a:rPr lang="pl-PL" b="1" u="sng" dirty="0"/>
              <a:t>Oddział dwujęzyczny </a:t>
            </a:r>
            <a:r>
              <a:rPr lang="pl-PL" dirty="0"/>
              <a:t>- to oddział szkolny, w którym </a:t>
            </a:r>
            <a:r>
              <a:rPr lang="pl-PL" b="1" dirty="0"/>
              <a:t>nauczanie jest prowadzone w dwóch językach: polskim oraz obcym nowożytnym będącym drugim językiem nauczania</a:t>
            </a:r>
            <a:r>
              <a:rPr lang="pl-PL" dirty="0"/>
              <a:t>, przy czym prowadzone w dwóch językach są </a:t>
            </a:r>
            <a:r>
              <a:rPr lang="pl-PL" b="1" dirty="0"/>
              <a:t>co najmniej dwa zajęcia edukacyjne</a:t>
            </a:r>
            <a:r>
              <a:rPr lang="pl-PL" dirty="0"/>
              <a:t>, z wyjątkiem zajęć obejmujących język polski, część historii dotyczącą historii Polski i część geografii dotyczącą geografii Polski, w tym co najmniej jedne zajęcia edukacyjne wybrane spośród zajęć obejmujących: biologię, chemię, fizykę, część geografii odnoszącą się do geografii ogólnej, część historii odnoszącą się do historii powszechnej lub matematykę.</a:t>
            </a:r>
          </a:p>
        </p:txBody>
      </p:sp>
      <p:sp>
        <p:nvSpPr>
          <p:cNvPr id="3" name="Prostokąt 2"/>
          <p:cNvSpPr/>
          <p:nvPr/>
        </p:nvSpPr>
        <p:spPr>
          <a:xfrm>
            <a:off x="7546109" y="3214628"/>
            <a:ext cx="3482110" cy="954107"/>
          </a:xfrm>
          <a:prstGeom prst="rect">
            <a:avLst/>
          </a:prstGeom>
          <a:ln w="57150">
            <a:solidFill>
              <a:schemeClr val="accent6">
                <a:lumMod val="75000"/>
              </a:schemeClr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just"/>
            <a:r>
              <a:rPr lang="pl-PL" sz="2000" b="1" u="sng" dirty="0"/>
              <a:t>Szkoła dwujęzyczna</a:t>
            </a:r>
            <a:r>
              <a:rPr lang="pl-PL" sz="2000" dirty="0"/>
              <a:t> </a:t>
            </a:r>
            <a:r>
              <a:rPr lang="pl-PL" dirty="0"/>
              <a:t>- to szkoła, </a:t>
            </a:r>
            <a:br>
              <a:rPr lang="pl-PL" dirty="0"/>
            </a:br>
            <a:r>
              <a:rPr lang="pl-PL" dirty="0"/>
              <a:t>w której </a:t>
            </a:r>
            <a:r>
              <a:rPr lang="pl-PL" b="1" dirty="0"/>
              <a:t>wszystkie oddziały </a:t>
            </a:r>
            <a:br>
              <a:rPr lang="pl-PL" b="1" dirty="0"/>
            </a:br>
            <a:r>
              <a:rPr lang="pl-PL" b="1" dirty="0"/>
              <a:t>są oddziałami dwujęzycznymi</a:t>
            </a:r>
            <a:r>
              <a:rPr lang="pl-PL" dirty="0"/>
              <a:t>.</a:t>
            </a:r>
          </a:p>
        </p:txBody>
      </p:sp>
      <p:sp>
        <p:nvSpPr>
          <p:cNvPr id="5" name="Prostokąt 4"/>
          <p:cNvSpPr/>
          <p:nvPr/>
        </p:nvSpPr>
        <p:spPr>
          <a:xfrm>
            <a:off x="4248728" y="6483691"/>
            <a:ext cx="715818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200" i="1" dirty="0"/>
              <a:t>(Art. 4 pkt 4 i pkt 6 , art. 25 ust. 3 Ustawy z dnia 14 grudnia 2016 r. Prawo oświatowe, Dz. U. z 2021 r. poz. 1082)</a:t>
            </a:r>
          </a:p>
        </p:txBody>
      </p:sp>
      <p:sp>
        <p:nvSpPr>
          <p:cNvPr id="6" name="Prostokąt 5"/>
          <p:cNvSpPr/>
          <p:nvPr/>
        </p:nvSpPr>
        <p:spPr>
          <a:xfrm>
            <a:off x="1043708" y="1699553"/>
            <a:ext cx="1023389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Oddziały dwujęzyczne i szkoły dwujęzyczne – regulacje prawne:</a:t>
            </a: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071927" cy="16378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2" name="Prostokąt 11"/>
          <p:cNvSpPr/>
          <p:nvPr/>
        </p:nvSpPr>
        <p:spPr>
          <a:xfrm>
            <a:off x="489526" y="5467927"/>
            <a:ext cx="10437091" cy="757382"/>
          </a:xfrm>
          <a:prstGeom prst="rect">
            <a:avLst/>
          </a:prstGeom>
          <a:noFill/>
          <a:ln w="57150">
            <a:solidFill>
              <a:schemeClr val="accent6">
                <a:lumMod val="75000"/>
              </a:schemeClr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" name="Prostokąt 12"/>
          <p:cNvSpPr/>
          <p:nvPr/>
        </p:nvSpPr>
        <p:spPr>
          <a:xfrm>
            <a:off x="554183" y="5467927"/>
            <a:ext cx="105571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/>
              <a:t>Oddziały dwujęzyczne są tworzone </a:t>
            </a:r>
            <a:r>
              <a:rPr lang="pl-PL" b="1" dirty="0"/>
              <a:t>w szkołach publicznych i niepublicznych, z wyjątkiem szkół artystycznych, branżowych szkół I stopnia, branżowych szkół II stopnia i szkół policealnych</a:t>
            </a:r>
            <a:r>
              <a:rPr lang="pl-P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60983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1043708" y="1729820"/>
            <a:ext cx="1023389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Oddziały dwujęzyczne i szkoły dwujęzyczne – regulacje prawne:</a:t>
            </a: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071927" cy="16378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Prostokąt 1"/>
          <p:cNvSpPr/>
          <p:nvPr/>
        </p:nvSpPr>
        <p:spPr>
          <a:xfrm>
            <a:off x="323272" y="2496419"/>
            <a:ext cx="4544291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/>
              <a:t>Utworzenie oddziału </a:t>
            </a:r>
            <a:r>
              <a:rPr lang="pl-PL" b="1" dirty="0"/>
              <a:t>dwujęzycznego</a:t>
            </a:r>
            <a:r>
              <a:rPr lang="pl-PL" dirty="0"/>
              <a:t>, sportowego </a:t>
            </a:r>
            <a:r>
              <a:rPr lang="pl-PL" b="1" u="sng" dirty="0"/>
              <a:t>nie stanowi przekształcenia szkoły</a:t>
            </a:r>
            <a:r>
              <a:rPr lang="pl-PL" dirty="0"/>
              <a:t>, o którym mowa w art. 89 ust. 9 ustawy z dnia 14 grudnia 2016 r. – Prawo oświatowe.</a:t>
            </a:r>
          </a:p>
          <a:p>
            <a:endParaRPr lang="pl-PL" dirty="0"/>
          </a:p>
          <a:p>
            <a:r>
              <a:rPr lang="pl-PL" sz="1200" i="1" dirty="0"/>
              <a:t>(§ 1 ust. 13 Rozporządzenia Ministra Edukacji Narodowej z dnia 28 lutego 2019 r. w sprawie szczegółowej organizacji publicznych szkół i publicznych przedszkoli - Dz.U. 2019 poz. 502)</a:t>
            </a:r>
            <a:endParaRPr lang="pl-PL" i="1" dirty="0"/>
          </a:p>
        </p:txBody>
      </p:sp>
      <p:sp>
        <p:nvSpPr>
          <p:cNvPr id="3" name="Prostokąt 2"/>
          <p:cNvSpPr/>
          <p:nvPr/>
        </p:nvSpPr>
        <p:spPr>
          <a:xfrm>
            <a:off x="5031556" y="2496419"/>
            <a:ext cx="724753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/>
              <a:t>Nazwa:</a:t>
            </a:r>
          </a:p>
          <a:p>
            <a:r>
              <a:rPr lang="pl-PL" dirty="0"/>
              <a:t>1) </a:t>
            </a:r>
            <a:r>
              <a:rPr lang="pl-PL" b="1" dirty="0"/>
              <a:t>szkoły ponadpodstawowej dwujęzycznej </a:t>
            </a:r>
            <a:r>
              <a:rPr lang="pl-PL" dirty="0"/>
              <a:t>zawiera użyte w odpowiednim rodzaju określenie </a:t>
            </a:r>
            <a:r>
              <a:rPr lang="pl-PL" b="1" dirty="0"/>
              <a:t>„Dwujęzyczna”; </a:t>
            </a:r>
          </a:p>
          <a:p>
            <a:r>
              <a:rPr lang="pl-PL" dirty="0"/>
              <a:t>2) szkoły ogólnodostępnej z oddziałami </a:t>
            </a:r>
            <a:r>
              <a:rPr lang="pl-PL" b="1" dirty="0"/>
              <a:t>dwujęzycznymi </a:t>
            </a:r>
            <a:r>
              <a:rPr lang="pl-PL" dirty="0"/>
              <a:t>może zawierać użyte w odpowiednim rodzaju określenie </a:t>
            </a:r>
            <a:r>
              <a:rPr lang="pl-PL" b="1" dirty="0"/>
              <a:t>„z Oddziałami Dwujęzycznymi”</a:t>
            </a:r>
            <a:r>
              <a:rPr lang="pl-PL" dirty="0"/>
              <a:t>;</a:t>
            </a:r>
          </a:p>
          <a:p>
            <a:endParaRPr lang="pl-PL" dirty="0"/>
          </a:p>
          <a:p>
            <a:r>
              <a:rPr lang="pl-PL" sz="1200" i="1" dirty="0"/>
              <a:t>(§ 1 ust. 3 pkt 1 i 2 Rozporządzenia Ministra Edukacji Narodowej z dnia 28 lutego 2019 r. w sprawie szczegółowej organizacji publicznych szkół i publicznych przedszkoli - Dz.U. 2019 poz. 502)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47066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258617" y="6432415"/>
            <a:ext cx="1181331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200" i="1" dirty="0"/>
              <a:t>(Art. 25 ust. 2, 3, 4 Ustawy z dnia 14 grudnia 2016 r. Prawo oświatowe, Dz. U. z 2021 r. poz. 1082, </a:t>
            </a:r>
          </a:p>
          <a:p>
            <a:r>
              <a:rPr lang="pl-PL" sz="1200" i="1" dirty="0"/>
              <a:t>Zał. Nr 6 Rozporządzenia Ministra Edukacji Narodowej z dnia 3 kwietnia 2019 r. w sprawie ramowych planów nauczania dla publicznych szkół, Dz.U. 2019 poz. 639)</a:t>
            </a:r>
          </a:p>
        </p:txBody>
      </p:sp>
      <p:sp>
        <p:nvSpPr>
          <p:cNvPr id="6" name="Prostokąt 5"/>
          <p:cNvSpPr/>
          <p:nvPr/>
        </p:nvSpPr>
        <p:spPr>
          <a:xfrm>
            <a:off x="1173016" y="1637876"/>
            <a:ext cx="1023389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Oddziały dwujęzyczne i szkoły dwujęzyczne – regulacje prawne:</a:t>
            </a: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071927" cy="16378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Prostokąt 6"/>
          <p:cNvSpPr/>
          <p:nvPr/>
        </p:nvSpPr>
        <p:spPr>
          <a:xfrm>
            <a:off x="258617" y="1933856"/>
            <a:ext cx="1170247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1600" dirty="0">
                <a:ea typeface="Calibri" panose="020F0502020204030204" pitchFamily="34" charset="0"/>
              </a:rPr>
              <a:t>w przypadku szkoły podstawowej oddziały dwujęzyczne tworzy się począwszy od klasy VII.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1600" dirty="0">
                <a:ea typeface="Calibri" panose="020F0502020204030204" pitchFamily="34" charset="0"/>
              </a:rPr>
              <a:t>w szkołach ponadpodstawowych oddziały dwujęzyczne mogą być tworzone od klasy I.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1600" dirty="0"/>
              <a:t>w liceach ogólnokształcących dwujęzycznych, liceach ogólnokształcących z oddziałami dwujęzycznymi, technikach dwujęzycznych</a:t>
            </a:r>
            <a:br>
              <a:rPr lang="pl-PL" sz="1600" dirty="0"/>
            </a:br>
            <a:r>
              <a:rPr lang="pl-PL" sz="1600" dirty="0"/>
              <a:t> i technikach z oddziałami dwujęzycznymi, dla dzieci i młodzieży, mogą być tworzone klasy wstępne przygotowujące uczniów </a:t>
            </a:r>
            <a:br>
              <a:rPr lang="pl-PL" sz="1600" dirty="0"/>
            </a:br>
            <a:r>
              <a:rPr lang="pl-PL" sz="1600" dirty="0"/>
              <a:t>do kontynuowania nauki w oddziałach dwujęzycznych w tych liceach i technikach.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1600" dirty="0"/>
              <a:t>po ukończeniu klasy wstępnej, uczeń w kolejnym roku szkolnym kontynuuje naukę w klasie I oddziału dwujęzycznego w szkole, </a:t>
            </a:r>
            <a:br>
              <a:rPr lang="pl-PL" sz="1600" dirty="0"/>
            </a:br>
            <a:r>
              <a:rPr lang="pl-PL" sz="1600" dirty="0"/>
              <a:t>w której uczęszczał do klasy wstępnej, gdyż nie podlega ocenianiu, klasyfikowaniu i promowaniu.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1600" dirty="0"/>
              <a:t>klasa wstępna to dodatkowy rok nauki języka obcego – nauka wydłuża się do 5 lat w przypadku liceum ogólnokształcącego lub 6 lat </a:t>
            </a:r>
            <a:br>
              <a:rPr lang="pl-PL" sz="1600" dirty="0"/>
            </a:br>
            <a:r>
              <a:rPr lang="pl-PL" sz="1600" dirty="0"/>
              <a:t>w przypadku technikum.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1600" dirty="0"/>
              <a:t>tygodniowy wymiar godzin w klasie wstępnej: 18 godzin nauki języka obcego będącego drugim językiem nauczania, 2 godziny języka polskiego, 2 godziny matematyki, 3 godziny wychowania fizycznego, 1 godzina zajęć z wychowawcą.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1600" dirty="0"/>
              <a:t>do uczniów klasy wstępnej nie stosuje się przepisów rozdziału 3a ustawy o systemie oświaty.</a:t>
            </a:r>
          </a:p>
        </p:txBody>
      </p:sp>
    </p:spTree>
    <p:extLst>
      <p:ext uri="{BB962C8B-B14F-4D97-AF65-F5344CB8AC3E}">
        <p14:creationId xmlns:p14="http://schemas.microsoft.com/office/powerpoint/2010/main" val="10609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1052944" y="1727381"/>
            <a:ext cx="1023389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Oddziały dwujęzyczne i szkoły dwujęzyczne – procedura utworzenia:</a:t>
            </a: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071927" cy="16378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Prostokąt 1"/>
          <p:cNvSpPr/>
          <p:nvPr/>
        </p:nvSpPr>
        <p:spPr>
          <a:xfrm>
            <a:off x="314036" y="3035431"/>
            <a:ext cx="9809678" cy="30963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i="1" dirty="0"/>
              <a:t>Kwestie, które należy rozważyć przed utworzeniem oddziałów:</a:t>
            </a:r>
          </a:p>
          <a:p>
            <a:endParaRPr lang="pl-PL" i="1" dirty="0"/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dlaczego szkoła podejmuje taką zmianę?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czy jest to oferta odpowiadająca oczekiwaniom uczniów i ich rodziców?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czy nauczyciele spełniają wymagania formalne dotyczące pracy w oddziale dwujęzycznym?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jakie są potrzeby szkoły w zakresie podnoszenia kwalifikacji i rozwijania kompetencji nauczycieli?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czy szkoła posiada warunki lokalowe do realizacji większej liczby godzin tygodniowo w ramach nauczania dwujęzycznego? </a:t>
            </a:r>
            <a:endParaRPr lang="pl-PL" i="1" dirty="0"/>
          </a:p>
        </p:txBody>
      </p:sp>
      <p:sp>
        <p:nvSpPr>
          <p:cNvPr id="4" name="Prostokąt 3"/>
          <p:cNvSpPr/>
          <p:nvPr/>
        </p:nvSpPr>
        <p:spPr>
          <a:xfrm>
            <a:off x="544945" y="2512211"/>
            <a:ext cx="1801091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KROK 1</a:t>
            </a:r>
            <a:endParaRPr lang="pl-PL" sz="2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70624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1052944" y="1727381"/>
            <a:ext cx="1023389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Oddziały dwujęzyczne i szkoły dwujęzyczne – procedura utworzenia:</a:t>
            </a: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071927" cy="16378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Prostokąt 1"/>
          <p:cNvSpPr/>
          <p:nvPr/>
        </p:nvSpPr>
        <p:spPr>
          <a:xfrm>
            <a:off x="314036" y="3035431"/>
            <a:ext cx="6345381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dirty="0"/>
              <a:t>zadania </a:t>
            </a:r>
            <a:r>
              <a:rPr lang="pl-PL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dyrektora szkoły</a:t>
            </a:r>
            <a:r>
              <a:rPr lang="pl-PL" dirty="0"/>
              <a:t>: </a:t>
            </a:r>
          </a:p>
          <a:p>
            <a:r>
              <a:rPr lang="pl-PL" dirty="0"/>
              <a:t>- zapoznanie się z aktualnymi przepisami prawa odnośnie tworzenia i funkcjonowania oddziałów dwujęzycznych, zebranie ogólnych informacji nt. nauczania dwujęzycznego w szkołach.</a:t>
            </a:r>
          </a:p>
          <a:p>
            <a:pPr marL="93663" indent="-93663">
              <a:buFontTx/>
              <a:buChar char="-"/>
            </a:pPr>
            <a:r>
              <a:rPr lang="pl-PL" dirty="0"/>
              <a:t> analiza warunków lokalowych i kadrowych danej szkoły:</a:t>
            </a:r>
          </a:p>
          <a:p>
            <a:r>
              <a:rPr lang="pl-PL" dirty="0"/>
              <a:t>- warunki lokalowe są związane z koniecznością realizacji większej liczby godzin realizowanych tygodniowo dla oddziałów dwujęzycznych i zapewnienia odpowiednich warunków procesu dydaktycznego;</a:t>
            </a:r>
          </a:p>
          <a:p>
            <a:r>
              <a:rPr lang="pl-PL" dirty="0"/>
              <a:t>- kwestie kadrowe dotyczą zatrudnienia nauczycieli z właściwymi kwalifikacjami do nauczania w oddziałach dwujęzycznych.</a:t>
            </a:r>
            <a:endParaRPr lang="pl-PL" i="1" dirty="0"/>
          </a:p>
        </p:txBody>
      </p:sp>
      <p:sp>
        <p:nvSpPr>
          <p:cNvPr id="3" name="Prostokąt 2"/>
          <p:cNvSpPr/>
          <p:nvPr/>
        </p:nvSpPr>
        <p:spPr>
          <a:xfrm>
            <a:off x="7109927" y="2340106"/>
            <a:ext cx="4639011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Kwalifikacje</a:t>
            </a:r>
            <a:r>
              <a:rPr lang="pl-PL" dirty="0"/>
              <a:t> do nauczania w szkołach dwujęzycznych lub oddziałach dwujęzycznych </a:t>
            </a:r>
            <a:br>
              <a:rPr lang="pl-PL" dirty="0"/>
            </a:br>
            <a:r>
              <a:rPr lang="pl-PL" u="sng" dirty="0"/>
              <a:t>przedmiotów innych niż języki obce</a:t>
            </a:r>
            <a:r>
              <a:rPr lang="pl-PL" dirty="0"/>
              <a:t> oraz </a:t>
            </a:r>
            <a:br>
              <a:rPr lang="pl-PL" dirty="0"/>
            </a:br>
            <a:r>
              <a:rPr lang="pl-PL" dirty="0"/>
              <a:t>do prowadzenia </a:t>
            </a:r>
            <a:r>
              <a:rPr lang="pl-PL" u="sng" dirty="0"/>
              <a:t>zajęć w języku obcym</a:t>
            </a:r>
            <a:r>
              <a:rPr lang="pl-PL" dirty="0"/>
              <a:t> posiada:</a:t>
            </a:r>
          </a:p>
          <a:p>
            <a:r>
              <a:rPr lang="pl-PL" dirty="0"/>
              <a:t>- </a:t>
            </a:r>
            <a:r>
              <a:rPr lang="pl-PL" b="1" dirty="0"/>
              <a:t>nauczyciel przedmiotu</a:t>
            </a:r>
            <a:r>
              <a:rPr lang="pl-PL" dirty="0"/>
              <a:t>, który posługuje się językiem obcym na poziomie co najmniej B2, udokumentowanym wymaganym certyfikatem;</a:t>
            </a:r>
          </a:p>
          <a:p>
            <a:r>
              <a:rPr lang="pl-PL" dirty="0"/>
              <a:t>lub</a:t>
            </a:r>
          </a:p>
          <a:p>
            <a:r>
              <a:rPr lang="pl-PL" dirty="0"/>
              <a:t>- </a:t>
            </a:r>
            <a:r>
              <a:rPr lang="pl-PL" b="1" dirty="0"/>
              <a:t>nauczyciel języka obcego</a:t>
            </a:r>
            <a:r>
              <a:rPr lang="pl-PL" dirty="0"/>
              <a:t>, który uzyskał dodatkowe kwalifikacje do nauczania przedmiotu niejęzykowego.</a:t>
            </a:r>
          </a:p>
          <a:p>
            <a:endParaRPr lang="pl-PL" i="1" dirty="0"/>
          </a:p>
          <a:p>
            <a:r>
              <a:rPr lang="pl-PL" sz="1200" i="1" dirty="0"/>
              <a:t>Szczegóły odnośnie kwalifikacji nauczycieli języków obcych oraz uczących w języku obcym:</a:t>
            </a:r>
          </a:p>
          <a:p>
            <a:r>
              <a:rPr lang="pl-PL" sz="1200" i="1" dirty="0"/>
              <a:t>§ 13 Rozporządzenia Ministra Edukacji Narodowej z dnia 1 sierpnia 2017 r. w sprawie szczegółowych kwalifikacji wymaganych od nauczycieli, </a:t>
            </a:r>
            <a:br>
              <a:rPr lang="pl-PL" sz="1200" i="1" dirty="0"/>
            </a:br>
            <a:r>
              <a:rPr lang="pl-PL" sz="1200" i="1" dirty="0"/>
              <a:t>Dz. U. 2020 poz. 1289 </a:t>
            </a:r>
            <a:r>
              <a:rPr lang="pl-PL" sz="1200" i="1" dirty="0" err="1"/>
              <a:t>t.j</a:t>
            </a:r>
            <a:r>
              <a:rPr lang="pl-PL" sz="1200" i="1" dirty="0"/>
              <a:t>.</a:t>
            </a:r>
          </a:p>
        </p:txBody>
      </p:sp>
      <p:sp>
        <p:nvSpPr>
          <p:cNvPr id="4" name="Prostokąt 3"/>
          <p:cNvSpPr/>
          <p:nvPr/>
        </p:nvSpPr>
        <p:spPr>
          <a:xfrm>
            <a:off x="544945" y="2512211"/>
            <a:ext cx="1801091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KROK 1</a:t>
            </a:r>
            <a:endParaRPr lang="pl-PL" sz="2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474195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aśnienie prostokątne 8">
            <a:extLst>
              <a:ext uri="{FF2B5EF4-FFF2-40B4-BE49-F238E27FC236}">
                <a16:creationId xmlns:a16="http://schemas.microsoft.com/office/drawing/2014/main" id="{31852C44-789B-4903-9C8C-B2153940B3AD}"/>
              </a:ext>
            </a:extLst>
          </p:cNvPr>
          <p:cNvSpPr/>
          <p:nvPr/>
        </p:nvSpPr>
        <p:spPr>
          <a:xfrm>
            <a:off x="4419600" y="2355689"/>
            <a:ext cx="3679371" cy="2102301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Prostokąt 5"/>
          <p:cNvSpPr/>
          <p:nvPr/>
        </p:nvSpPr>
        <p:spPr>
          <a:xfrm>
            <a:off x="1043708" y="1704125"/>
            <a:ext cx="1023389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Oddziały dwujęzyczne i szkoły dwujęzyczne – procedura utworzenia:</a:t>
            </a: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071927" cy="16378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Prostokąt 1"/>
          <p:cNvSpPr/>
          <p:nvPr/>
        </p:nvSpPr>
        <p:spPr>
          <a:xfrm>
            <a:off x="138544" y="2667160"/>
            <a:ext cx="4281056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l-PL" sz="1600" dirty="0"/>
              <a:t>Wstępne </a:t>
            </a:r>
            <a:r>
              <a:rPr lang="pl-P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rozmowy / konsultacje dyrektora </a:t>
            </a:r>
            <a:br>
              <a:rPr lang="pl-P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 organem prowadzącym szkołę</a:t>
            </a:r>
            <a:r>
              <a:rPr lang="pl-PL" sz="1600" dirty="0"/>
              <a:t> o możliwości utworzenia oddziałów dwujęzycznych w celu zabezpieczenia środków finansowych niezbędnych do ich funkcjonowania.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l-PL" sz="1600" dirty="0"/>
              <a:t>Wystarczy </a:t>
            </a:r>
            <a:r>
              <a:rPr lang="pl-P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uzgodnienie</a:t>
            </a:r>
            <a:r>
              <a:rPr lang="pl-PL" sz="1600" dirty="0"/>
              <a:t> między dyrektorem szkoły i organem prowadzącym.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l-PL" sz="1600" dirty="0"/>
              <a:t>Formalnym dokumentem, z którego wynika, że w danej szkole podstawowej tworzy się oddział dwujęzyczny jest </a:t>
            </a:r>
            <a:r>
              <a:rPr lang="pl-P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arkusz organizacji szkoły</a:t>
            </a:r>
            <a:r>
              <a:rPr lang="pl-PL" sz="1600" dirty="0"/>
              <a:t>.</a:t>
            </a:r>
            <a:endParaRPr lang="pl-PL" sz="1600" i="1" dirty="0"/>
          </a:p>
        </p:txBody>
      </p:sp>
      <p:sp>
        <p:nvSpPr>
          <p:cNvPr id="4" name="Prostokąt 3"/>
          <p:cNvSpPr/>
          <p:nvPr/>
        </p:nvSpPr>
        <p:spPr>
          <a:xfrm>
            <a:off x="0" y="2148462"/>
            <a:ext cx="1801091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KROK 2</a:t>
            </a:r>
            <a:endParaRPr lang="pl-PL" sz="2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7" name="Objaśnienie prostokątne 6"/>
          <p:cNvSpPr/>
          <p:nvPr/>
        </p:nvSpPr>
        <p:spPr>
          <a:xfrm>
            <a:off x="1043708" y="5530539"/>
            <a:ext cx="5412510" cy="743791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1043708" y="5509491"/>
            <a:ext cx="5412510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Segoe UI Emoji" panose="020B0502040204020203" pitchFamily="34" charset="0"/>
              </a:rPr>
              <a:t>Nie ustala się obwodów </a:t>
            </a:r>
            <a:r>
              <a:rPr lang="pl-PL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Segoe UI Emoji" panose="020B0502040204020203" pitchFamily="34" charset="0"/>
              </a:rPr>
              <a:t>szkołom dwujęzycznym</a:t>
            </a:r>
            <a:r>
              <a:rPr lang="pl-P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Segoe UI Emoji" panose="020B0502040204020203" pitchFamily="34" charset="0"/>
              </a:rPr>
              <a:t>, (…). </a:t>
            </a:r>
          </a:p>
          <a:p>
            <a:endParaRPr lang="pl-PL" sz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</a:endParaRPr>
          </a:p>
          <a:p>
            <a:r>
              <a:rPr lang="pl-PL" sz="11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Art. 88 </a:t>
            </a:r>
            <a:r>
              <a:rPr lang="pl-PL" sz="11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ust. 3 Ustawy </a:t>
            </a:r>
            <a:r>
              <a:rPr lang="pl-PL" sz="11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 dnia 14 grudnia 2016 r. Prawo oświatowe, Dz. U. z 2021 r. poz. 1082 </a:t>
            </a:r>
          </a:p>
        </p:txBody>
      </p:sp>
      <p:sp>
        <p:nvSpPr>
          <p:cNvPr id="9" name="Objaśnienie prostokątne 8"/>
          <p:cNvSpPr/>
          <p:nvPr/>
        </p:nvSpPr>
        <p:spPr>
          <a:xfrm>
            <a:off x="7624618" y="4539673"/>
            <a:ext cx="4211782" cy="1856509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 oznacza to jednak, że dany organ prowadzący przed złożeniem przez dyrektorów szkół arkuszy organizacyjnych nie może z nimi przeprowadzać konsultacji/uzgodnień. Jednak ich formę ustala dany organ prowadzący.</a:t>
            </a:r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48B494E8-15A3-4037-9DA3-F4E0B16ED3D8}"/>
              </a:ext>
            </a:extLst>
          </p:cNvPr>
          <p:cNvSpPr/>
          <p:nvPr/>
        </p:nvSpPr>
        <p:spPr>
          <a:xfrm>
            <a:off x="4419600" y="2311616"/>
            <a:ext cx="361141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b="0" u="none" strike="noStrike" baseline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Nie trzeba podejmować uchwały intencyjnej o zamiarze utworzenia takiego oddziału, zawiadamiać </a:t>
            </a:r>
            <a:br>
              <a:rPr lang="pl-PL" b="0" u="none" strike="noStrike" baseline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r>
              <a:rPr lang="pl-PL" b="0" u="none" strike="noStrike" baseline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do końca lutego roku rodziców </a:t>
            </a:r>
            <a:br>
              <a:rPr lang="pl-PL" b="0" u="none" strike="noStrike" baseline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r>
              <a:rPr lang="pl-PL" b="0" u="none" strike="noStrike" baseline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i kuratora, uzyskać pozytywnej opinii kuratora oświaty, a dopiero potem podejmować uchwałę ostateczną. </a:t>
            </a:r>
            <a:endParaRPr lang="pl-PL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922569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979054" y="1642323"/>
            <a:ext cx="1023389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Oddziały dwujęzyczne i szkoły dwujęzyczne – procedura utworzenia:</a:t>
            </a: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071927" cy="16378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Prostokąt 1"/>
          <p:cNvSpPr/>
          <p:nvPr/>
        </p:nvSpPr>
        <p:spPr>
          <a:xfrm>
            <a:off x="133926" y="2782669"/>
            <a:ext cx="522184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dirty="0"/>
              <a:t>Po otrzymaniu </a:t>
            </a:r>
            <a:r>
              <a:rPr lang="pl-PL" b="1" dirty="0"/>
              <a:t>zgody</a:t>
            </a:r>
            <a:r>
              <a:rPr lang="pl-PL" dirty="0"/>
              <a:t> </a:t>
            </a:r>
            <a:r>
              <a:rPr lang="pl-PL" b="1" dirty="0"/>
              <a:t>organu prowadzącego </a:t>
            </a:r>
            <a:br>
              <a:rPr lang="pl-PL" b="1" dirty="0"/>
            </a:br>
            <a:r>
              <a:rPr lang="pl-PL" dirty="0"/>
              <a:t>– dyrektor szkoły dokonuje zmian w statucie szkoły. </a:t>
            </a:r>
          </a:p>
        </p:txBody>
      </p:sp>
      <p:sp>
        <p:nvSpPr>
          <p:cNvPr id="4" name="Prostokąt 3"/>
          <p:cNvSpPr/>
          <p:nvPr/>
        </p:nvSpPr>
        <p:spPr>
          <a:xfrm>
            <a:off x="209043" y="2186076"/>
            <a:ext cx="1801091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KROK 3</a:t>
            </a:r>
            <a:endParaRPr lang="pl-PL" sz="2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5" name="Objaśnienie prostokątne zaokrąglone 4"/>
          <p:cNvSpPr/>
          <p:nvPr/>
        </p:nvSpPr>
        <p:spPr>
          <a:xfrm>
            <a:off x="4064471" y="3853214"/>
            <a:ext cx="5449453" cy="2234627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7" name="Prostokąt 6"/>
          <p:cNvSpPr/>
          <p:nvPr/>
        </p:nvSpPr>
        <p:spPr>
          <a:xfrm>
            <a:off x="4161453" y="3848767"/>
            <a:ext cx="5352471" cy="22390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5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Zmiany w statucie szkoły powinny zostać dokonane najpóźniej przed rozpoczęciem nowego roku szkolnego.</a:t>
            </a:r>
          </a:p>
          <a:p>
            <a:r>
              <a:rPr lang="pl-PL" sz="1550" b="0" i="0" u="none" strike="noStrike" baseline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Statut szkoły musi określać organizację oddziałów dwujęzycznych (z określeniem, w jakim języku obcym, obok języka ojczystego, jest prowadzone nauczanie w szkole) i klas wstępnych (dotyczy szkół ponadpodstawowych, w których funkcjonują oddziały dwujęzyczne), z uwzględnieniem organizacji nauczania </a:t>
            </a:r>
            <a:br>
              <a:rPr lang="pl-PL" sz="1550" b="0" i="0" u="none" strike="noStrike" baseline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r>
              <a:rPr lang="pl-PL" sz="1550" b="0" i="0" u="none" strike="noStrike" baseline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i oceniania w tych oddziałach oraz zasad postępowania rekrutacyjnego i uzupełniającego. </a:t>
            </a:r>
            <a:endParaRPr lang="pl-PL" sz="155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Prostokąt 7"/>
          <p:cNvSpPr/>
          <p:nvPr/>
        </p:nvSpPr>
        <p:spPr>
          <a:xfrm>
            <a:off x="289249" y="3351480"/>
            <a:ext cx="580675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100" i="1" dirty="0"/>
              <a:t>Art. 98 ust. 1 pkt 6</a:t>
            </a:r>
            <a:r>
              <a:rPr lang="pl-PL" sz="1100" i="1"/>
              <a:t>, </a:t>
            </a:r>
            <a:r>
              <a:rPr lang="pl-PL" sz="1100" i="1" smtClean="0"/>
              <a:t>art</a:t>
            </a:r>
            <a:r>
              <a:rPr lang="pl-PL" sz="1100" i="1" dirty="0"/>
              <a:t>. 172 ust. 1 pkt 6 Ustawy z dnia 14 grudnia 2016 r. Prawo oświatowe, Dz. U. z 2021 r. poz. 1082.</a:t>
            </a:r>
          </a:p>
        </p:txBody>
      </p:sp>
    </p:spTree>
    <p:extLst>
      <p:ext uri="{BB962C8B-B14F-4D97-AF65-F5344CB8AC3E}">
        <p14:creationId xmlns:p14="http://schemas.microsoft.com/office/powerpoint/2010/main" val="33316936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1081030" y="1721933"/>
            <a:ext cx="1023389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Oddziały dwujęzyczne i szkoły dwujęzyczne – procedura utworzenia:</a:t>
            </a: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071927" cy="16378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Prostokąt 1"/>
          <p:cNvSpPr/>
          <p:nvPr/>
        </p:nvSpPr>
        <p:spPr>
          <a:xfrm>
            <a:off x="220729" y="5067119"/>
            <a:ext cx="9193859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Dyrektor szkoły do końca lutego</a:t>
            </a:r>
            <a:r>
              <a:rPr lang="pl-PL" sz="1400" dirty="0"/>
              <a:t>: </a:t>
            </a:r>
          </a:p>
          <a:p>
            <a:pPr indent="17463">
              <a:buAutoNum type="arabicPeriod"/>
            </a:pPr>
            <a:r>
              <a:rPr lang="pl-PL" sz="1400" dirty="0"/>
              <a:t>opracowuje regulamin postępowania rekrutacyjnego i uzupełniającego (zasady i kryteria rekrutacji) do oddziałów dwujęzycznych z terminarzem, </a:t>
            </a:r>
          </a:p>
          <a:p>
            <a:r>
              <a:rPr lang="pl-PL" sz="1400" dirty="0"/>
              <a:t>oraz </a:t>
            </a:r>
          </a:p>
          <a:p>
            <a:r>
              <a:rPr lang="pl-PL" sz="1400" dirty="0"/>
              <a:t>2. podaje do publicznej wiadomości informację o języku obcym, który jest językiem nauczania albo drugim językiem nauczania w danej szkole, oddziale lub klasie, dwujęzycznych (w przypadku publicznych szkół, w których zajęcia dydaktyczno-wychowawcze rozpoczynają się w pierwszym powszednim dniu lutego – do końca września) </a:t>
            </a:r>
          </a:p>
          <a:p>
            <a:r>
              <a:rPr lang="pl-PL" sz="1000" dirty="0"/>
              <a:t>(</a:t>
            </a:r>
            <a:r>
              <a:rPr lang="pl-PL" sz="1000" i="1" dirty="0"/>
              <a:t>Art. 154 ust. 4 pkt 1 Ustawy z dnia 14 grudnia 2016 r. Prawo oświatowe, Dz. U. z 2021 r. poz. 1082)</a:t>
            </a:r>
          </a:p>
        </p:txBody>
      </p:sp>
      <p:sp>
        <p:nvSpPr>
          <p:cNvPr id="3" name="Prostokąt 2"/>
          <p:cNvSpPr/>
          <p:nvPr/>
        </p:nvSpPr>
        <p:spPr>
          <a:xfrm>
            <a:off x="6974773" y="2519967"/>
            <a:ext cx="4931089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Dyrektor szkoły powołuje komisję rekrutacyjną</a:t>
            </a:r>
            <a:r>
              <a:rPr lang="pl-PL" sz="1400" dirty="0" smtClean="0"/>
              <a:t>.</a:t>
            </a:r>
            <a:br>
              <a:rPr lang="pl-PL" sz="1400" dirty="0" smtClean="0"/>
            </a:br>
            <a:r>
              <a:rPr lang="pl-PL" sz="1000" i="1" dirty="0" smtClean="0"/>
              <a:t>(art</a:t>
            </a:r>
            <a:r>
              <a:rPr lang="pl-PL" sz="1000" i="1" dirty="0"/>
              <a:t>. 139 ustawy z dnia 14 grudnia 2016 r. Prawo </a:t>
            </a:r>
            <a:r>
              <a:rPr lang="pl-PL" sz="1000" i="1" dirty="0" smtClean="0"/>
              <a:t>oświatowe </a:t>
            </a:r>
            <a:r>
              <a:rPr lang="pl-PL" sz="1000" i="1" dirty="0"/>
              <a:t>Dz. U. z 2021 r. poz. </a:t>
            </a:r>
            <a:r>
              <a:rPr lang="pl-PL" sz="1000" i="1" dirty="0" smtClean="0"/>
              <a:t>1082)</a:t>
            </a:r>
            <a:endParaRPr lang="pl-PL" sz="1000" i="1" dirty="0"/>
          </a:p>
          <a:p>
            <a:endParaRPr lang="pl-PL" sz="1400" dirty="0"/>
          </a:p>
          <a:p>
            <a:r>
              <a:rPr lang="pl-PL" sz="1400" dirty="0"/>
              <a:t>1. Do oddziału dwujęzycznego w publicznej szkole podstawowej przyjmuje się w pierwszej kolejności ucznia tej szkoły, który: </a:t>
            </a:r>
          </a:p>
          <a:p>
            <a:r>
              <a:rPr lang="pl-PL" sz="1400" dirty="0"/>
              <a:t>1) otrzymał promocję do klasy VII; </a:t>
            </a:r>
          </a:p>
          <a:p>
            <a:r>
              <a:rPr lang="pl-PL" sz="1400" dirty="0"/>
              <a:t>2) uzyskał pozytywny wynik sprawdzianu predyspozycji językowych przeprowadzanego na warunkach ustalonych przez radę pedagogiczną</a:t>
            </a:r>
          </a:p>
        </p:txBody>
      </p:sp>
      <p:sp>
        <p:nvSpPr>
          <p:cNvPr id="4" name="Prostokąt 3"/>
          <p:cNvSpPr/>
          <p:nvPr/>
        </p:nvSpPr>
        <p:spPr>
          <a:xfrm>
            <a:off x="470206" y="2067600"/>
            <a:ext cx="1801091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KROK 3</a:t>
            </a:r>
            <a:endParaRPr lang="pl-PL" sz="2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AA9BE531-6AA7-4072-A3D0-95586CEDD032}"/>
              </a:ext>
            </a:extLst>
          </p:cNvPr>
          <p:cNvSpPr txBox="1"/>
          <p:nvPr/>
        </p:nvSpPr>
        <p:spPr>
          <a:xfrm>
            <a:off x="220729" y="2384536"/>
            <a:ext cx="6330820" cy="27392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b="0" i="0" u="none" strike="noStrike" baseline="0" dirty="0">
                <a:solidFill>
                  <a:srgbClr val="000000"/>
                </a:solidFill>
              </a:rPr>
              <a:t>Do końca </a:t>
            </a:r>
            <a:r>
              <a:rPr lang="pl-PL" b="1" i="0" u="none" strike="noStrike" baseline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stycznia</a:t>
            </a:r>
            <a:r>
              <a:rPr lang="pl-PL" sz="14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pl-PL" b="1" i="0" u="none" strike="noStrike" baseline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 </a:t>
            </a:r>
            <a:r>
              <a:rPr lang="pl-PL" b="1" i="0" u="none" strike="noStrike" baseline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prowadzący</a:t>
            </a:r>
            <a:r>
              <a:rPr lang="pl-PL" sz="1400" b="0" i="0" u="none" strike="noStrike" baseline="0" dirty="0" smtClean="0">
                <a:solidFill>
                  <a:srgbClr val="000000"/>
                </a:solidFill>
              </a:rPr>
              <a:t>: </a:t>
            </a:r>
            <a:endParaRPr lang="pl-PL" sz="1400" b="0" i="0" u="none" strike="noStrike" baseline="0" dirty="0">
              <a:solidFill>
                <a:srgbClr val="000000"/>
              </a:solidFill>
            </a:endParaRPr>
          </a:p>
          <a:p>
            <a:r>
              <a:rPr lang="pl-PL" sz="1400" b="0" i="0" u="none" strike="noStrike" baseline="0" dirty="0">
                <a:solidFill>
                  <a:srgbClr val="000000"/>
                </a:solidFill>
              </a:rPr>
              <a:t>- określa terminy przeprowadzania postępowania rekrutacyjnego i postępowania uzupełniającego, w tym terminy składania dokumentów do oddziałów dwujęzycznych </a:t>
            </a:r>
            <a:r>
              <a:rPr lang="pl-PL" sz="1400" b="0" i="0" u="none" strike="noStrike" baseline="0" dirty="0" smtClean="0">
                <a:solidFill>
                  <a:srgbClr val="000000"/>
                </a:solidFill>
              </a:rPr>
              <a:t>(szkoły podstawowe) oraz </a:t>
            </a:r>
            <a:endParaRPr lang="pl-PL" sz="1400" b="0" i="0" u="none" strike="noStrike" baseline="0" dirty="0">
              <a:solidFill>
                <a:srgbClr val="000000"/>
              </a:solidFill>
            </a:endParaRPr>
          </a:p>
          <a:p>
            <a:r>
              <a:rPr lang="pl-PL" sz="1400" dirty="0">
                <a:solidFill>
                  <a:srgbClr val="000000"/>
                </a:solidFill>
              </a:rPr>
              <a:t>- </a:t>
            </a:r>
            <a:r>
              <a:rPr lang="pl-PL" sz="1400" b="0" i="0" u="none" strike="noStrike" baseline="0" dirty="0">
                <a:solidFill>
                  <a:srgbClr val="000000"/>
                </a:solidFill>
              </a:rPr>
              <a:t>podaje do publicznej wiadomości kryteria brane pod uwagę w postępowaniu rekrutacyjnym i postępowaniu uzupełniającym oraz dokumenty niezbędne do potwierdzenia spełnienia tych kryteriów, a także liczbę punktów możliwą do uzyskania za poszczególne kryteria. </a:t>
            </a:r>
          </a:p>
          <a:p>
            <a:endParaRPr lang="pl-PL" sz="1000" b="0" i="0" u="none" strike="noStrike" baseline="0" dirty="0">
              <a:solidFill>
                <a:srgbClr val="0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400" b="0" i="0" u="none" strike="noStrike" baseline="0" dirty="0">
                <a:solidFill>
                  <a:srgbClr val="000000"/>
                </a:solidFill>
              </a:rPr>
              <a:t>Do końca </a:t>
            </a:r>
            <a:r>
              <a:rPr lang="pl-PL" b="1" i="0" u="none" strike="noStrike" baseline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stycznia kurator oświaty </a:t>
            </a:r>
            <a:r>
              <a:rPr lang="pl-PL" sz="1400" b="0" i="0" u="none" strike="noStrike" baseline="0" dirty="0">
                <a:solidFill>
                  <a:srgbClr val="000000"/>
                </a:solidFill>
              </a:rPr>
              <a:t>określa terminy przeprowadzania postępowania rekrutacyjnego i postępowania </a:t>
            </a:r>
            <a:r>
              <a:rPr lang="pl-PL" sz="1400" dirty="0">
                <a:solidFill>
                  <a:srgbClr val="000000"/>
                </a:solidFill>
              </a:rPr>
              <a:t>uzupełniającego, w tym terminów składania dokumentów do klas </a:t>
            </a:r>
            <a:r>
              <a:rPr lang="pl-PL" sz="1400" dirty="0" smtClean="0">
                <a:solidFill>
                  <a:srgbClr val="000000"/>
                </a:solidFill>
              </a:rPr>
              <a:t>wstępnych (szkoły ponadpodstawowe). </a:t>
            </a:r>
            <a:endParaRPr lang="pl-PL" sz="1400" b="0" i="0" u="none" strike="noStrike" baseline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04942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3555</TotalTime>
  <Words>2075</Words>
  <Application>Microsoft Office PowerPoint</Application>
  <PresentationFormat>Panoramiczny</PresentationFormat>
  <Paragraphs>126</Paragraphs>
  <Slides>13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Segoe UI Emoji</vt:lpstr>
      <vt:lpstr>Verdana</vt:lpstr>
      <vt:lpstr>Wingdings</vt:lpstr>
      <vt:lpstr>Motyw pakietu Office</vt:lpstr>
      <vt:lpstr>Nauczanie dwujęzyczne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Kuratorium Oswiaty w Kielcach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Kształcenie ucznia ze SPE w szkole ogólnodostępnej</dc:title>
  <dc:creator>Teresa Kmiecik</dc:creator>
  <cp:lastModifiedBy>Piotr Zimoch</cp:lastModifiedBy>
  <cp:revision>195</cp:revision>
  <cp:lastPrinted>2021-10-15T09:07:26Z</cp:lastPrinted>
  <dcterms:created xsi:type="dcterms:W3CDTF">2018-09-12T08:01:56Z</dcterms:created>
  <dcterms:modified xsi:type="dcterms:W3CDTF">2023-01-31T07:53:12Z</dcterms:modified>
</cp:coreProperties>
</file>