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9" r:id="rId3"/>
    <p:sldId id="261" r:id="rId4"/>
    <p:sldId id="265" r:id="rId5"/>
    <p:sldId id="268" r:id="rId6"/>
    <p:sldId id="262" r:id="rId7"/>
    <p:sldId id="273" r:id="rId8"/>
    <p:sldId id="269" r:id="rId9"/>
    <p:sldId id="274" r:id="rId10"/>
    <p:sldId id="275" r:id="rId11"/>
    <p:sldId id="263" r:id="rId12"/>
    <p:sldId id="267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000099"/>
    <a:srgbClr val="800080"/>
    <a:srgbClr val="CC0000"/>
    <a:srgbClr val="990099"/>
    <a:srgbClr val="008000"/>
    <a:srgbClr val="009900"/>
    <a:srgbClr val="CC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5477E-DF38-4A60-A177-7E5AE0CEFF56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A0B5F3D-CC8E-483D-BDE8-94A1789AC575}">
      <dgm:prSet phldrT="[Tekst]" custT="1"/>
      <dgm:spPr>
        <a:solidFill>
          <a:srgbClr val="FFCC66">
            <a:alpha val="89804"/>
          </a:srgbClr>
        </a:solidFill>
      </dgm:spPr>
      <dgm:t>
        <a:bodyPr/>
        <a:lstStyle/>
        <a:p>
          <a:r>
            <a:rPr lang="pl-PL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ZINTEGROWANA STRATEGIA UMIEJĘTNOŚCI </a:t>
          </a:r>
          <a:endParaRPr lang="pl-PL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A214E1-8356-4AEF-A2C6-375AE5D3BA45}" type="parTrans" cxnId="{692C6F92-B338-4534-A17B-F6C8DC630570}">
      <dgm:prSet/>
      <dgm:spPr/>
      <dgm:t>
        <a:bodyPr/>
        <a:lstStyle/>
        <a:p>
          <a:endParaRPr lang="pl-PL"/>
        </a:p>
      </dgm:t>
    </dgm:pt>
    <dgm:pt modelId="{D954AE77-3EC4-4F39-B9A9-EE0CBA208C7E}" type="sibTrans" cxnId="{692C6F92-B338-4534-A17B-F6C8DC630570}">
      <dgm:prSet/>
      <dgm:spPr/>
      <dgm:t>
        <a:bodyPr/>
        <a:lstStyle/>
        <a:p>
          <a:endParaRPr lang="pl-PL"/>
        </a:p>
      </dgm:t>
    </dgm:pt>
    <dgm:pt modelId="{0BEBF7C4-BE9E-4418-A4C3-A48C8252CE67}">
      <dgm:prSet phldrT="[Tekst]"/>
      <dgm:spPr>
        <a:solidFill>
          <a:srgbClr val="CCFF99">
            <a:alpha val="89804"/>
          </a:srgbClr>
        </a:solidFill>
      </dgm:spPr>
      <dgm:t>
        <a:bodyPr/>
        <a:lstStyle/>
        <a:p>
          <a:r>
            <a:rPr lang="pl-PL" b="1" dirty="0" smtClean="0">
              <a:solidFill>
                <a:srgbClr val="C00000"/>
              </a:solidFill>
            </a:rPr>
            <a:t>Idea uczenia się przez całe życie</a:t>
          </a:r>
          <a:endParaRPr lang="pl-PL" b="1" dirty="0">
            <a:solidFill>
              <a:srgbClr val="C00000"/>
            </a:solidFill>
          </a:endParaRPr>
        </a:p>
      </dgm:t>
    </dgm:pt>
    <dgm:pt modelId="{8288D8A0-45B2-409C-BE60-48913E4982B9}" type="parTrans" cxnId="{97743A71-19E7-43B8-98BF-AA869AFFCDCC}">
      <dgm:prSet/>
      <dgm:spPr/>
      <dgm:t>
        <a:bodyPr/>
        <a:lstStyle/>
        <a:p>
          <a:endParaRPr lang="pl-PL"/>
        </a:p>
      </dgm:t>
    </dgm:pt>
    <dgm:pt modelId="{DA6A10D3-255A-4559-8F3C-13EBD263321F}" type="sibTrans" cxnId="{97743A71-19E7-43B8-98BF-AA869AFFCDCC}">
      <dgm:prSet/>
      <dgm:spPr/>
      <dgm:t>
        <a:bodyPr/>
        <a:lstStyle/>
        <a:p>
          <a:endParaRPr lang="pl-PL"/>
        </a:p>
      </dgm:t>
    </dgm:pt>
    <dgm:pt modelId="{FA3798E4-836D-4FCF-9AAF-8CB2ECE83DC3}">
      <dgm:prSet phldrT="[Tekst]"/>
      <dgm:spPr>
        <a:solidFill>
          <a:srgbClr val="CCFFFF">
            <a:alpha val="89804"/>
          </a:srgbClr>
        </a:solidFill>
      </dgm:spPr>
      <dgm:t>
        <a:bodyPr/>
        <a:lstStyle/>
        <a:p>
          <a:r>
            <a:rPr lang="pl-PL" b="1" dirty="0" smtClean="0"/>
            <a:t>EDUKACJA = </a:t>
          </a:r>
          <a:r>
            <a:rPr lang="pl-PL" b="1" dirty="0" smtClean="0">
              <a:solidFill>
                <a:srgbClr val="0070C0"/>
              </a:solidFill>
            </a:rPr>
            <a:t>przekazywanie wiedzy </a:t>
          </a:r>
          <a:r>
            <a:rPr lang="pl-PL" dirty="0" smtClean="0"/>
            <a:t>+ </a:t>
          </a:r>
          <a:r>
            <a:rPr lang="pl-PL" b="1" dirty="0" smtClean="0">
              <a:solidFill>
                <a:srgbClr val="FF0000"/>
              </a:solidFill>
            </a:rPr>
            <a:t>kształtowanie konkretnych umiejętności. </a:t>
          </a:r>
          <a:endParaRPr lang="pl-PL" b="1" dirty="0">
            <a:solidFill>
              <a:srgbClr val="FF0000"/>
            </a:solidFill>
          </a:endParaRPr>
        </a:p>
      </dgm:t>
    </dgm:pt>
    <dgm:pt modelId="{9E15BF0C-4225-4A6B-8009-070775CC0A9F}" type="parTrans" cxnId="{D3564D29-BB56-463A-92B6-626445724468}">
      <dgm:prSet/>
      <dgm:spPr/>
      <dgm:t>
        <a:bodyPr/>
        <a:lstStyle/>
        <a:p>
          <a:endParaRPr lang="pl-PL"/>
        </a:p>
      </dgm:t>
    </dgm:pt>
    <dgm:pt modelId="{940DAD2B-FD70-4040-8C1D-6352FF1DF069}" type="sibTrans" cxnId="{D3564D29-BB56-463A-92B6-626445724468}">
      <dgm:prSet/>
      <dgm:spPr/>
      <dgm:t>
        <a:bodyPr/>
        <a:lstStyle/>
        <a:p>
          <a:endParaRPr lang="pl-PL"/>
        </a:p>
      </dgm:t>
    </dgm:pt>
    <dgm:pt modelId="{E82C5D86-2655-479F-B63D-56BB5C84911A}" type="pres">
      <dgm:prSet presAssocID="{FA65477E-DF38-4A60-A177-7E5AE0CEFF5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B264C420-3C6B-4BD5-9F24-4137EAC31950}" type="pres">
      <dgm:prSet presAssocID="{8A0B5F3D-CC8E-483D-BDE8-94A1789AC575}" presName="hierRoot1" presStyleCnt="0"/>
      <dgm:spPr/>
    </dgm:pt>
    <dgm:pt modelId="{88CBC500-0222-4675-AC65-6CD2975279FF}" type="pres">
      <dgm:prSet presAssocID="{8A0B5F3D-CC8E-483D-BDE8-94A1789AC575}" presName="composite" presStyleCnt="0"/>
      <dgm:spPr/>
    </dgm:pt>
    <dgm:pt modelId="{D505ADBD-4CC1-4B74-8B5E-29BD5A5B9BCC}" type="pres">
      <dgm:prSet presAssocID="{8A0B5F3D-CC8E-483D-BDE8-94A1789AC575}" presName="background" presStyleLbl="node0" presStyleIdx="0" presStyleCnt="1"/>
      <dgm:spPr/>
    </dgm:pt>
    <dgm:pt modelId="{C95FB6B4-6C25-476B-8964-83E81CE371E2}" type="pres">
      <dgm:prSet presAssocID="{8A0B5F3D-CC8E-483D-BDE8-94A1789AC57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6972188-EAEB-4E31-989D-375709651EA2}" type="pres">
      <dgm:prSet presAssocID="{8A0B5F3D-CC8E-483D-BDE8-94A1789AC575}" presName="hierChild2" presStyleCnt="0"/>
      <dgm:spPr/>
    </dgm:pt>
    <dgm:pt modelId="{510A9AAD-DC9C-4444-8EEB-5BD0BB8201CD}" type="pres">
      <dgm:prSet presAssocID="{8288D8A0-45B2-409C-BE60-48913E4982B9}" presName="Name10" presStyleLbl="parChTrans1D2" presStyleIdx="0" presStyleCnt="2"/>
      <dgm:spPr/>
      <dgm:t>
        <a:bodyPr/>
        <a:lstStyle/>
        <a:p>
          <a:endParaRPr lang="pl-PL"/>
        </a:p>
      </dgm:t>
    </dgm:pt>
    <dgm:pt modelId="{F279BEEA-8C7F-41DF-A615-67B7F79145CB}" type="pres">
      <dgm:prSet presAssocID="{0BEBF7C4-BE9E-4418-A4C3-A48C8252CE67}" presName="hierRoot2" presStyleCnt="0"/>
      <dgm:spPr/>
    </dgm:pt>
    <dgm:pt modelId="{59213975-63DB-4BBD-A799-1392AC59BD78}" type="pres">
      <dgm:prSet presAssocID="{0BEBF7C4-BE9E-4418-A4C3-A48C8252CE67}" presName="composite2" presStyleCnt="0"/>
      <dgm:spPr/>
    </dgm:pt>
    <dgm:pt modelId="{DEA93C1F-4841-4A9C-AF3F-665F0ED6E3D2}" type="pres">
      <dgm:prSet presAssocID="{0BEBF7C4-BE9E-4418-A4C3-A48C8252CE67}" presName="background2" presStyleLbl="node2" presStyleIdx="0" presStyleCnt="2"/>
      <dgm:spPr/>
    </dgm:pt>
    <dgm:pt modelId="{AADC614C-EA7E-4EA3-AC89-908A9F5A876E}" type="pres">
      <dgm:prSet presAssocID="{0BEBF7C4-BE9E-4418-A4C3-A48C8252CE6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F1B4882F-0115-433F-BEEA-A647849CF0E9}" type="pres">
      <dgm:prSet presAssocID="{0BEBF7C4-BE9E-4418-A4C3-A48C8252CE67}" presName="hierChild3" presStyleCnt="0"/>
      <dgm:spPr/>
    </dgm:pt>
    <dgm:pt modelId="{3FA77C60-38A6-443A-82DF-F1DC2DA910CF}" type="pres">
      <dgm:prSet presAssocID="{9E15BF0C-4225-4A6B-8009-070775CC0A9F}" presName="Name10" presStyleLbl="parChTrans1D2" presStyleIdx="1" presStyleCnt="2"/>
      <dgm:spPr/>
      <dgm:t>
        <a:bodyPr/>
        <a:lstStyle/>
        <a:p>
          <a:endParaRPr lang="pl-PL"/>
        </a:p>
      </dgm:t>
    </dgm:pt>
    <dgm:pt modelId="{2D64D447-24A0-4709-BB1A-C36EB5E88569}" type="pres">
      <dgm:prSet presAssocID="{FA3798E4-836D-4FCF-9AAF-8CB2ECE83DC3}" presName="hierRoot2" presStyleCnt="0"/>
      <dgm:spPr/>
    </dgm:pt>
    <dgm:pt modelId="{E43D6EA3-D028-4664-B102-F37734638D20}" type="pres">
      <dgm:prSet presAssocID="{FA3798E4-836D-4FCF-9AAF-8CB2ECE83DC3}" presName="composite2" presStyleCnt="0"/>
      <dgm:spPr/>
    </dgm:pt>
    <dgm:pt modelId="{CBF2BF3D-D233-483F-B816-640271DF6F8E}" type="pres">
      <dgm:prSet presAssocID="{FA3798E4-836D-4FCF-9AAF-8CB2ECE83DC3}" presName="background2" presStyleLbl="node2" presStyleIdx="1" presStyleCnt="2"/>
      <dgm:spPr/>
    </dgm:pt>
    <dgm:pt modelId="{7AFEEE53-968F-484D-A2BB-8C7EDF5C6622}" type="pres">
      <dgm:prSet presAssocID="{FA3798E4-836D-4FCF-9AAF-8CB2ECE83DC3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AE6170A8-7EEE-44B5-9BA0-CDB61C66AFF0}" type="pres">
      <dgm:prSet presAssocID="{FA3798E4-836D-4FCF-9AAF-8CB2ECE83DC3}" presName="hierChild3" presStyleCnt="0"/>
      <dgm:spPr/>
    </dgm:pt>
  </dgm:ptLst>
  <dgm:cxnLst>
    <dgm:cxn modelId="{0CD1E717-BC50-4340-A407-070792734C0C}" type="presOf" srcId="{FA3798E4-836D-4FCF-9AAF-8CB2ECE83DC3}" destId="{7AFEEE53-968F-484D-A2BB-8C7EDF5C6622}" srcOrd="0" destOrd="0" presId="urn:microsoft.com/office/officeart/2005/8/layout/hierarchy1"/>
    <dgm:cxn modelId="{D3564D29-BB56-463A-92B6-626445724468}" srcId="{8A0B5F3D-CC8E-483D-BDE8-94A1789AC575}" destId="{FA3798E4-836D-4FCF-9AAF-8CB2ECE83DC3}" srcOrd="1" destOrd="0" parTransId="{9E15BF0C-4225-4A6B-8009-070775CC0A9F}" sibTransId="{940DAD2B-FD70-4040-8C1D-6352FF1DF069}"/>
    <dgm:cxn modelId="{D9F14664-1E0A-4D50-8042-C3F23C7CCF14}" type="presOf" srcId="{8A0B5F3D-CC8E-483D-BDE8-94A1789AC575}" destId="{C95FB6B4-6C25-476B-8964-83E81CE371E2}" srcOrd="0" destOrd="0" presId="urn:microsoft.com/office/officeart/2005/8/layout/hierarchy1"/>
    <dgm:cxn modelId="{584D0E82-8EE5-4A41-B66E-31254BA57214}" type="presOf" srcId="{9E15BF0C-4225-4A6B-8009-070775CC0A9F}" destId="{3FA77C60-38A6-443A-82DF-F1DC2DA910CF}" srcOrd="0" destOrd="0" presId="urn:microsoft.com/office/officeart/2005/8/layout/hierarchy1"/>
    <dgm:cxn modelId="{916B16BF-F581-45B3-9BAD-DA503AADF905}" type="presOf" srcId="{0BEBF7C4-BE9E-4418-A4C3-A48C8252CE67}" destId="{AADC614C-EA7E-4EA3-AC89-908A9F5A876E}" srcOrd="0" destOrd="0" presId="urn:microsoft.com/office/officeart/2005/8/layout/hierarchy1"/>
    <dgm:cxn modelId="{F84BB27D-4A6B-4A70-A1FA-CF65BCBD36BC}" type="presOf" srcId="{FA65477E-DF38-4A60-A177-7E5AE0CEFF56}" destId="{E82C5D86-2655-479F-B63D-56BB5C84911A}" srcOrd="0" destOrd="0" presId="urn:microsoft.com/office/officeart/2005/8/layout/hierarchy1"/>
    <dgm:cxn modelId="{97743A71-19E7-43B8-98BF-AA869AFFCDCC}" srcId="{8A0B5F3D-CC8E-483D-BDE8-94A1789AC575}" destId="{0BEBF7C4-BE9E-4418-A4C3-A48C8252CE67}" srcOrd="0" destOrd="0" parTransId="{8288D8A0-45B2-409C-BE60-48913E4982B9}" sibTransId="{DA6A10D3-255A-4559-8F3C-13EBD263321F}"/>
    <dgm:cxn modelId="{84A92810-009F-4066-98D0-7C25EA6FF87F}" type="presOf" srcId="{8288D8A0-45B2-409C-BE60-48913E4982B9}" destId="{510A9AAD-DC9C-4444-8EEB-5BD0BB8201CD}" srcOrd="0" destOrd="0" presId="urn:microsoft.com/office/officeart/2005/8/layout/hierarchy1"/>
    <dgm:cxn modelId="{692C6F92-B338-4534-A17B-F6C8DC630570}" srcId="{FA65477E-DF38-4A60-A177-7E5AE0CEFF56}" destId="{8A0B5F3D-CC8E-483D-BDE8-94A1789AC575}" srcOrd="0" destOrd="0" parTransId="{EFA214E1-8356-4AEF-A2C6-375AE5D3BA45}" sibTransId="{D954AE77-3EC4-4F39-B9A9-EE0CBA208C7E}"/>
    <dgm:cxn modelId="{98048F92-411A-4C5A-A994-7007FDE60A83}" type="presParOf" srcId="{E82C5D86-2655-479F-B63D-56BB5C84911A}" destId="{B264C420-3C6B-4BD5-9F24-4137EAC31950}" srcOrd="0" destOrd="0" presId="urn:microsoft.com/office/officeart/2005/8/layout/hierarchy1"/>
    <dgm:cxn modelId="{016683E2-B123-40EB-B873-28912E1CE25E}" type="presParOf" srcId="{B264C420-3C6B-4BD5-9F24-4137EAC31950}" destId="{88CBC500-0222-4675-AC65-6CD2975279FF}" srcOrd="0" destOrd="0" presId="urn:microsoft.com/office/officeart/2005/8/layout/hierarchy1"/>
    <dgm:cxn modelId="{5A15AD9C-0F83-4EE8-9D6C-2E40A415B885}" type="presParOf" srcId="{88CBC500-0222-4675-AC65-6CD2975279FF}" destId="{D505ADBD-4CC1-4B74-8B5E-29BD5A5B9BCC}" srcOrd="0" destOrd="0" presId="urn:microsoft.com/office/officeart/2005/8/layout/hierarchy1"/>
    <dgm:cxn modelId="{E303D0A5-0BF7-48D1-B1DE-6BEDFC49EBD0}" type="presParOf" srcId="{88CBC500-0222-4675-AC65-6CD2975279FF}" destId="{C95FB6B4-6C25-476B-8964-83E81CE371E2}" srcOrd="1" destOrd="0" presId="urn:microsoft.com/office/officeart/2005/8/layout/hierarchy1"/>
    <dgm:cxn modelId="{9F62CD32-7196-467D-B82A-B9E972851B70}" type="presParOf" srcId="{B264C420-3C6B-4BD5-9F24-4137EAC31950}" destId="{16972188-EAEB-4E31-989D-375709651EA2}" srcOrd="1" destOrd="0" presId="urn:microsoft.com/office/officeart/2005/8/layout/hierarchy1"/>
    <dgm:cxn modelId="{AB42198C-B6DA-4AAD-986B-61402C2BBE04}" type="presParOf" srcId="{16972188-EAEB-4E31-989D-375709651EA2}" destId="{510A9AAD-DC9C-4444-8EEB-5BD0BB8201CD}" srcOrd="0" destOrd="0" presId="urn:microsoft.com/office/officeart/2005/8/layout/hierarchy1"/>
    <dgm:cxn modelId="{D8D8590B-4E22-4A07-AB0B-AC22F8D385F3}" type="presParOf" srcId="{16972188-EAEB-4E31-989D-375709651EA2}" destId="{F279BEEA-8C7F-41DF-A615-67B7F79145CB}" srcOrd="1" destOrd="0" presId="urn:microsoft.com/office/officeart/2005/8/layout/hierarchy1"/>
    <dgm:cxn modelId="{489EEA7B-72C8-44A4-8646-5F9EF9FEE7FB}" type="presParOf" srcId="{F279BEEA-8C7F-41DF-A615-67B7F79145CB}" destId="{59213975-63DB-4BBD-A799-1392AC59BD78}" srcOrd="0" destOrd="0" presId="urn:microsoft.com/office/officeart/2005/8/layout/hierarchy1"/>
    <dgm:cxn modelId="{6A7DE0A6-51B9-4711-A35D-A0AE4D4C5B8E}" type="presParOf" srcId="{59213975-63DB-4BBD-A799-1392AC59BD78}" destId="{DEA93C1F-4841-4A9C-AF3F-665F0ED6E3D2}" srcOrd="0" destOrd="0" presId="urn:microsoft.com/office/officeart/2005/8/layout/hierarchy1"/>
    <dgm:cxn modelId="{4D05376D-E2AB-44EB-8D5F-BB85682809D5}" type="presParOf" srcId="{59213975-63DB-4BBD-A799-1392AC59BD78}" destId="{AADC614C-EA7E-4EA3-AC89-908A9F5A876E}" srcOrd="1" destOrd="0" presId="urn:microsoft.com/office/officeart/2005/8/layout/hierarchy1"/>
    <dgm:cxn modelId="{714A4FA0-32AE-410A-B03A-ECFF9DB09E97}" type="presParOf" srcId="{F279BEEA-8C7F-41DF-A615-67B7F79145CB}" destId="{F1B4882F-0115-433F-BEEA-A647849CF0E9}" srcOrd="1" destOrd="0" presId="urn:microsoft.com/office/officeart/2005/8/layout/hierarchy1"/>
    <dgm:cxn modelId="{23843BC7-0145-4B3C-8C9B-86907AEE5D38}" type="presParOf" srcId="{16972188-EAEB-4E31-989D-375709651EA2}" destId="{3FA77C60-38A6-443A-82DF-F1DC2DA910CF}" srcOrd="2" destOrd="0" presId="urn:microsoft.com/office/officeart/2005/8/layout/hierarchy1"/>
    <dgm:cxn modelId="{1C3DFD57-5494-46FB-AA54-435B90190AFD}" type="presParOf" srcId="{16972188-EAEB-4E31-989D-375709651EA2}" destId="{2D64D447-24A0-4709-BB1A-C36EB5E88569}" srcOrd="3" destOrd="0" presId="urn:microsoft.com/office/officeart/2005/8/layout/hierarchy1"/>
    <dgm:cxn modelId="{CF8E1018-77B1-4D55-BAE5-0A9924B04C06}" type="presParOf" srcId="{2D64D447-24A0-4709-BB1A-C36EB5E88569}" destId="{E43D6EA3-D028-4664-B102-F37734638D20}" srcOrd="0" destOrd="0" presId="urn:microsoft.com/office/officeart/2005/8/layout/hierarchy1"/>
    <dgm:cxn modelId="{498FBA4E-F2ED-4CC1-A1FA-91E801702D63}" type="presParOf" srcId="{E43D6EA3-D028-4664-B102-F37734638D20}" destId="{CBF2BF3D-D233-483F-B816-640271DF6F8E}" srcOrd="0" destOrd="0" presId="urn:microsoft.com/office/officeart/2005/8/layout/hierarchy1"/>
    <dgm:cxn modelId="{E963A32C-09C4-4A21-A80E-99F72DCB48C1}" type="presParOf" srcId="{E43D6EA3-D028-4664-B102-F37734638D20}" destId="{7AFEEE53-968F-484D-A2BB-8C7EDF5C6622}" srcOrd="1" destOrd="0" presId="urn:microsoft.com/office/officeart/2005/8/layout/hierarchy1"/>
    <dgm:cxn modelId="{419D48D3-C546-4B7D-85DE-DFB573CEB008}" type="presParOf" srcId="{2D64D447-24A0-4709-BB1A-C36EB5E88569}" destId="{AE6170A8-7EEE-44B5-9BA0-CDB61C66AFF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A77C60-38A6-443A-82DF-F1DC2DA910CF}">
      <dsp:nvSpPr>
        <dsp:cNvPr id="0" name=""/>
        <dsp:cNvSpPr/>
      </dsp:nvSpPr>
      <dsp:spPr>
        <a:xfrm>
          <a:off x="3931964" y="2091678"/>
          <a:ext cx="2011188" cy="957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265"/>
              </a:lnTo>
              <a:lnTo>
                <a:pt x="2011188" y="652265"/>
              </a:lnTo>
              <a:lnTo>
                <a:pt x="2011188" y="9571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A9AAD-DC9C-4444-8EEB-5BD0BB8201CD}">
      <dsp:nvSpPr>
        <dsp:cNvPr id="0" name=""/>
        <dsp:cNvSpPr/>
      </dsp:nvSpPr>
      <dsp:spPr>
        <a:xfrm>
          <a:off x="1920775" y="2091678"/>
          <a:ext cx="2011188" cy="957143"/>
        </a:xfrm>
        <a:custGeom>
          <a:avLst/>
          <a:gdLst/>
          <a:ahLst/>
          <a:cxnLst/>
          <a:rect l="0" t="0" r="0" b="0"/>
          <a:pathLst>
            <a:path>
              <a:moveTo>
                <a:pt x="2011188" y="0"/>
              </a:moveTo>
              <a:lnTo>
                <a:pt x="2011188" y="652265"/>
              </a:lnTo>
              <a:lnTo>
                <a:pt x="0" y="652265"/>
              </a:lnTo>
              <a:lnTo>
                <a:pt x="0" y="9571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5ADBD-4CC1-4B74-8B5E-29BD5A5B9BCC}">
      <dsp:nvSpPr>
        <dsp:cNvPr id="0" name=""/>
        <dsp:cNvSpPr/>
      </dsp:nvSpPr>
      <dsp:spPr>
        <a:xfrm>
          <a:off x="2286446" y="1870"/>
          <a:ext cx="3291036" cy="2089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5FB6B4-6C25-476B-8964-83E81CE371E2}">
      <dsp:nvSpPr>
        <dsp:cNvPr id="0" name=""/>
        <dsp:cNvSpPr/>
      </dsp:nvSpPr>
      <dsp:spPr>
        <a:xfrm>
          <a:off x="2652117" y="349257"/>
          <a:ext cx="3291036" cy="2089808"/>
        </a:xfrm>
        <a:prstGeom prst="roundRect">
          <a:avLst>
            <a:gd name="adj" fmla="val 10000"/>
          </a:avLst>
        </a:prstGeom>
        <a:solidFill>
          <a:srgbClr val="FFCC66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ZINTEGROWANA STRATEGIA UMIEJĘTNOŚCI </a:t>
          </a:r>
          <a:endParaRPr lang="pl-PL" sz="2400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2117" y="349257"/>
        <a:ext cx="3291036" cy="2089808"/>
      </dsp:txXfrm>
    </dsp:sp>
    <dsp:sp modelId="{DEA93C1F-4841-4A9C-AF3F-665F0ED6E3D2}">
      <dsp:nvSpPr>
        <dsp:cNvPr id="0" name=""/>
        <dsp:cNvSpPr/>
      </dsp:nvSpPr>
      <dsp:spPr>
        <a:xfrm>
          <a:off x="275257" y="3048821"/>
          <a:ext cx="3291036" cy="2089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DC614C-EA7E-4EA3-AC89-908A9F5A876E}">
      <dsp:nvSpPr>
        <dsp:cNvPr id="0" name=""/>
        <dsp:cNvSpPr/>
      </dsp:nvSpPr>
      <dsp:spPr>
        <a:xfrm>
          <a:off x="640928" y="3396209"/>
          <a:ext cx="3291036" cy="2089808"/>
        </a:xfrm>
        <a:prstGeom prst="roundRect">
          <a:avLst>
            <a:gd name="adj" fmla="val 10000"/>
          </a:avLst>
        </a:prstGeom>
        <a:solidFill>
          <a:srgbClr val="CCFF99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>
              <a:solidFill>
                <a:srgbClr val="C00000"/>
              </a:solidFill>
            </a:rPr>
            <a:t>Idea uczenia się przez całe życie</a:t>
          </a:r>
          <a:endParaRPr lang="pl-PL" sz="2200" b="1" kern="1200" dirty="0">
            <a:solidFill>
              <a:srgbClr val="C00000"/>
            </a:solidFill>
          </a:endParaRPr>
        </a:p>
      </dsp:txBody>
      <dsp:txXfrm>
        <a:off x="640928" y="3396209"/>
        <a:ext cx="3291036" cy="2089808"/>
      </dsp:txXfrm>
    </dsp:sp>
    <dsp:sp modelId="{CBF2BF3D-D233-483F-B816-640271DF6F8E}">
      <dsp:nvSpPr>
        <dsp:cNvPr id="0" name=""/>
        <dsp:cNvSpPr/>
      </dsp:nvSpPr>
      <dsp:spPr>
        <a:xfrm>
          <a:off x="4297635" y="3048821"/>
          <a:ext cx="3291036" cy="20898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AFEEE53-968F-484D-A2BB-8C7EDF5C6622}">
      <dsp:nvSpPr>
        <dsp:cNvPr id="0" name=""/>
        <dsp:cNvSpPr/>
      </dsp:nvSpPr>
      <dsp:spPr>
        <a:xfrm>
          <a:off x="4663306" y="3396209"/>
          <a:ext cx="3291036" cy="2089808"/>
        </a:xfrm>
        <a:prstGeom prst="roundRect">
          <a:avLst>
            <a:gd name="adj" fmla="val 10000"/>
          </a:avLst>
        </a:prstGeom>
        <a:solidFill>
          <a:srgbClr val="CCFF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b="1" kern="1200" dirty="0" smtClean="0"/>
            <a:t>EDUKACJA = </a:t>
          </a:r>
          <a:r>
            <a:rPr lang="pl-PL" sz="2200" b="1" kern="1200" dirty="0" smtClean="0">
              <a:solidFill>
                <a:srgbClr val="0070C0"/>
              </a:solidFill>
            </a:rPr>
            <a:t>przekazywanie wiedzy </a:t>
          </a:r>
          <a:r>
            <a:rPr lang="pl-PL" sz="2200" kern="1200" dirty="0" smtClean="0"/>
            <a:t>+ </a:t>
          </a:r>
          <a:r>
            <a:rPr lang="pl-PL" sz="2200" b="1" kern="1200" dirty="0" smtClean="0">
              <a:solidFill>
                <a:srgbClr val="FF0000"/>
              </a:solidFill>
            </a:rPr>
            <a:t>kształtowanie konkretnych umiejętności. </a:t>
          </a:r>
          <a:endParaRPr lang="pl-PL" sz="2200" b="1" kern="1200" dirty="0">
            <a:solidFill>
              <a:srgbClr val="FF0000"/>
            </a:solidFill>
          </a:endParaRPr>
        </a:p>
      </dsp:txBody>
      <dsp:txXfrm>
        <a:off x="4663306" y="3396209"/>
        <a:ext cx="3291036" cy="2089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00B3D-2A9B-4F15-90A4-AD21DD6707E3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A947E-4045-4E64-B0F0-21A6ACAB81F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e ściętym i zaokrąglonym rogi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ójkąt prostokątny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Dowolny kształt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owolny kształt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06.12.2022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Dowolny kształt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Dowolny kształt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be.edu.pl/index.php/pl/projekty-krajowe/zintegrowana-strategia-umiejetnosc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995664" cy="2880320"/>
          </a:xfrm>
        </p:spPr>
        <p:txBody>
          <a:bodyPr>
            <a:noAutofit/>
          </a:bodyPr>
          <a:lstStyle/>
          <a:p>
            <a:r>
              <a:rPr lang="pl-PL" sz="2400" dirty="0" smtClean="0">
                <a:solidFill>
                  <a:schemeClr val="accent5">
                    <a:lumMod val="75000"/>
                  </a:schemeClr>
                </a:solidFill>
              </a:rPr>
              <a:t>POWIATOWY PUNKT DORADZTWA </a:t>
            </a:r>
            <a:br>
              <a:rPr lang="pl-PL" sz="24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2400" dirty="0" smtClean="0">
                <a:solidFill>
                  <a:schemeClr val="accent5">
                    <a:lumMod val="75000"/>
                  </a:schemeClr>
                </a:solidFill>
              </a:rPr>
              <a:t>EDUKACYJNO-ZAWODOWEGO </a:t>
            </a:r>
            <a:r>
              <a:rPr lang="pl-PL" sz="24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pl-PL" sz="24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pl-PL" sz="2400" dirty="0" smtClean="0">
                <a:solidFill>
                  <a:srgbClr val="C00000"/>
                </a:solidFill>
              </a:rPr>
              <a:t>Poradnia Psychologiczno – Pedagogiczna </a:t>
            </a:r>
            <a:br>
              <a:rPr lang="pl-PL" sz="2400" dirty="0" smtClean="0">
                <a:solidFill>
                  <a:srgbClr val="C00000"/>
                </a:solidFill>
              </a:rPr>
            </a:br>
            <a:r>
              <a:rPr lang="pl-PL" sz="2400" dirty="0" smtClean="0">
                <a:solidFill>
                  <a:srgbClr val="C00000"/>
                </a:solidFill>
              </a:rPr>
              <a:t>w Sandomierzu</a:t>
            </a:r>
            <a:r>
              <a:rPr lang="pl-PL" sz="4400" dirty="0"/>
              <a:t/>
            </a:r>
            <a:br>
              <a:rPr lang="pl-PL" sz="4400" dirty="0"/>
            </a:br>
            <a:endParaRPr lang="pl-PL" sz="4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854696" cy="2016224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SPOTKANIE INFORMACYJNO –</a:t>
            </a:r>
          </a:p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KONSULTACYJNE </a:t>
            </a:r>
          </a:p>
          <a:p>
            <a:endParaRPr lang="pl-PL" sz="3200" b="1" dirty="0" smtClean="0">
              <a:solidFill>
                <a:srgbClr val="0070C0"/>
              </a:solidFill>
            </a:endParaRPr>
          </a:p>
          <a:p>
            <a:endParaRPr lang="pl-PL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pl-PL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Sandomierz, 28.10.2022r.</a:t>
            </a:r>
            <a:endParaRPr lang="pl-PL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PODSTAWOWE KIERUNKI REALIZACJI POLITYKI OŚWIATOWEJ PAŃSTWA W ROKU SZKOLNYM 2022/2023 </a:t>
            </a:r>
            <a:endParaRPr lang="pl-PL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935480"/>
            <a:ext cx="8496944" cy="4389120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Doskonalenie systemu kształcenia zawodowego we współpracy z pracodawcami – wdrażanie Zintegrowanej Strategii Umiejętności 2030. </a:t>
            </a:r>
            <a:r>
              <a:rPr lang="pl-PL" b="1" dirty="0" smtClean="0">
                <a:solidFill>
                  <a:srgbClr val="002060"/>
                </a:solidFill>
              </a:rPr>
              <a:t>(Obszar oddziaływania VII: Współpraca pracodawców z edukacją formalną i </a:t>
            </a:r>
            <a:r>
              <a:rPr lang="pl-PL" b="1" dirty="0" err="1" smtClean="0">
                <a:solidFill>
                  <a:srgbClr val="002060"/>
                </a:solidFill>
              </a:rPr>
              <a:t>pozaformalną</a:t>
            </a:r>
            <a:r>
              <a:rPr lang="pl-PL" b="1" dirty="0" smtClean="0">
                <a:solidFill>
                  <a:srgbClr val="002060"/>
                </a:solidFill>
              </a:rPr>
              <a:t>) </a:t>
            </a:r>
          </a:p>
          <a:p>
            <a:r>
              <a:rPr lang="pl-PL" dirty="0" smtClean="0"/>
              <a:t>Wsparcie nauczycieli i innych członków społeczności szkolnych w rozwijaniu umiejętności podstawowych i przekrojowych uczniów, w szczególności z wykorzystaniem pomocy dydaktycznych zakupionych w ramach programu „Laboratoria przyszłości</a:t>
            </a:r>
            <a:r>
              <a:rPr lang="pl-PL" b="1" dirty="0" smtClean="0">
                <a:solidFill>
                  <a:srgbClr val="002060"/>
                </a:solidFill>
              </a:rPr>
              <a:t>”.(Obszar oddziaływania I: Umiejętności podstawowe, przekrojowe i zawodowe dzieci, młodzieży i osób dorosłych) </a:t>
            </a:r>
          </a:p>
          <a:p>
            <a:r>
              <a:rPr lang="pl-PL" dirty="0" smtClean="0"/>
              <a:t>Podnoszenie jakości kształcenia oraz dostępności i jakości wsparcia udzielanego dzieciom i uczniom w przedszkolach i szkołach ogólnodostępnych i integracyjnych</a:t>
            </a:r>
            <a:r>
              <a:rPr lang="pl-PL" b="1" dirty="0" smtClean="0">
                <a:solidFill>
                  <a:srgbClr val="C00000"/>
                </a:solidFill>
              </a:rPr>
              <a:t>.(Obszar oddziaływania VI: Doradztwo zawodowe)</a:t>
            </a:r>
            <a:endParaRPr lang="pl-PL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720080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/>
              <a:t>https://infozawodowe.mein.gov.pl/</a:t>
            </a:r>
            <a:endParaRPr lang="pl-PL" sz="3200" b="1" dirty="0"/>
          </a:p>
        </p:txBody>
      </p:sp>
      <p:pic>
        <p:nvPicPr>
          <p:cNvPr id="3" name="Obraz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80728"/>
            <a:ext cx="878497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712" y="2132856"/>
            <a:ext cx="7010400" cy="1299617"/>
          </a:xfrm>
        </p:spPr>
        <p:txBody>
          <a:bodyPr>
            <a:normAutofit fontScale="90000"/>
          </a:bodyPr>
          <a:lstStyle/>
          <a:p>
            <a:pPr lvl="0" algn="ctr"/>
            <a:r>
              <a:rPr lang="pl-PL" sz="4400" b="1" kern="1200" dirty="0" smtClean="0">
                <a:solidFill>
                  <a:srgbClr val="800000"/>
                </a:solidFill>
                <a:latin typeface="Comic Sans MS" pitchFamily="66" charset="0"/>
              </a:rPr>
              <a:t>Dziękuję za uwagę</a:t>
            </a:r>
            <a:r>
              <a:rPr lang="pl-PL" sz="4400" b="1" kern="1200" dirty="0" smtClean="0">
                <a:solidFill>
                  <a:srgbClr val="B92D14"/>
                </a:solidFill>
                <a:latin typeface="Comic Sans MS" pitchFamily="66" charset="0"/>
              </a:rPr>
              <a:t/>
            </a:r>
            <a:br>
              <a:rPr lang="pl-PL" sz="4400" b="1" kern="1200" dirty="0" smtClean="0">
                <a:solidFill>
                  <a:srgbClr val="B92D14"/>
                </a:solidFill>
                <a:latin typeface="Comic Sans MS" pitchFamily="66" charset="0"/>
              </a:rPr>
            </a:br>
            <a:endParaRPr lang="pl-PL" sz="4400" dirty="0">
              <a:solidFill>
                <a:srgbClr val="B92D14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79712" y="4653136"/>
            <a:ext cx="6629400" cy="16542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000" b="1" dirty="0" smtClean="0">
                <a:solidFill>
                  <a:srgbClr val="800000"/>
                </a:solidFill>
                <a:latin typeface="Comic Sans MS" pitchFamily="66" charset="0"/>
              </a:rPr>
              <a:t>Lucja </a:t>
            </a:r>
            <a:r>
              <a:rPr lang="pl-PL" sz="2000" b="1" dirty="0" err="1" smtClean="0">
                <a:solidFill>
                  <a:srgbClr val="800000"/>
                </a:solidFill>
                <a:latin typeface="Comic Sans MS" pitchFamily="66" charset="0"/>
              </a:rPr>
              <a:t>Strużyk</a:t>
            </a:r>
            <a:r>
              <a:rPr lang="pl-PL" sz="2000" b="1" dirty="0" smtClean="0">
                <a:solidFill>
                  <a:srgbClr val="800000"/>
                </a:solidFill>
                <a:latin typeface="Comic Sans MS" pitchFamily="66" charset="0"/>
              </a:rPr>
              <a:t> </a:t>
            </a:r>
          </a:p>
          <a:p>
            <a:pPr algn="ctr">
              <a:buNone/>
            </a:pPr>
            <a:r>
              <a:rPr lang="pl-PL" sz="1600" b="1" dirty="0" smtClean="0">
                <a:solidFill>
                  <a:srgbClr val="800000"/>
                </a:solidFill>
                <a:latin typeface="Comic Sans MS" pitchFamily="66" charset="0"/>
              </a:rPr>
              <a:t>Koordynator Powiatowego Punktu Doradztwa Edukacyjno-Zawodowego </a:t>
            </a:r>
          </a:p>
          <a:p>
            <a:pPr algn="ctr">
              <a:buNone/>
            </a:pPr>
            <a:r>
              <a:rPr lang="pl-PL" sz="1600" b="1" dirty="0" smtClean="0">
                <a:solidFill>
                  <a:srgbClr val="800000"/>
                </a:solidFill>
                <a:latin typeface="Comic Sans MS" pitchFamily="66" charset="0"/>
              </a:rPr>
              <a:t>Poradnia Psychologiczno – Pedagogiczna w Sandomierzu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Spotkanie doradców zawodowych – Kielce, 04.10.2022r.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767808"/>
          </a:xfrm>
        </p:spPr>
        <p:txBody>
          <a:bodyPr>
            <a:normAutofit/>
          </a:bodyPr>
          <a:lstStyle/>
          <a:p>
            <a:pPr>
              <a:buNone/>
            </a:pPr>
            <a:endParaRPr lang="pl-PL" sz="1200" dirty="0" smtClean="0"/>
          </a:p>
          <a:p>
            <a:r>
              <a:rPr lang="pl-PL" dirty="0" smtClean="0"/>
              <a:t>Program spotkania miał charakter </a:t>
            </a:r>
            <a:r>
              <a:rPr lang="pl-PL" b="1" dirty="0" smtClean="0"/>
              <a:t>informacyjny</a:t>
            </a:r>
            <a:r>
              <a:rPr lang="pl-PL" dirty="0" smtClean="0"/>
              <a:t>. </a:t>
            </a:r>
          </a:p>
          <a:p>
            <a:r>
              <a:rPr lang="pl-PL" u="sng" dirty="0" smtClean="0"/>
              <a:t>Przedstawiono:</a:t>
            </a:r>
          </a:p>
          <a:p>
            <a:pPr>
              <a:buFont typeface="Wingdings" pitchFamily="2" charset="2"/>
              <a:buChar char="ü"/>
            </a:pPr>
            <a:r>
              <a:rPr lang="pl-PL" b="1" dirty="0" smtClean="0">
                <a:solidFill>
                  <a:srgbClr val="000099"/>
                </a:solidFill>
              </a:rPr>
              <a:t>przykłady innowacyjnych działań oraz rozwiązań pedagogicznych, organizacyjnych i metodycznych jako przykładu dobrych praktyk,</a:t>
            </a:r>
          </a:p>
          <a:p>
            <a:pPr>
              <a:buFont typeface="Wingdings" pitchFamily="2" charset="2"/>
              <a:buChar char="ü"/>
            </a:pPr>
            <a:r>
              <a:rPr lang="pl-PL" b="1" dirty="0" smtClean="0">
                <a:solidFill>
                  <a:srgbClr val="990000"/>
                </a:solidFill>
              </a:rPr>
              <a:t>obszary realizacji zadań na rok szkolny 2022/2023 wynikające z głównych priorytetów polityki oświatowej państwa oraz potrzeb rynkowych.</a:t>
            </a:r>
          </a:p>
          <a:p>
            <a:r>
              <a:rPr lang="pl-PL" sz="2400" b="1" dirty="0" smtClean="0"/>
              <a:t>https://kuratorium.kielce.pl/64725/relacja-ze-spotkania-informacyjno-konsultacyjnego/</a:t>
            </a:r>
            <a:endParaRPr lang="pl-PL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REALIZACJA ZADAŃ W ROKU SZKOLNYM 2022/2023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844824"/>
            <a:ext cx="8496944" cy="4824536"/>
          </a:xfrm>
        </p:spPr>
        <p:txBody>
          <a:bodyPr/>
          <a:lstStyle/>
          <a:p>
            <a:r>
              <a:rPr lang="pl-PL" b="1" dirty="0" smtClean="0">
                <a:solidFill>
                  <a:srgbClr val="002060"/>
                </a:solidFill>
              </a:rPr>
              <a:t>Działania wspierające rodziców w zakresie doradztwa edukacyjnego i zawodowego.</a:t>
            </a:r>
          </a:p>
          <a:p>
            <a:r>
              <a:rPr lang="pl-PL" dirty="0" smtClean="0"/>
              <a:t> </a:t>
            </a:r>
            <a:r>
              <a:rPr lang="pl-PL" b="1" dirty="0" smtClean="0">
                <a:solidFill>
                  <a:srgbClr val="00B050"/>
                </a:solidFill>
              </a:rPr>
              <a:t>Współpraca ze szkołami ponadpodstawowymi (ze szczególnym uwzględnieniem Centrów Kształcenia i szkół zawodowych). </a:t>
            </a:r>
          </a:p>
          <a:p>
            <a:r>
              <a:rPr lang="pl-PL" b="1" dirty="0" smtClean="0">
                <a:solidFill>
                  <a:srgbClr val="C00000"/>
                </a:solidFill>
              </a:rPr>
              <a:t>Aktywności związane z wdrażaniem Zintegrowanej Strategii Umiejętności.  </a:t>
            </a:r>
          </a:p>
          <a:p>
            <a:r>
              <a:rPr lang="pl-PL" b="1" dirty="0" smtClean="0">
                <a:solidFill>
                  <a:srgbClr val="7030A0"/>
                </a:solidFill>
              </a:rPr>
              <a:t>Wzmocnienie współpracy międzyszkolnej.</a:t>
            </a:r>
            <a:endParaRPr lang="pl-PL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5800" cy="864096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 smtClean="0"/>
              <a:t>Świętokrzyskie Kalendarium na Rzecz Rozwoju Systemu Doradztwa Zawodowego</a:t>
            </a:r>
            <a:endParaRPr lang="pl-PL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560840" cy="539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100" b="1" dirty="0" smtClean="0"/>
              <a:t>Kalendarium na Rzecz Rozwoju Systemu Doradztwa Zawodowego:</a:t>
            </a:r>
            <a:r>
              <a:rPr lang="pl-PL" sz="3200" b="1" dirty="0" smtClean="0"/>
              <a:t/>
            </a:r>
            <a:br>
              <a:rPr lang="pl-PL" sz="3200" b="1" dirty="0" smtClean="0"/>
            </a:b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25658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l-PL" b="1" dirty="0" smtClean="0">
                <a:solidFill>
                  <a:srgbClr val="0070C0"/>
                </a:solidFill>
              </a:rPr>
              <a:t>Uaktualniona propozycja zakresów tematycznych.</a:t>
            </a:r>
          </a:p>
          <a:p>
            <a:pPr>
              <a:buFont typeface="Wingdings" pitchFamily="2" charset="2"/>
              <a:buChar char="Ø"/>
            </a:pPr>
            <a:r>
              <a:rPr lang="pl-PL" sz="2400" b="1" dirty="0" smtClean="0">
                <a:latin typeface="Comic Sans MS" pitchFamily="66" charset="0"/>
              </a:rPr>
              <a:t>Możliwa modyfikacja w zależności od potrzeb i możliwości danej szkoły </a:t>
            </a:r>
            <a:r>
              <a:rPr lang="pl-PL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 utworzenie Szkolnego Kalendarium Działań. </a:t>
            </a:r>
            <a:endParaRPr lang="pl-PL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l-PL" i="1" u="sng" dirty="0" smtClean="0"/>
              <a:t>Cel: przygotowanie uczniów do podejmowania świadomych, przemyślanych decyzji o ich przyszłości edukacyjnej i zawodowej.</a:t>
            </a:r>
          </a:p>
          <a:p>
            <a:r>
              <a:rPr lang="pl-PL" b="1" dirty="0" smtClean="0">
                <a:solidFill>
                  <a:srgbClr val="C00000"/>
                </a:solidFill>
              </a:rPr>
              <a:t>Wewnątrzszkolny System Doradztwa Zawodowego </a:t>
            </a:r>
            <a:r>
              <a:rPr lang="pl-PL" dirty="0" smtClean="0"/>
              <a:t>oraz </a:t>
            </a:r>
            <a:r>
              <a:rPr lang="pl-PL" b="1" dirty="0" smtClean="0">
                <a:solidFill>
                  <a:srgbClr val="C00000"/>
                </a:solidFill>
              </a:rPr>
              <a:t>Szkolne Kalendarium </a:t>
            </a:r>
            <a:r>
              <a:rPr lang="pl-PL" dirty="0" smtClean="0"/>
              <a:t>powinny korespondować z propozycjami działań ujętych w </a:t>
            </a:r>
            <a:r>
              <a:rPr lang="pl-PL" b="1" dirty="0" smtClean="0">
                <a:solidFill>
                  <a:srgbClr val="C00000"/>
                </a:solidFill>
              </a:rPr>
              <a:t>Świętokrzyskim Kalendarium.</a:t>
            </a:r>
          </a:p>
          <a:p>
            <a:r>
              <a:rPr lang="pl-PL" dirty="0" smtClean="0"/>
              <a:t>Realizacja założeń Kalendarium </a:t>
            </a:r>
            <a:r>
              <a:rPr lang="pl-PL" b="1" dirty="0" smtClean="0"/>
              <a:t>angażuje całą społeczność szkoły/placówki.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 smtClean="0"/>
              <a:t>ZINTEGROWANA STRATEGIA UMIEJĘTNOŚCI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623792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ZSU 2030 składa się z dwóch części: </a:t>
            </a:r>
          </a:p>
          <a:p>
            <a:r>
              <a:rPr lang="pl-PL" b="1" dirty="0" smtClean="0"/>
              <a:t>Zintegrowana Strategia Umiejętności 2030 (część ogólna) – przyjęta przez Radę Ministrów 25 stycznia 2019 r. </a:t>
            </a:r>
          </a:p>
          <a:p>
            <a:r>
              <a:rPr lang="pl-PL" b="1" dirty="0" smtClean="0"/>
              <a:t>Zintegrowana Strategia Umiejętności 2030 (część szczegółowa). Polityka na rzecz rozwijania umiejętności zgodnie z ideą uczenia się przez całe życie– przyjęta przez Radę Ministrów uchwałą nr 195/2020 z 28 grudnia 2020r.</a:t>
            </a:r>
          </a:p>
          <a:p>
            <a:r>
              <a:rPr lang="pl-PL" b="1" dirty="0" smtClean="0">
                <a:solidFill>
                  <a:srgbClr val="0070C0"/>
                </a:solidFill>
                <a:hlinkClick r:id="rId2"/>
              </a:rPr>
              <a:t>https://www.ibe.edu.pl/index.php/pl/projekty-krajowe/zintegrowana-strategia-umiejetnosci</a:t>
            </a:r>
            <a:endParaRPr lang="pl-PL" b="1" dirty="0" smtClean="0">
              <a:solidFill>
                <a:srgbClr val="0070C0"/>
              </a:solidFill>
            </a:endParaRPr>
          </a:p>
          <a:p>
            <a:r>
              <a:rPr lang="pl-PL" b="1" dirty="0" smtClean="0">
                <a:solidFill>
                  <a:srgbClr val="0070C0"/>
                </a:solidFill>
              </a:rPr>
              <a:t>https://docplayer.pl/157951067-Zintegrowana-strategia-umiejetnosci.html</a:t>
            </a:r>
            <a:endParaRPr lang="pl-PL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ymbol zastępczy zawartości 3"/>
          <p:cNvGraphicFramePr>
            <a:graphicFrameLocks/>
          </p:cNvGraphicFramePr>
          <p:nvPr/>
        </p:nvGraphicFramePr>
        <p:xfrm>
          <a:off x="457200" y="836713"/>
          <a:ext cx="8229600" cy="548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 smtClean="0">
                <a:solidFill>
                  <a:srgbClr val="800080"/>
                </a:solidFill>
              </a:rPr>
              <a:t>Z.S.U. - obszary priorytetowe: </a:t>
            </a:r>
            <a:endParaRPr lang="pl-PL" sz="3200" b="1" dirty="0">
              <a:solidFill>
                <a:srgbClr val="80008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127848"/>
          </a:xfrm>
        </p:spPr>
        <p:txBody>
          <a:bodyPr>
            <a:normAutofit fontScale="92500" lnSpcReduction="10000"/>
          </a:bodyPr>
          <a:lstStyle/>
          <a:p>
            <a:r>
              <a:rPr lang="pl-PL" b="1" u="sng" dirty="0" smtClean="0">
                <a:solidFill>
                  <a:srgbClr val="000099"/>
                </a:solidFill>
              </a:rPr>
              <a:t>Podnoszenie poziomu umiejętności kluczowych </a:t>
            </a:r>
            <a:r>
              <a:rPr lang="pl-PL" b="1" dirty="0" smtClean="0">
                <a:solidFill>
                  <a:srgbClr val="000099"/>
                </a:solidFill>
              </a:rPr>
              <a:t>u dzieci, młodzieży i osób dorosłych; </a:t>
            </a:r>
          </a:p>
          <a:p>
            <a:r>
              <a:rPr lang="pl-PL" b="1" dirty="0" smtClean="0">
                <a:solidFill>
                  <a:srgbClr val="990000"/>
                </a:solidFill>
              </a:rPr>
              <a:t>Rozwijanie i upowszechnianiu kultury uczenia się nastawionej </a:t>
            </a:r>
            <a:r>
              <a:rPr lang="pl-PL" b="1" u="sng" dirty="0" smtClean="0">
                <a:solidFill>
                  <a:srgbClr val="990000"/>
                </a:solidFill>
              </a:rPr>
              <a:t>na aktywny i ciągły rozwój umiejętności</a:t>
            </a:r>
            <a:r>
              <a:rPr lang="pl-PL" b="1" dirty="0" smtClean="0">
                <a:solidFill>
                  <a:srgbClr val="990000"/>
                </a:solidFill>
              </a:rPr>
              <a:t>; </a:t>
            </a:r>
          </a:p>
          <a:p>
            <a:r>
              <a:rPr lang="pl-PL" b="1" dirty="0" smtClean="0">
                <a:solidFill>
                  <a:srgbClr val="008000"/>
                </a:solidFill>
              </a:rPr>
              <a:t>Zwiększenie udziału pracodawców w rozwoju i lepszym wykorzystaniu umiejętności; </a:t>
            </a:r>
          </a:p>
          <a:p>
            <a:r>
              <a:rPr lang="pl-PL" b="1" dirty="0" smtClean="0">
                <a:solidFill>
                  <a:srgbClr val="660033"/>
                </a:solidFill>
              </a:rPr>
              <a:t>Budowanie efektywnego systemu diagnozowania i informowania o obecnym stanie i zapotrzebowaniu na umiejętności; </a:t>
            </a:r>
          </a:p>
          <a:p>
            <a:r>
              <a:rPr lang="pl-PL" b="1" dirty="0" smtClean="0">
                <a:solidFill>
                  <a:srgbClr val="CC0000"/>
                </a:solidFill>
              </a:rPr>
              <a:t>Wypracowanie skutecznych i trwałych mechanizmów współpracy i koordynacji międzyresortowej oraz międzysektorowej w zakresie rozwoju umiejętności; </a:t>
            </a:r>
          </a:p>
          <a:p>
            <a:r>
              <a:rPr lang="pl-PL" b="1" dirty="0" smtClean="0">
                <a:solidFill>
                  <a:srgbClr val="800080"/>
                </a:solidFill>
              </a:rPr>
              <a:t>Wyrównywanie szans w dostępie do rozwoju i możliwości wykorzystania umiejętności.</a:t>
            </a:r>
            <a:endParaRPr lang="pl-PL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 smtClean="0"/>
              <a:t>Z.S.U. - obszary oddziaływania: 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055840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 smtClean="0">
                <a:solidFill>
                  <a:srgbClr val="000099"/>
                </a:solidFill>
              </a:rPr>
              <a:t>I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Umiejętności podstawowe, przekrojowe i zawodowe dzieci, młodzieży i osób dorosłych.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II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Rozwijanie umiejętności w edukacji formalnej – kadry zarządzające.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III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Rozwijanie umiejętności w edukacji formalnej – kadry uczące.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IV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Rozwijanie umiejętności poza edukacją formalną.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V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Rozwijanie i wykorzystanie umiejętności w miejscu pracy.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VI:</a:t>
            </a:r>
            <a:r>
              <a:rPr lang="pl-PL" b="1" dirty="0" smtClean="0">
                <a:solidFill>
                  <a:srgbClr val="C00000"/>
                </a:solidFill>
              </a:rPr>
              <a:t> Doradztwo zawodowe. 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VII</a:t>
            </a:r>
            <a:r>
              <a:rPr lang="pl-PL" dirty="0" smtClean="0">
                <a:solidFill>
                  <a:srgbClr val="000099"/>
                </a:solidFill>
              </a:rPr>
              <a:t>:</a:t>
            </a:r>
            <a:r>
              <a:rPr lang="pl-PL" dirty="0" smtClean="0"/>
              <a:t> Współpraca pracodawców z edukacją formalną i </a:t>
            </a:r>
            <a:r>
              <a:rPr lang="pl-PL" dirty="0" err="1" smtClean="0"/>
              <a:t>pozaformalną</a:t>
            </a:r>
            <a:r>
              <a:rPr lang="pl-PL" dirty="0" smtClean="0"/>
              <a:t>.</a:t>
            </a:r>
          </a:p>
          <a:p>
            <a:r>
              <a:rPr lang="pl-PL" b="1" dirty="0" smtClean="0">
                <a:solidFill>
                  <a:srgbClr val="000099"/>
                </a:solidFill>
              </a:rPr>
              <a:t>VIII</a:t>
            </a:r>
            <a:r>
              <a:rPr lang="pl-PL" dirty="0" smtClean="0"/>
              <a:t>: Planowanie uczenia się przez całe życie i potwierdzanie umiejętności.</a:t>
            </a:r>
            <a:endParaRPr lang="pl-PL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Niestandardowy 4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C1E34"/>
      </a:hlink>
      <a:folHlink>
        <a:srgbClr val="D490C5"/>
      </a:folHlink>
    </a:clrScheme>
    <a:fontScheme name="Niestandardowy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1024</TotalTime>
  <Words>588</Words>
  <Application>Microsoft Office PowerPoint</Application>
  <PresentationFormat>Pokaz na ekranie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Calibri</vt:lpstr>
      <vt:lpstr>Comic Sans MS</vt:lpstr>
      <vt:lpstr>Wingdings</vt:lpstr>
      <vt:lpstr>Wingdings 2</vt:lpstr>
      <vt:lpstr>Przepływ</vt:lpstr>
      <vt:lpstr>POWIATOWY PUNKT DORADZTWA  EDUKACYJNO-ZAWODOWEGO  Poradnia Psychologiczno – Pedagogiczna  w Sandomierzu </vt:lpstr>
      <vt:lpstr>Spotkanie doradców zawodowych – Kielce, 04.10.2022r.</vt:lpstr>
      <vt:lpstr>REALIZACJA ZADAŃ W ROKU SZKOLNYM 2022/2023</vt:lpstr>
      <vt:lpstr>Świętokrzyskie Kalendarium na Rzecz Rozwoju Systemu Doradztwa Zawodowego</vt:lpstr>
      <vt:lpstr>Kalendarium na Rzecz Rozwoju Systemu Doradztwa Zawodowego: </vt:lpstr>
      <vt:lpstr>ZINTEGROWANA STRATEGIA UMIEJĘTNOŚCI</vt:lpstr>
      <vt:lpstr>Prezentacja programu PowerPoint</vt:lpstr>
      <vt:lpstr>Z.S.U. - obszary priorytetowe: </vt:lpstr>
      <vt:lpstr>Z.S.U. - obszary oddziaływania: </vt:lpstr>
      <vt:lpstr>PODSTAWOWE KIERUNKI REALIZACJI POLITYKI OŚWIATOWEJ PAŃSTWA W ROKU SZKOLNYM 2022/2023 </vt:lpstr>
      <vt:lpstr>https://infozawodowe.mein.gov.pl/</vt:lpstr>
      <vt:lpstr>Dziękuję za uwagę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PUNKT DORADZTWA EDUKACYJNO-ZAWODOWEGO  Poradnia Psychologiczno – Pedagogiczna  w Sandomierzu</dc:title>
  <dc:creator>lucja</dc:creator>
  <cp:lastModifiedBy>Renata Zaborek</cp:lastModifiedBy>
  <cp:revision>10</cp:revision>
  <dcterms:created xsi:type="dcterms:W3CDTF">2022-10-24T07:35:01Z</dcterms:created>
  <dcterms:modified xsi:type="dcterms:W3CDTF">2022-12-06T07:55:03Z</dcterms:modified>
</cp:coreProperties>
</file>