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7" r:id="rId2"/>
    <p:sldId id="381" r:id="rId3"/>
    <p:sldId id="397" r:id="rId4"/>
    <p:sldId id="382" r:id="rId5"/>
    <p:sldId id="272" r:id="rId6"/>
    <p:sldId id="383" r:id="rId7"/>
    <p:sldId id="387" r:id="rId8"/>
    <p:sldId id="386" r:id="rId9"/>
    <p:sldId id="384" r:id="rId10"/>
    <p:sldId id="388" r:id="rId11"/>
    <p:sldId id="389" r:id="rId12"/>
    <p:sldId id="390" r:id="rId13"/>
    <p:sldId id="385" r:id="rId14"/>
    <p:sldId id="391" r:id="rId15"/>
    <p:sldId id="392" r:id="rId16"/>
    <p:sldId id="393" r:id="rId17"/>
    <p:sldId id="394" r:id="rId18"/>
    <p:sldId id="395" r:id="rId19"/>
    <p:sldId id="396" r:id="rId20"/>
  </p:sldIdLst>
  <p:sldSz cx="12192000" cy="6858000"/>
  <p:notesSz cx="6794500" cy="99314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257" autoAdjust="0"/>
  </p:normalViewPr>
  <p:slideViewPr>
    <p:cSldViewPr snapToGrid="0">
      <p:cViewPr varScale="1">
        <p:scale>
          <a:sx n="107" d="100"/>
          <a:sy n="107" d="100"/>
        </p:scale>
        <p:origin x="72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45AC6-059F-4D36-BD9F-B31EADCC1EE2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9838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79487"/>
            <a:ext cx="5435600" cy="391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2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8645" y="9433108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80E2E-96C4-48EB-B235-6924AF1C89C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7619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2CE74-466B-4FAB-86DA-25A851D1552A}" type="slidenum">
              <a:rPr lang="pl-PL" smtClean="0"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15530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3381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867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9143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30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22170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014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1926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96601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316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9294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561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8189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1285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0E2E-96C4-48EB-B235-6924AF1C89C2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214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EC01C7-1DFC-4B23-9425-F0BB76DB3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B01A928-3584-43A8-B70C-EEAE060D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262BC6D-10BE-47A9-969E-EF8F72B66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E505CB1-344E-49FC-BF16-ABD69D371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234FC56-7730-46B2-B868-3A9510512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95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7A45944-730D-4D49-A893-C3B1455D2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E0F7860-ABB9-40E1-8F95-12DE8921A2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5D8B0FD-3C2A-4879-AF3D-2B47DA92F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836C8B0-F603-47B7-BC44-C46A47579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2B52FFD-71E4-463E-9425-744CF170A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112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D9237F87-AE3C-4B56-A39B-9F1C86E6F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F7D8CCD-7B1B-4F4A-A419-82325601F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3C14E7E-B227-413C-BF79-0FFACADA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88B6D43-EDF7-4ECB-B054-FF88E218D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B27F911-9CCA-44F7-A121-C9BE43B9A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423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AC372F-9F3B-4B8A-A48B-79A1B8EE5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DADB4A9-61D4-4176-AAFC-5A2AF0989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5305C1F-8A4C-46B6-8523-4357D14F5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7DA21F2-B353-44FB-9D60-751C016AE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85E1ABB-B30D-4F37-B96E-7697F7D2B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16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B71121-17BB-41AC-87DF-CF7F52ECF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1DA1E73-FB3E-487C-8EA8-E88E2428E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6834868-0804-49B9-BD36-378E8AB39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4BB4AA8-2496-4E3D-A5DC-BAAE76C1B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2F34B64-3943-4AB5-9ADB-621DFF4AA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715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64ABC8-CE15-4EC4-A756-F62386387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8108FC7-979F-4504-A124-AC0CEB9A1E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E7B6779-614E-459D-8E43-F860393656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D9C0FE2-5E1C-4FC8-B766-7F808DEB9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3C2260B-C1B1-4CBC-9C14-8FADB6A1E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DD70D63-C4F7-4BD3-BD2A-DA5F321A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730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7001A8-545A-41D1-A663-EBDF6A647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F002847-17B7-480F-B5EA-8ECC284F8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FE399CC-7BE7-4B16-9BC7-45EEFFC6A4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7EA5793-2ABB-41A9-B13E-32BA976A4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5166363C-EB61-43A4-AA65-7561174F99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84463F3-6C3D-4CAF-8AD4-8F3093430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BC1388A-54AD-458D-BBE2-45E0E402B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8507D3A-136B-49F4-977C-6AD21A8C3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622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CBE7B3-21E2-4FC3-B27F-4AF12A74D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1A98259-BFDD-452E-8630-FD58F904E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F1EF387-ADAF-44B2-8E9A-B1EDDCEC3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4838E38-15AF-4F78-B7C7-7C40BD038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76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AA92778E-2F0F-4AA9-B7B4-ADFA387D0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C8F22731-FB7B-4B62-BC04-D92CFEC66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607A04C-48EF-4F9E-9CF0-DF87FA479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890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79E758-BA00-428C-BDE8-FC18E28B4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380BEB-EDEF-4C60-A041-329122A0A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528BB48-0578-483A-B34E-9B422911C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3949300-7704-4E29-89B0-4455C9EE1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FEF3A9B-31FA-496D-883E-48949CB7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E7C75CE-B719-45ED-A2DE-DF366D586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299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E8BBC1-342C-42E5-98DA-A943DE09F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2579C6B0-B46B-487D-94ED-720C51ACE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7FDD1A7-A7A0-4D17-804D-4FF7ECB10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D179570-498C-438B-BD79-EE86B431D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CA53457-0FA1-49C0-BB57-B6B3A991B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641112D-6446-4187-95A0-C00974AE5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59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C4234ED-FD1F-4357-8061-AA5B51212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2CDDB33-DE0F-4A16-AD2A-F5A87C441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4F98D10-E554-447E-AE6F-9E04FCDDC5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7BB82-A667-438C-94A2-C0D81B100253}" type="datetimeFigureOut">
              <a:rPr lang="pl-PL" smtClean="0"/>
              <a:t>31.03.2025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67BD72A-4406-4B8B-AC18-039F6818E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E5F5D4F-B4B3-4301-AD17-90ACC62885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B7915-E601-4729-A4FA-E92DFC2D68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83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43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8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Relationship Id="rId9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15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8" y="-1629982"/>
            <a:ext cx="12285955" cy="13106327"/>
          </a:xfrm>
          <a:prstGeom prst="rect">
            <a:avLst/>
          </a:prstGeom>
        </p:spPr>
      </p:pic>
      <p:pic>
        <p:nvPicPr>
          <p:cNvPr id="7" name="Picture 4" descr="https://upload.wikimedia.org/wikipedia/commons/thumb/0/0e/Herb_miasta_Kielce.svg/220px-Herb_miasta_Kielce.sv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255" y="-1006129"/>
            <a:ext cx="966342" cy="114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FD8D8C4B-C288-4EAE-9176-F3FE59EEFBE4}"/>
              </a:ext>
            </a:extLst>
          </p:cNvPr>
          <p:cNvSpPr txBox="1">
            <a:spLocks/>
          </p:cNvSpPr>
          <p:nvPr/>
        </p:nvSpPr>
        <p:spPr>
          <a:xfrm>
            <a:off x="500743" y="5428573"/>
            <a:ext cx="11691257" cy="14294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l-PL" sz="3200" cap="small" dirty="0">
              <a:solidFill>
                <a:schemeClr val="bg1"/>
              </a:solidFill>
              <a:latin typeface="Myriad Pro Cond" panose="020B0506030403020204" pitchFamily="34" charset="0"/>
            </a:endParaRPr>
          </a:p>
        </p:txBody>
      </p:sp>
      <p:sp>
        <p:nvSpPr>
          <p:cNvPr id="8" name="Podtytuł 2">
            <a:extLst>
              <a:ext uri="{FF2B5EF4-FFF2-40B4-BE49-F238E27FC236}">
                <a16:creationId xmlns:a16="http://schemas.microsoft.com/office/drawing/2014/main" id="{383FAFB7-9BA8-47C9-882F-292F9088F622}"/>
              </a:ext>
            </a:extLst>
          </p:cNvPr>
          <p:cNvSpPr txBox="1">
            <a:spLocks/>
          </p:cNvSpPr>
          <p:nvPr/>
        </p:nvSpPr>
        <p:spPr>
          <a:xfrm>
            <a:off x="293662" y="3126635"/>
            <a:ext cx="11691257" cy="14294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5000" cap="small" dirty="0">
                <a:solidFill>
                  <a:schemeClr val="bg1"/>
                </a:solidFill>
                <a:latin typeface="Myriad Pro Cond" panose="020B0506030403020204" pitchFamily="34" charset="0"/>
              </a:rPr>
              <a:t>Centrum Kształcenia Zawodowego i Ustawicznego</a:t>
            </a:r>
          </a:p>
          <a:p>
            <a:pPr marL="0" indent="0" algn="ctr">
              <a:buNone/>
            </a:pPr>
            <a:r>
              <a:rPr lang="pl-PL" sz="5000" cap="small" dirty="0">
                <a:solidFill>
                  <a:schemeClr val="bg1"/>
                </a:solidFill>
                <a:latin typeface="Myriad Pro Cond" panose="020B0506030403020204" pitchFamily="34" charset="0"/>
              </a:rPr>
              <a:t> w Kielcach</a:t>
            </a:r>
          </a:p>
          <a:p>
            <a:pPr marL="0" indent="0" algn="ctr">
              <a:buNone/>
            </a:pPr>
            <a:r>
              <a:rPr lang="pl-PL" sz="5000" cap="small" dirty="0">
                <a:solidFill>
                  <a:schemeClr val="bg1"/>
                </a:solidFill>
                <a:latin typeface="Myriad Pro Cond" panose="020B0506030403020204" pitchFamily="34" charset="0"/>
              </a:rPr>
              <a:t>Ul. Łódzka 200, 25-655 Kielce 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A6B53E01-06C6-64C9-D10C-AA6294E01BD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50" y="-1006129"/>
            <a:ext cx="6793992" cy="9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75157C96-7C24-4597-82C3-F09CF7A7ED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205" y="3349346"/>
            <a:ext cx="3549795" cy="2368705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65" y="6013856"/>
            <a:ext cx="2976726" cy="662187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67402" y="516628"/>
            <a:ext cx="1036202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800" cap="small" dirty="0">
                <a:latin typeface="Myriad Pro Cond" panose="020B0506030403020204" pitchFamily="34" charset="0"/>
              </a:rPr>
              <a:t>pracownie </a:t>
            </a:r>
            <a:r>
              <a:rPr lang="pl-PL" sz="2800" cap="small" dirty="0" err="1">
                <a:latin typeface="Myriad Pro Cond" panose="020B0506030403020204" pitchFamily="34" charset="0"/>
              </a:rPr>
              <a:t>cad/cam</a:t>
            </a:r>
            <a:r>
              <a:rPr lang="pl-PL" sz="2800" cap="small" dirty="0">
                <a:latin typeface="Myriad Pro Cond" panose="020B0506030403020204" pitchFamily="34" charset="0"/>
              </a:rPr>
              <a:t> wyposażone są w wysokiej klasy stacje robocze umożliwiające projektowanie części maszyn i urządzeń , wykonywanie ich dokumentacji technicznej oraz programowanie i symulację pracy obrabiarek numerycznych. pracownie docelowo  wyposażone zostały w specjalistyczne oprogramowanie </a:t>
            </a:r>
            <a:r>
              <a:rPr lang="pl-PL" sz="2800" cap="small" dirty="0" err="1">
                <a:latin typeface="Myriad Pro Cond" panose="020B0506030403020204" pitchFamily="34" charset="0"/>
              </a:rPr>
              <a:t>solidworks</a:t>
            </a:r>
            <a:r>
              <a:rPr lang="pl-PL" sz="2800" cap="small" dirty="0">
                <a:latin typeface="Myriad Pro Cond" panose="020B0506030403020204" pitchFamily="34" charset="0"/>
              </a:rPr>
              <a:t>, </a:t>
            </a:r>
            <a:r>
              <a:rPr lang="pl-PL" sz="2800" cap="small" dirty="0" err="1">
                <a:latin typeface="Myriad Pro Cond" panose="020B0506030403020204" pitchFamily="34" charset="0"/>
              </a:rPr>
              <a:t>nx</a:t>
            </a:r>
            <a:r>
              <a:rPr lang="pl-PL" sz="2800" cap="small" dirty="0">
                <a:latin typeface="Myriad Pro Cond" panose="020B0506030403020204" pitchFamily="34" charset="0"/>
              </a:rPr>
              <a:t>, </a:t>
            </a:r>
            <a:r>
              <a:rPr lang="pl-PL" sz="2800" cap="small" dirty="0" err="1">
                <a:latin typeface="Myriad Pro Cond" panose="020B0506030403020204" pitchFamily="34" charset="0"/>
              </a:rPr>
              <a:t>tnc</a:t>
            </a:r>
            <a:r>
              <a:rPr lang="pl-PL" sz="2800" cap="small" dirty="0">
                <a:latin typeface="Myriad Pro Cond" panose="020B0506030403020204" pitchFamily="34" charset="0"/>
              </a:rPr>
              <a:t> </a:t>
            </a:r>
            <a:r>
              <a:rPr lang="pl-PL" sz="2800" cap="small" dirty="0" err="1">
                <a:latin typeface="Myriad Pro Cond" panose="020B0506030403020204" pitchFamily="34" charset="0"/>
              </a:rPr>
              <a:t>heidenhein</a:t>
            </a:r>
            <a:r>
              <a:rPr lang="pl-PL" sz="2800" cap="small" dirty="0">
                <a:latin typeface="Myriad Pro Cond" panose="020B0506030403020204" pitchFamily="34" charset="0"/>
              </a:rPr>
              <a:t>, </a:t>
            </a:r>
            <a:r>
              <a:rPr lang="pl-PL" sz="2800" cap="small" dirty="0" err="1">
                <a:latin typeface="Myriad Pro Cond" panose="020B0506030403020204" pitchFamily="34" charset="0"/>
              </a:rPr>
              <a:t>mastercam</a:t>
            </a:r>
            <a:r>
              <a:rPr lang="pl-PL" sz="2800" cap="small" dirty="0">
                <a:latin typeface="Myriad Pro Cond" panose="020B0506030403020204" pitchFamily="34" charset="0"/>
              </a:rPr>
              <a:t>, </a:t>
            </a:r>
            <a:r>
              <a:rPr lang="pl-PL" sz="2800" cap="small" dirty="0" err="1">
                <a:latin typeface="Myriad Pro Cond" panose="020B0506030403020204" pitchFamily="34" charset="0"/>
              </a:rPr>
              <a:t>sinutrain</a:t>
            </a:r>
            <a:r>
              <a:rPr lang="pl-PL" sz="2800" cap="small" dirty="0">
                <a:latin typeface="Myriad Pro Cond" panose="020B0506030403020204" pitchFamily="34" charset="0"/>
              </a:rPr>
              <a:t> for </a:t>
            </a:r>
            <a:r>
              <a:rPr lang="pl-PL" sz="2800" cap="small" dirty="0" err="1">
                <a:latin typeface="Myriad Pro Cond" panose="020B0506030403020204" pitchFamily="34" charset="0"/>
              </a:rPr>
              <a:t>sinumeric</a:t>
            </a:r>
            <a:r>
              <a:rPr lang="pl-PL" sz="2800" cap="small" dirty="0">
                <a:latin typeface="Myriad Pro Cond" panose="020B0506030403020204" pitchFamily="34" charset="0"/>
              </a:rPr>
              <a:t> </a:t>
            </a:r>
            <a:r>
              <a:rPr lang="pl-PL" sz="2800" cap="small" dirty="0" err="1">
                <a:latin typeface="Myriad Pro Cond" panose="020B0506030403020204" pitchFamily="34" charset="0"/>
              </a:rPr>
              <a:t>operate</a:t>
            </a:r>
            <a:r>
              <a:rPr lang="pl-PL" sz="2800" cap="small" dirty="0">
                <a:latin typeface="Myriad Pro Cond" panose="020B0506030403020204" pitchFamily="34" charset="0"/>
              </a:rPr>
              <a:t>, </a:t>
            </a:r>
            <a:r>
              <a:rPr lang="pl-PL" sz="2800" cap="small" dirty="0" err="1">
                <a:latin typeface="Myriad Pro Cond" panose="020B0506030403020204" pitchFamily="34" charset="0"/>
              </a:rPr>
              <a:t>volumill</a:t>
            </a:r>
            <a:r>
              <a:rPr lang="pl-PL" sz="2800" cap="small" dirty="0">
                <a:latin typeface="Myriad Pro Cond" panose="020B0506030403020204" pitchFamily="34" charset="0"/>
              </a:rPr>
              <a:t> for </a:t>
            </a:r>
            <a:r>
              <a:rPr lang="pl-PL" sz="2800" cap="small" dirty="0" err="1">
                <a:latin typeface="Myriad Pro Cond" panose="020B0506030403020204" pitchFamily="34" charset="0"/>
              </a:rPr>
              <a:t>siemens</a:t>
            </a:r>
            <a:r>
              <a:rPr lang="pl-PL" sz="2800" cap="small" dirty="0">
                <a:latin typeface="Myriad Pro Cond" panose="020B0506030403020204" pitchFamily="34" charset="0"/>
              </a:rPr>
              <a:t> </a:t>
            </a:r>
            <a:r>
              <a:rPr lang="pl-PL" sz="2800" cap="small" dirty="0" err="1">
                <a:latin typeface="Myriad Pro Cond" panose="020B0506030403020204" pitchFamily="34" charset="0"/>
              </a:rPr>
              <a:t>nx</a:t>
            </a:r>
            <a:r>
              <a:rPr lang="pl-PL" sz="2800" cap="small" dirty="0">
                <a:latin typeface="Myriad Pro Cond" panose="020B0506030403020204" pitchFamily="34" charset="0"/>
              </a:rPr>
              <a:t>,</a:t>
            </a:r>
          </a:p>
          <a:p>
            <a:endParaRPr lang="pl-PL" sz="2800" cap="small" dirty="0">
              <a:latin typeface="Myriad Pro Cond" panose="020B0506030403020204" pitchFamily="34" charset="0"/>
            </a:endParaRPr>
          </a:p>
          <a:p>
            <a:endParaRPr lang="pl-PL" sz="2800" cap="small" dirty="0"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DEAE1AE-5BA7-4E45-BC47-96514B177E9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190" y="3349346"/>
            <a:ext cx="5258146" cy="350865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F6B8B73-49CD-40C3-8402-F08B1B0738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9" r="11182"/>
          <a:stretch/>
        </p:blipFill>
        <p:spPr>
          <a:xfrm>
            <a:off x="0" y="3349346"/>
            <a:ext cx="4012321" cy="350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1BE25B79-F12B-4803-B293-FC99E0323A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852" y="2761862"/>
            <a:ext cx="5349397" cy="409613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75157C96-7C24-4597-82C3-F09CF7A7ED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" r="3994"/>
          <a:stretch/>
        </p:blipFill>
        <p:spPr>
          <a:xfrm>
            <a:off x="8315845" y="2761863"/>
            <a:ext cx="3868304" cy="2937528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547" y="6013856"/>
            <a:ext cx="2326643" cy="51757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377251" y="711059"/>
            <a:ext cx="947561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3200" cap="small" dirty="0">
                <a:latin typeface="Myriad Pro Cond" panose="020B0506030403020204" pitchFamily="34" charset="0"/>
              </a:rPr>
              <a:t>pracownie </a:t>
            </a:r>
            <a:r>
              <a:rPr lang="pl-PL" sz="3200" cap="small" dirty="0" err="1">
                <a:latin typeface="Myriad Pro Cond" panose="020B0506030403020204" pitchFamily="34" charset="0"/>
              </a:rPr>
              <a:t>cnc</a:t>
            </a:r>
            <a:r>
              <a:rPr lang="pl-PL" sz="3200" cap="small" dirty="0">
                <a:latin typeface="Myriad Pro Cond" panose="020B0506030403020204" pitchFamily="34" charset="0"/>
              </a:rPr>
              <a:t> wyposażone są w tokarskie centra obróbcze </a:t>
            </a:r>
          </a:p>
          <a:p>
            <a:pPr algn="just"/>
            <a:r>
              <a:rPr lang="pl-PL" sz="3200" cap="small" dirty="0">
                <a:latin typeface="Myriad Pro Cond" panose="020B0506030403020204" pitchFamily="34" charset="0"/>
              </a:rPr>
              <a:t>typu clx </a:t>
            </a:r>
            <a:r>
              <a:rPr lang="pl-PL" sz="2800" cap="small" dirty="0">
                <a:latin typeface="Myriad Pro Cond" panose="020B0506030403020204" pitchFamily="34" charset="0"/>
              </a:rPr>
              <a:t>350 </a:t>
            </a:r>
            <a:r>
              <a:rPr lang="pl-PL" sz="3200" cap="small" dirty="0">
                <a:latin typeface="Myriad Pro Cond" panose="020B0506030403020204" pitchFamily="34" charset="0"/>
              </a:rPr>
              <a:t>oraz pionowe centra obróbcze typu cmx </a:t>
            </a:r>
            <a:r>
              <a:rPr lang="pl-PL" sz="2800" cap="small" dirty="0">
                <a:latin typeface="Myriad Pro Cond" panose="020B0506030403020204" pitchFamily="34" charset="0"/>
              </a:rPr>
              <a:t>600</a:t>
            </a:r>
            <a:r>
              <a:rPr lang="pl-PL" sz="3200" cap="small" dirty="0">
                <a:latin typeface="Myriad Pro Cond" panose="020B0506030403020204" pitchFamily="34" charset="0"/>
              </a:rPr>
              <a:t>v </a:t>
            </a:r>
          </a:p>
          <a:p>
            <a:pPr algn="just"/>
            <a:r>
              <a:rPr lang="pl-PL" sz="3200" cap="small" dirty="0">
                <a:latin typeface="Myriad Pro Cond" panose="020B0506030403020204" pitchFamily="34" charset="0"/>
              </a:rPr>
              <a:t>o </a:t>
            </a:r>
            <a:r>
              <a:rPr lang="pl-PL" sz="2800" cap="small" dirty="0">
                <a:latin typeface="Myriad Pro Cond" panose="020B0506030403020204" pitchFamily="34" charset="0"/>
              </a:rPr>
              <a:t>3</a:t>
            </a:r>
            <a:r>
              <a:rPr lang="pl-PL" sz="3200" cap="small" dirty="0">
                <a:latin typeface="Myriad Pro Cond" panose="020B0506030403020204" pitchFamily="34" charset="0"/>
              </a:rPr>
              <a:t> osiach obrotu i cmx </a:t>
            </a:r>
            <a:r>
              <a:rPr lang="pl-PL" sz="2800" cap="small" dirty="0">
                <a:latin typeface="Myriad Pro Cond" panose="020B0506030403020204" pitchFamily="34" charset="0"/>
              </a:rPr>
              <a:t>50</a:t>
            </a:r>
            <a:r>
              <a:rPr lang="pl-PL" sz="3200" cap="small" dirty="0">
                <a:latin typeface="Myriad Pro Cond" panose="020B0506030403020204" pitchFamily="34" charset="0"/>
              </a:rPr>
              <a:t>u o </a:t>
            </a:r>
            <a:r>
              <a:rPr lang="pl-PL" sz="2800" cap="small" dirty="0">
                <a:latin typeface="Myriad Pro Cond" panose="020B0506030403020204" pitchFamily="34" charset="0"/>
              </a:rPr>
              <a:t>5</a:t>
            </a:r>
            <a:r>
              <a:rPr lang="pl-PL" sz="3200" cap="small" dirty="0">
                <a:latin typeface="Myriad Pro Cond" panose="020B0506030403020204" pitchFamily="34" charset="0"/>
              </a:rPr>
              <a:t> osiach obrotu firmy </a:t>
            </a:r>
            <a:r>
              <a:rPr lang="pl-PL" sz="3200" cap="small" dirty="0" err="1">
                <a:latin typeface="Myriad Pro Cond" panose="020B0506030403020204" pitchFamily="34" charset="0"/>
              </a:rPr>
              <a:t>dmg</a:t>
            </a:r>
            <a:r>
              <a:rPr lang="pl-PL" sz="3200" cap="small" dirty="0">
                <a:latin typeface="Myriad Pro Cond" panose="020B0506030403020204" pitchFamily="34" charset="0"/>
              </a:rPr>
              <a:t> mori; </a:t>
            </a:r>
          </a:p>
          <a:p>
            <a:pPr algn="just"/>
            <a:endParaRPr lang="pl-PL" sz="3200" cap="small" dirty="0">
              <a:latin typeface="Myriad Pro Cond" panose="020B0506030403020204" pitchFamily="34" charset="0"/>
            </a:endParaRPr>
          </a:p>
          <a:p>
            <a:pPr algn="just"/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F6B8B73-49CD-40C3-8402-F08B1B0738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9" r="11182"/>
          <a:stretch/>
        </p:blipFill>
        <p:spPr>
          <a:xfrm>
            <a:off x="0" y="2761862"/>
            <a:ext cx="4684140" cy="409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9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588D9704-19F6-4EA2-B606-5A07E40D42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204" y="3298366"/>
            <a:ext cx="3670559" cy="2477286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65" y="6013856"/>
            <a:ext cx="2976726" cy="662187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20106" y="841248"/>
            <a:ext cx="5790025" cy="4716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just" rtl="0" eaLnBrk="1" fontAlgn="t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cap="small" dirty="0">
                <a:latin typeface="Myriad Pro Cond" panose="020B0506030403020204" pitchFamily="34" charset="0"/>
              </a:rPr>
              <a:t>pracownia komputerowego wspomagania pomiarów              i kontroli jakości produkcji wyposażona jest   </a:t>
            </a:r>
          </a:p>
          <a:p>
            <a:pPr marL="0" algn="just" rtl="0" eaLnBrk="1" fontAlgn="t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cap="small" dirty="0">
                <a:latin typeface="Myriad Pro Cond" panose="020B0506030403020204" pitchFamily="34" charset="0"/>
              </a:rPr>
              <a:t>w suwmiarki elektroniczne, suwmiarki noniuszowe, zestawy mikrometrów, średnicówki precyzyjne, sprawdziany, płytki wzorcowe, głębokościomierze, kątomierze tarczowe, liniały krawędziowe,</a:t>
            </a:r>
            <a:r>
              <a:rPr lang="pl-PL" sz="2400" cap="small" dirty="0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 czujniki zegarowe, mikroskop, profilometr oraz ramię pomiarowe</a:t>
            </a:r>
          </a:p>
          <a:p>
            <a:pPr marL="0" algn="just" rtl="0" eaLnBrk="1" fontAlgn="t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cap="small" dirty="0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 z głowica do pomiarów stykowych i skanowania laserowego ze stanowiskiem komputerowym  </a:t>
            </a:r>
          </a:p>
          <a:p>
            <a:pPr marL="0" algn="just" rtl="0" eaLnBrk="1" fontAlgn="t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pl-PL" sz="2400" cap="small" dirty="0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i oprogramowaniem </a:t>
            </a:r>
            <a:r>
              <a:rPr lang="pl-PL" sz="2400" cap="small" dirty="0" err="1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geomagic</a:t>
            </a:r>
            <a:r>
              <a:rPr lang="pl-PL" sz="2400" cap="small" dirty="0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 design x i </a:t>
            </a:r>
            <a:r>
              <a:rPr lang="pl-PL" sz="2400" cap="small" dirty="0" err="1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geomagic</a:t>
            </a:r>
            <a:r>
              <a:rPr lang="pl-PL" sz="2400" cap="small" dirty="0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 </a:t>
            </a:r>
            <a:r>
              <a:rPr lang="pl-PL" sz="2400" cap="small" dirty="0" err="1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control</a:t>
            </a:r>
            <a:r>
              <a:rPr lang="pl-PL" sz="2400" cap="small" dirty="0">
                <a:solidFill>
                  <a:srgbClr val="000000"/>
                </a:solidFill>
                <a:latin typeface="Myriad Pro Cond" panose="020B0506030403020204" pitchFamily="34" charset="0"/>
                <a:cs typeface="Calibri" panose="020F0502020204030204" pitchFamily="34" charset="0"/>
              </a:rPr>
              <a:t> x;</a:t>
            </a:r>
            <a:endParaRPr lang="pl-PL" sz="2400" b="0" i="0" u="none" strike="noStrike" dirty="0">
              <a:effectLst/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9E2C025-4522-4A6F-80D3-E40AB33A15B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377" y="979704"/>
            <a:ext cx="3474799" cy="231866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0280553-0375-4080-94B0-87446422B5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6" b="11761"/>
          <a:stretch/>
        </p:blipFill>
        <p:spPr>
          <a:xfrm rot="5400000">
            <a:off x="5200858" y="2233721"/>
            <a:ext cx="4795935" cy="228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9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BF1E7D9E-8758-426C-8009-570FC1D44E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5"/>
          <a:stretch/>
        </p:blipFill>
        <p:spPr>
          <a:xfrm>
            <a:off x="9222788" y="3188256"/>
            <a:ext cx="2963708" cy="236345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2DE18DA9-071D-49D6-B22C-362166B7ED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316" y="3188256"/>
            <a:ext cx="3541931" cy="2363458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483" y="6016752"/>
            <a:ext cx="2963708" cy="659291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161288" y="841248"/>
            <a:ext cx="100035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latin typeface="Myriad Pro Cond" panose="020B0506030403020204" pitchFamily="34" charset="0"/>
              </a:rPr>
              <a:t>DZIAŁ POJAZDÓW I TECHNIK SAMOCHODOWYCH TO:</a:t>
            </a:r>
          </a:p>
          <a:p>
            <a:pPr marL="135255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1 pracownia diagnostyki samochodowej</a:t>
            </a:r>
          </a:p>
          <a:p>
            <a:pPr marL="135255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1 pracownia obsługi i naprawy pojazdów samochodowych</a:t>
            </a:r>
          </a:p>
          <a:p>
            <a:pPr marL="135255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1 pracownia diagnozowania i naprawy nadwozi samochodowych</a:t>
            </a:r>
          </a:p>
          <a:p>
            <a:pPr marL="135255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2 pracownie mechatroniki i elektroniki pojazdów samochodowych</a:t>
            </a:r>
            <a:endParaRPr lang="pl-PL" sz="3200" cap="small" dirty="0"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5AAA03B-DE11-469F-A620-148B882D33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r="7058"/>
          <a:stretch/>
        </p:blipFill>
        <p:spPr>
          <a:xfrm>
            <a:off x="-8" y="3188256"/>
            <a:ext cx="2873829" cy="236345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16CD46D-4696-44B7-8ED8-583FFD1D39F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384" y="3188256"/>
            <a:ext cx="3541931" cy="23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2DE18DA9-071D-49D6-B22C-362166B7ED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130" y="2860141"/>
            <a:ext cx="5990247" cy="399716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CDE5DEF-40E4-44E3-A694-834C5B3937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3"/>
          <a:stretch/>
        </p:blipFill>
        <p:spPr>
          <a:xfrm>
            <a:off x="0" y="2843013"/>
            <a:ext cx="4917233" cy="399716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BF1E7D9E-8758-426C-8009-570FC1D44E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5"/>
          <a:stretch/>
        </p:blipFill>
        <p:spPr>
          <a:xfrm>
            <a:off x="8556171" y="2885529"/>
            <a:ext cx="3635829" cy="289945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483" y="6016752"/>
            <a:ext cx="2963708" cy="659291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161288" y="841248"/>
            <a:ext cx="100035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cap="small" dirty="0">
                <a:latin typeface="Myriad Pro Cond" panose="020B0506030403020204" pitchFamily="34" charset="0"/>
              </a:rPr>
              <a:t>pracownia diagnostyki samochodowej wyposażona jest w linię diagnostyczną pozwalająca zbadać sprawność hamulców, geometrię kół, sprawność zawieszenia pojazdu, przeprowadzić analizę spalin silnika;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4937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2DCB92CE-E3E1-4A81-BBA5-F4164702DE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/>
          <a:stretch/>
        </p:blipFill>
        <p:spPr>
          <a:xfrm>
            <a:off x="-1" y="3036302"/>
            <a:ext cx="4970777" cy="382169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69C23E0-48D3-44A6-81A5-472577902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4" t="3317" b="10254"/>
          <a:stretch/>
        </p:blipFill>
        <p:spPr>
          <a:xfrm>
            <a:off x="8472196" y="3045633"/>
            <a:ext cx="3719804" cy="291674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483" y="6082069"/>
            <a:ext cx="2963708" cy="659291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161288" y="841248"/>
            <a:ext cx="100035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cap="small" dirty="0">
                <a:latin typeface="Myriad Pro Cond" panose="020B0506030403020204" pitchFamily="34" charset="0"/>
              </a:rPr>
              <a:t>pracownia obsługi i naprawy pojazdów samochodowych jest wyposażona w trzy podnośniki kolumnowe umożliwiające wykonywania obsług serwisowych i naprawy pojazdów, stanowisko naprawy i wyważania kół oraz urządzenia do przeprowadzenia naprawy i regulacji pojazdów;</a:t>
            </a: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5AAA03B-DE11-469F-A620-148B882D33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r="7058"/>
          <a:stretch/>
        </p:blipFill>
        <p:spPr>
          <a:xfrm>
            <a:off x="4103026" y="3045633"/>
            <a:ext cx="4635620" cy="38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842029" y="707808"/>
            <a:ext cx="10875794" cy="50211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 PRACOWNIE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- NOWOCZESNYCH TECHNOLOGII SPAWALNICZYCH I ŁĄCZENIA METALI,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- TECHNOLOGII INFORMACYJNO-KOMUNIKACYJNYCH,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- SYSTEMÓW ELEKTRONICZNYCH I ELEKTRYCZNYCH,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- UKŁADÓW MECHATRONICZNYCH I ROBOTYKI,</a:t>
            </a:r>
          </a:p>
          <a:p>
            <a:pPr algn="ctr"/>
            <a:endParaRPr lang="pl-PL" sz="3200" cap="small" dirty="0">
              <a:latin typeface="Myriad Pro Cond" panose="020B0506030403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3DCDC27-12C1-4253-A30A-5142705CC2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966" y="6111551"/>
            <a:ext cx="2738421" cy="609175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9FDCB527-6EC3-45E1-88B6-F79BEF247E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93" y="4599992"/>
            <a:ext cx="4025324" cy="225800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C41A08D2-7B21-4DB5-BD32-0D9A15684AE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" y="4596866"/>
            <a:ext cx="3388685" cy="226113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15E6C17-903E-43CF-9012-228A84A9918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34" y="4607350"/>
            <a:ext cx="3000866" cy="225065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07B07339-E15B-42D8-A929-4BAA75179AE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079" y="1904215"/>
            <a:ext cx="2945902" cy="3963971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35E61695-F7B1-46AA-8888-7C84900E00C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409" y="0"/>
            <a:ext cx="2945902" cy="22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3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405353" y="276987"/>
            <a:ext cx="11142482" cy="391794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Centrum Kształcenia Zawodowego w Kielcach współpracuje obecnie: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600" b="1" dirty="0">
                <a:latin typeface="Myriad Pro Cond" panose="020B0506030403020204" pitchFamily="34" charset="0"/>
              </a:rPr>
              <a:t>w zakresie branży samochodowej z</a:t>
            </a:r>
            <a:r>
              <a:rPr lang="pl-PL" sz="1600" dirty="0">
                <a:latin typeface="Myriad Pro Cond" panose="020B0506030403020204" pitchFamily="34" charset="0"/>
              </a:rPr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•  BMW Polska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• Nobile Motors Sp. z o. o. Autoryzowany Dealer i Serwis Mercedes-Benz Oddział Kielce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600" b="1" dirty="0">
                <a:latin typeface="Myriad Pro Cond" panose="020B0506030403020204" pitchFamily="34" charset="0"/>
              </a:rPr>
              <a:t>w zakresie technik wytwarzania: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•  KH-</a:t>
            </a:r>
            <a:r>
              <a:rPr lang="pl-PL" sz="1600" dirty="0" err="1">
                <a:latin typeface="Myriad Pro Cond" panose="020B0506030403020204" pitchFamily="34" charset="0"/>
              </a:rPr>
              <a:t>Kipper</a:t>
            </a:r>
            <a:r>
              <a:rPr lang="pl-PL" sz="1600" dirty="0">
                <a:latin typeface="Myriad Pro Cond" panose="020B0506030403020204" pitchFamily="34" charset="0"/>
              </a:rPr>
              <a:t>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•  Przedsiębiorstwem  Mechaniczno-Inżynieryjnym „WWTECH” Przemysław Wójcik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•  AEBI Schmidt   i </a:t>
            </a:r>
            <a:r>
              <a:rPr lang="pl-PL" sz="1600" dirty="0" err="1">
                <a:latin typeface="Myriad Pro Cond" panose="020B0506030403020204" pitchFamily="34" charset="0"/>
              </a:rPr>
              <a:t>Fronius</a:t>
            </a:r>
            <a:r>
              <a:rPr lang="pl-PL" sz="1600" dirty="0">
                <a:latin typeface="Myriad Pro Cond" panose="020B0506030403020204" pitchFamily="34" charset="0"/>
              </a:rPr>
              <a:t> Polska w zakresie spawalnictwa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600" b="1" dirty="0">
                <a:latin typeface="Myriad Pro Cond" panose="020B0506030403020204" pitchFamily="34" charset="0"/>
              </a:rPr>
              <a:t>w zakresie dydaktyki i nowych technologii: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l-PL" sz="1600" b="1" dirty="0">
                <a:latin typeface="Myriad Pro Cond" panose="020B0506030403020204" pitchFamily="34" charset="0"/>
              </a:rPr>
              <a:t>PNEUMATIC COMPLEX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• Politechniką Świętokrzyską  w Kielcach – Wydziałem Mechatroniki i Budowy Maszyn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>
                <a:latin typeface="Myriad Pro Cond" panose="020B0506030403020204" pitchFamily="34" charset="0"/>
              </a:rPr>
              <a:t>Centrum Kształcenia Zawodowego jest instytucją otwartą na wszelkiego typu współpracę z przedsiębiorcami rynku lokalnego, krajowego i  zagranicznego, czego efektem są podpisane umowy współpracy.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3DCDC27-12C1-4253-A30A-5142705CC2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495" y="456005"/>
            <a:ext cx="2872070" cy="73980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CAAA6EE-D0CB-4890-B1BC-6F1AFD6267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625" y="2812671"/>
            <a:ext cx="2170678" cy="472446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E149005-F44F-4839-BA27-875CF3CD0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75" y="1246167"/>
            <a:ext cx="681624" cy="68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AF5B9AE-9AEF-4203-B417-1BE80CBCF2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92" y="1751722"/>
            <a:ext cx="558851" cy="55885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6C8BE70-E75E-4F95-B097-705E1015101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170" y="3285117"/>
            <a:ext cx="1867058" cy="51505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EFC24CC-539B-41C2-9119-411D36C6FB2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145" y="5142419"/>
            <a:ext cx="1455195" cy="48796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595F653-7842-412D-9EEE-51F51B846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964" y="4650838"/>
            <a:ext cx="1402644" cy="49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72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551821" y="1157419"/>
            <a:ext cx="10875794" cy="428083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l-PL" sz="3600" dirty="0">
                <a:latin typeface="Myriad Pro Cond" panose="020B0506030403020204" pitchFamily="34" charset="0"/>
              </a:rPr>
              <a:t>Centrum Kształcenia Zawodowego i Ustawicznego w Kielcach                     </a:t>
            </a:r>
            <a:r>
              <a:rPr lang="pl-PL" sz="2400" dirty="0">
                <a:latin typeface="Myriad Pro Cond" panose="020B0506030403020204" pitchFamily="34" charset="0"/>
              </a:rPr>
              <a:t>w ramach podpisanych umów współpracy </a:t>
            </a:r>
            <a:r>
              <a:rPr lang="pl-PL" sz="2400" dirty="0"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uzyskuje dostęp do najnowocześniejszych rozwiązań technologicznych, co przyczynia się do  </a:t>
            </a:r>
            <a:r>
              <a:rPr lang="pl-PL" sz="2400" dirty="0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podnoszenia jakość kształcenia zawodowego. W ramach skoordynowanych działań </a:t>
            </a:r>
            <a:r>
              <a:rPr lang="pl-PL" sz="2400" dirty="0" err="1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CKZiU</a:t>
            </a:r>
            <a:r>
              <a:rPr lang="pl-PL" sz="2400" dirty="0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zwiększa swoją renomę i rozpoznawalność na lokalnym rynku pracy. Przedsiębiorstwa uzyskają dostęp do absolwentów przygotowanych do pracy w branży mechanicznej, samochodowej jak i modowej zarówno pod względem teoretycznym jak i praktycznym. Natomiast uczniowie uzyskują możliwość zapoznania się z innowacyjnymi metodami pracy stosowanymi  </a:t>
            </a:r>
            <a:r>
              <a:rPr lang="pl-PL" sz="2400" dirty="0" smtClean="0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</a:t>
            </a:r>
            <a:r>
              <a:rPr lang="pl-PL" sz="2400" dirty="0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zakładach pracy, nabywają umiejętności pracy z zachowaniem standardów </a:t>
            </a:r>
            <a:r>
              <a:rPr lang="pl-PL" sz="2400" dirty="0" smtClean="0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obowiązujących  </a:t>
            </a:r>
            <a:r>
              <a:rPr lang="pl-PL" sz="2400" dirty="0">
                <a:effectLst/>
                <a:latin typeface="Myriad Pro Cond" panose="020B0506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nowoczesnych przedsiębiorstwach.</a:t>
            </a:r>
          </a:p>
          <a:p>
            <a:pPr marL="0" indent="0">
              <a:lnSpc>
                <a:spcPct val="150000"/>
              </a:lnSpc>
              <a:buNone/>
            </a:pPr>
            <a:endParaRPr lang="pl-PL" dirty="0">
              <a:latin typeface="Myriad Pro Cond" panose="020B0506030403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3DCDC27-12C1-4253-A30A-5142705CC2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833" y="456005"/>
            <a:ext cx="3325637" cy="73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8AC099E-6C7D-01C0-C2D2-921177156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2571" y="5549213"/>
            <a:ext cx="3563616" cy="889295"/>
          </a:xfrm>
        </p:spPr>
        <p:txBody>
          <a:bodyPr/>
          <a:lstStyle/>
          <a:p>
            <a:r>
              <a:rPr lang="pl-PL" dirty="0"/>
              <a:t>Dziękuję za uwagę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9C49FAB-5C29-FC8F-4BB5-ACDE5A6DCD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66" y="1691875"/>
            <a:ext cx="10140696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3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9C739A-9925-4988-AA93-5B2692F8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636" y="1405506"/>
            <a:ext cx="5605806" cy="426697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l-PL" sz="33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    </a:t>
            </a:r>
            <a:r>
              <a:rPr lang="pl-PL" sz="2400" i="1" dirty="0">
                <a:solidFill>
                  <a:schemeClr val="accent1"/>
                </a:solidFill>
                <a:latin typeface="Didact Gothic" panose="00000500000000000000" pitchFamily="2" charset="0"/>
              </a:rPr>
              <a:t>Nasze Centrum powstało w ramach realizacji projektu pn.: „Budowa Kieleckiego Centrum Kształcenia Zawodowego na rzecz wzrostu gospodarczego regionu świętokrzyskiego” współfinansowanego z Europejskiego Funduszu Rozwoju Regionalnego w ramach Działania 6.6 „Infrastruktura edukacyjna i szkoleniowa - ZIT KOF Osi 6 ,,Rozwój miast” Regionalnego Programu Operacyjnego Województwa Świętokrzyskiego na lata 2014-2020</a:t>
            </a:r>
            <a:endParaRPr lang="pl-PL" sz="8000" dirty="0">
              <a:solidFill>
                <a:schemeClr val="accent1"/>
              </a:solidFill>
              <a:latin typeface="Didact Gothic" panose="00000500000000000000" pitchFamily="2" charset="0"/>
            </a:endParaRPr>
          </a:p>
          <a:p>
            <a:pPr algn="l">
              <a:buNone/>
            </a:pP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8A87AE7-8CD9-4CBA-9FDE-CBD3512596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6" y="-68511"/>
            <a:ext cx="6096000" cy="985286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BB392EC3-8C72-417A-AA23-3FD6B0971C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542" y="1729144"/>
            <a:ext cx="5567264" cy="42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37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B352E-0886-600D-13E5-6B6661A08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8AF6DAD4-3B0A-50E1-27EE-790477F19B0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6" y="-68511"/>
            <a:ext cx="6096000" cy="985286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FE038EA6-7A64-4CAB-F327-098319921BEC}"/>
              </a:ext>
            </a:extLst>
          </p:cNvPr>
          <p:cNvSpPr txBox="1"/>
          <p:nvPr/>
        </p:nvSpPr>
        <p:spPr>
          <a:xfrm>
            <a:off x="-660921" y="4748321"/>
            <a:ext cx="68595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2" indent="0">
              <a:buNone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W centrum odbywają się również zajęcia dla kierunków z branży: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BDD0C7D-FA75-5861-94FC-01B31F4ABFC3}"/>
              </a:ext>
            </a:extLst>
          </p:cNvPr>
          <p:cNvSpPr txBox="1"/>
          <p:nvPr/>
        </p:nvSpPr>
        <p:spPr>
          <a:xfrm>
            <a:off x="0" y="5084878"/>
            <a:ext cx="6172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Informatycznej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</a:t>
            </a:r>
            <a:r>
              <a:rPr lang="pl-PL" sz="2000" b="1" cap="small" dirty="0" err="1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Mechatronicznej</a:t>
            </a:r>
            <a:endParaRPr lang="pl-PL" sz="2000" b="1" cap="small" dirty="0">
              <a:solidFill>
                <a:schemeClr val="accent1">
                  <a:lumMod val="75000"/>
                </a:schemeClr>
              </a:solidFill>
              <a:latin typeface="Myriad Pro Cond" panose="020B0506030403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Administracji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E3F07FF1-24FE-7B23-4B32-B3F46C987B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735" y="2628736"/>
            <a:ext cx="5567264" cy="4266977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444A3FE9-ACCE-B4B8-D1F5-B3842049DE82}"/>
              </a:ext>
            </a:extLst>
          </p:cNvPr>
          <p:cNvSpPr txBox="1"/>
          <p:nvPr/>
        </p:nvSpPr>
        <p:spPr>
          <a:xfrm>
            <a:off x="-660921" y="6064572"/>
            <a:ext cx="68595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2" indent="0">
              <a:buNone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W centrum odbywają się również zajęcia dla dorosłych w ramach kwalifikacyjnych kursów zawodowych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E8380D5-25A6-4FEC-C348-2AF3E4A7F94B}"/>
              </a:ext>
            </a:extLst>
          </p:cNvPr>
          <p:cNvSpPr txBox="1"/>
          <p:nvPr/>
        </p:nvSpPr>
        <p:spPr>
          <a:xfrm>
            <a:off x="366586" y="916775"/>
            <a:ext cx="772290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Centrum Kształcenia Zawodowego w Kielcach zostało uruchomione 1.09.2020r. </a:t>
            </a:r>
            <a:r>
              <a:rPr lang="pl-PL" sz="1400" dirty="0"/>
              <a:t/>
            </a:r>
            <a:br>
              <a:rPr lang="pl-PL" sz="1400" dirty="0"/>
            </a:br>
            <a:endParaRPr lang="pl-PL" sz="2000" b="1" cap="small" dirty="0">
              <a:solidFill>
                <a:schemeClr val="accent1">
                  <a:lumMod val="75000"/>
                </a:schemeClr>
              </a:solidFill>
              <a:latin typeface="Myriad Pro Cond" panose="020B0506030403020204" pitchFamily="34" charset="0"/>
            </a:endParaRPr>
          </a:p>
          <a:p>
            <a:pPr marL="0" indent="0">
              <a:buNone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        Obecnie Centrum kształci w zawodach: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Mechanik pojazdów samochodowych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Elektromechanik pojazdów samochodowych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Kierowca mechanik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Technik pojazdów samochodowych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Technik pojazdów samochodowych i motocykli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Technik mechanik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Technik spawalnictwa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Technik przemysłu mody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pl-PL" sz="20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Technik stylista</a:t>
            </a:r>
            <a:endParaRPr lang="pl-PL" sz="4000" b="1" cap="small" dirty="0">
              <a:solidFill>
                <a:schemeClr val="accent1">
                  <a:lumMod val="75000"/>
                </a:schemeClr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11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9C739A-9925-4988-AA93-5B2692F8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636" y="2584600"/>
            <a:ext cx="5864531" cy="24198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l-PL" sz="28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        Centrum </a:t>
            </a:r>
          </a:p>
          <a:p>
            <a:pPr marL="0" indent="0" algn="ctr">
              <a:buNone/>
            </a:pPr>
            <a:r>
              <a:rPr lang="pl-PL" sz="28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Kształcenia Zawodowego i Ustawicznego </a:t>
            </a:r>
          </a:p>
          <a:p>
            <a:pPr marL="0" indent="0" algn="ctr">
              <a:buNone/>
            </a:pPr>
            <a:r>
              <a:rPr lang="pl-PL" sz="2800" b="1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w Kielcach to:</a:t>
            </a:r>
          </a:p>
          <a:p>
            <a:pPr marL="0" indent="0">
              <a:buNone/>
            </a:pPr>
            <a: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        2,5 ha </a:t>
            </a:r>
            <a:r>
              <a:rPr lang="pl-PL" sz="2800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powierzchni</a:t>
            </a:r>
            <a: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/>
            </a:r>
            <a:b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</a:br>
            <a: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        8 tys. m</a:t>
            </a:r>
            <a:r>
              <a:rPr lang="pl-PL" sz="2800" baseline="300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2     </a:t>
            </a:r>
            <a: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-</a:t>
            </a:r>
            <a:r>
              <a:rPr lang="pl-PL" sz="2800" baseline="300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</a:t>
            </a:r>
            <a:r>
              <a:rPr lang="pl-PL" sz="2800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powierzchni użytkowej obiektu</a:t>
            </a:r>
            <a: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/>
            </a:r>
            <a:b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</a:br>
            <a:r>
              <a:rPr lang="pl-PL" sz="2800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          30 </a:t>
            </a:r>
            <a:r>
              <a:rPr lang="pl-PL" sz="2800" cap="small" dirty="0">
                <a:solidFill>
                  <a:schemeClr val="accent1">
                    <a:lumMod val="75000"/>
                  </a:schemeClr>
                </a:solidFill>
                <a:latin typeface="Myriad Pro Cond" panose="020B0506030403020204" pitchFamily="34" charset="0"/>
              </a:rPr>
              <a:t>pracowni praktycznej nauki zawodu</a:t>
            </a:r>
            <a:endParaRPr lang="pl-PL" sz="2800" b="1" cap="small" dirty="0">
              <a:solidFill>
                <a:schemeClr val="accent1">
                  <a:lumMod val="75000"/>
                </a:schemeClr>
              </a:solidFill>
              <a:latin typeface="Myriad Pro Cond" panose="020B0506030403020204" pitchFamily="34" charset="0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8A87AE7-8CD9-4CBA-9FDE-CBD3512596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6" y="402829"/>
            <a:ext cx="6096000" cy="985286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17A27AC-E5B5-43BD-A9F2-05E7984AB8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3" r="18317"/>
          <a:stretch/>
        </p:blipFill>
        <p:spPr>
          <a:xfrm>
            <a:off x="6111557" y="0"/>
            <a:ext cx="6096000" cy="6858000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97F1C7C8-0171-6BD8-60AD-C1CBCA7AA2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618"/>
            <a:ext cx="6111557" cy="9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3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359764" y="374754"/>
            <a:ext cx="10875794" cy="5021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3200" u="sng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 Cond" panose="020B0506030403020204" pitchFamily="34" charset="0"/>
              </a:rPr>
              <a:t>Strefa praktycznej nauki zawodu składa się z</a:t>
            </a:r>
          </a:p>
          <a:p>
            <a:pPr marL="0" indent="0">
              <a:buNone/>
            </a:pPr>
            <a:endParaRPr lang="pl-PL" sz="700" u="sng" cap="small" dirty="0">
              <a:latin typeface="Myriad Pro Cond" panose="020B0506030403020204" pitchFamily="34" charset="0"/>
            </a:endParaRPr>
          </a:p>
          <a:p>
            <a:pPr marL="0" indent="0">
              <a:buNone/>
            </a:pPr>
            <a:r>
              <a:rPr lang="pl-PL" sz="3200" cap="small" dirty="0">
                <a:latin typeface="Myriad Pro Cond" panose="020B0506030403020204" pitchFamily="34" charset="0"/>
              </a:rPr>
              <a:t>30 pracowni do praktycznej nauki zawodu o powierzchni - 4858 m²</a:t>
            </a:r>
            <a:endParaRPr lang="pl-PL" sz="3200" dirty="0">
              <a:latin typeface="Myriad Pro Cond" panose="020B0506030403020204" pitchFamily="34" charset="0"/>
            </a:endParaRPr>
          </a:p>
          <a:p>
            <a:pPr marL="0" indent="0">
              <a:buNone/>
            </a:pPr>
            <a:endParaRPr lang="pl-PL" sz="100" u="sng" cap="small" dirty="0">
              <a:latin typeface="Myriad Pro Cond" panose="020B0506030403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I – KONWENCJONALNYCH METOD OBRÓBKI I WYTWARZANIA - 4 pracownie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II – TECHNIK KOMPUTEROWYCH WSPOMAGAJĄCYCH PROCESY PRODUKCJI - 4 pracowni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III – NOWOCZESNYCH TECHNOLOGII SPAWALNICZYCH I ŁĄCZENIA METALI - 2 pracownie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IV – TECHNOLOGII INFORMACYJNO-KOMUNIKACYJNYCH – 5 pracowni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V – SYSTEMÓW ELEKTRONICZNYCH I ELEKTRYCZNYCH – 4 pracownie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VI – UKŁADÓW MECHATRONICZNYCH I ROBOTYKI – 3 pracownie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VII – POJAZDÓW I TECHNIK SAMOCHODOWYCH - 5 pracowni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>
                <a:latin typeface="Myriad Pro Cond" panose="020B0506030403020204" pitchFamily="34" charset="0"/>
              </a:rPr>
              <a:t>DZIAŁ VIII – PRZEMYSŁ MODY – 3 pracownie</a:t>
            </a:r>
          </a:p>
          <a:p>
            <a:pPr algn="ctr"/>
            <a:endParaRPr lang="pl-PL" sz="3200" cap="small" dirty="0">
              <a:latin typeface="Myriad Pro Cond" panose="020B0506030403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3DCDC27-12C1-4253-A30A-5142705CC2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966" y="6111551"/>
            <a:ext cx="2738421" cy="60917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ADED03C3-CA18-47BA-90D0-C9DAB6154C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606" y="3816219"/>
            <a:ext cx="2978393" cy="207890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2B495F0-67B9-4B7C-9880-C2833AAEF7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6" b="14115"/>
          <a:stretch/>
        </p:blipFill>
        <p:spPr>
          <a:xfrm>
            <a:off x="9213606" y="1922169"/>
            <a:ext cx="2978393" cy="189116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6A90E52-A44A-4D1F-B592-9BD2A2F13F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606" y="-16747"/>
            <a:ext cx="2978393" cy="19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7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>
            <a:extLst>
              <a:ext uri="{FF2B5EF4-FFF2-40B4-BE49-F238E27FC236}">
                <a16:creationId xmlns:a16="http://schemas.microsoft.com/office/drawing/2014/main" id="{013CB343-1981-425F-81A8-5114A79131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" t="12610"/>
          <a:stretch/>
        </p:blipFill>
        <p:spPr>
          <a:xfrm>
            <a:off x="8254551" y="3428997"/>
            <a:ext cx="3946863" cy="214604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4CB724AE-0BDA-4546-9CDA-49825DB1AB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9" r="12182"/>
          <a:stretch/>
        </p:blipFill>
        <p:spPr>
          <a:xfrm>
            <a:off x="6024535" y="3428999"/>
            <a:ext cx="2230016" cy="214604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77634D94-7B5F-4302-A911-CE638A1F51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3"/>
          <a:stretch/>
        </p:blipFill>
        <p:spPr>
          <a:xfrm>
            <a:off x="3471064" y="3428998"/>
            <a:ext cx="2562808" cy="2146041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87" y="6102220"/>
            <a:ext cx="2579504" cy="57382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293541" y="841248"/>
            <a:ext cx="933565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cap="small" dirty="0">
                <a:latin typeface="Myriad Pro Cond" panose="020B0506030403020204" pitchFamily="34" charset="0"/>
              </a:rPr>
              <a:t>Pracownie Działów Konwencjonalnych metod obróbki i wytwarzania to:</a:t>
            </a:r>
          </a:p>
          <a:p>
            <a:pPr marL="1371600" lvl="2" indent="-457200">
              <a:buFontTx/>
              <a:buChar char="-"/>
            </a:pPr>
            <a:r>
              <a:rPr lang="pl-PL" sz="2400" cap="small" dirty="0" smtClean="0">
                <a:latin typeface="Myriad Pro Cond" panose="020B0506030403020204" pitchFamily="34" charset="0"/>
              </a:rPr>
              <a:t>2 </a:t>
            </a:r>
            <a:r>
              <a:rPr lang="pl-PL" sz="2400" cap="small" dirty="0">
                <a:latin typeface="Myriad Pro Cond" panose="020B0506030403020204" pitchFamily="34" charset="0"/>
              </a:rPr>
              <a:t>pracownie technik wytwarzania wyposażone w narzędzia warsztatowe do obróbki ręcznej, wiertarki kolumnowe, przecinarki, piłę taśmową;</a:t>
            </a:r>
          </a:p>
          <a:p>
            <a:pPr marL="1371600" lvl="2" indent="-457200">
              <a:buFontTx/>
              <a:buChar char="-"/>
            </a:pPr>
            <a:r>
              <a:rPr lang="pl-PL" sz="2400" cap="small" dirty="0">
                <a:latin typeface="Myriad Pro Cond" panose="020B0506030403020204" pitchFamily="34" charset="0"/>
              </a:rPr>
              <a:t>2 pracownie konwencjonalnej obróbki tokarskiej i frezerskiej wyposażone w </a:t>
            </a:r>
          </a:p>
          <a:p>
            <a:pPr lvl="2"/>
            <a:r>
              <a:rPr lang="pl-PL" sz="2400" cap="small" dirty="0">
                <a:latin typeface="Myriad Pro Cond" panose="020B0506030403020204" pitchFamily="34" charset="0"/>
              </a:rPr>
              <a:t>         stanowiska tokarskie,  frezerskie i szlifierskie; </a:t>
            </a:r>
          </a:p>
          <a:p>
            <a:endParaRPr lang="pl-PL" sz="3200" cap="small" dirty="0"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9C2A26A-667F-4781-A561-BBB5850C59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4" r="8610"/>
          <a:stretch/>
        </p:blipFill>
        <p:spPr>
          <a:xfrm>
            <a:off x="2094347" y="3428998"/>
            <a:ext cx="2085761" cy="214604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316439D-23F5-4473-AEAE-89828E162D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r="19219"/>
          <a:stretch/>
        </p:blipFill>
        <p:spPr>
          <a:xfrm>
            <a:off x="13621" y="3428999"/>
            <a:ext cx="2080726" cy="214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1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>
            <a:extLst>
              <a:ext uri="{FF2B5EF4-FFF2-40B4-BE49-F238E27FC236}">
                <a16:creationId xmlns:a16="http://schemas.microsoft.com/office/drawing/2014/main" id="{6504F551-2A4E-4A55-9C39-1CA00C0D31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0" r="17496"/>
          <a:stretch/>
        </p:blipFill>
        <p:spPr>
          <a:xfrm>
            <a:off x="8461720" y="2034073"/>
            <a:ext cx="3730280" cy="383488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DAD7531-279D-46C5-8571-D4337DDEC8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0" b="10004"/>
          <a:stretch/>
        </p:blipFill>
        <p:spPr>
          <a:xfrm>
            <a:off x="4272256" y="3875841"/>
            <a:ext cx="4194962" cy="2991895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8A32490D-780B-4C04-A3D7-C9BF1755166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554" y="0"/>
            <a:ext cx="3730280" cy="248913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741" y="6083559"/>
            <a:ext cx="2579504" cy="57382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293542" y="841248"/>
            <a:ext cx="773078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cap="small" dirty="0">
                <a:latin typeface="Myriad Pro Cond" panose="020B0506030403020204" pitchFamily="34" charset="0"/>
              </a:rPr>
              <a:t>pracownie konwencjonalnej obróbki tokarskiej  i frezerskiej wyposażone są w stanowiska tokarskie,  frezerskie i szlifierskie oraz różnego typu narzędzia pomiarowe; </a:t>
            </a:r>
          </a:p>
          <a:p>
            <a:endParaRPr lang="pl-PL" sz="3200" cap="small" dirty="0"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DE66AD2D-1EEB-453A-9771-6D6E4F6E8D7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" y="3862317"/>
            <a:ext cx="4503989" cy="300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5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537B97B0-214F-4242-AC24-1EEF906CBF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024" y="2499942"/>
            <a:ext cx="4646644" cy="307914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4CB724AE-0BDA-4546-9CDA-49825DB1AB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9" r="12182"/>
          <a:stretch/>
        </p:blipFill>
        <p:spPr>
          <a:xfrm>
            <a:off x="9010340" y="2499942"/>
            <a:ext cx="3195428" cy="3075097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87" y="6102220"/>
            <a:ext cx="2579504" cy="57382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293541" y="841248"/>
            <a:ext cx="1066992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cap="small" dirty="0">
                <a:latin typeface="Myriad Pro Cond" panose="020B0506030403020204" pitchFamily="34" charset="0"/>
              </a:rPr>
              <a:t>pracownie technik wytwarzania wyposażone są w narzędzia do pomiarów bezpośrednich, sprawdziany narzędzia warsztatowe do obróbki ręcznej metali, wiertarki stołowe i kolumnowe, przecinarki, piłę taśmową i inne narzędzia do wytwarzania i konserwacji części maszyn. </a:t>
            </a:r>
          </a:p>
          <a:p>
            <a:endParaRPr lang="pl-PL" sz="3200" cap="small" dirty="0"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9C2A26A-667F-4781-A561-BBB5850C59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4" r="8610"/>
          <a:stretch/>
        </p:blipFill>
        <p:spPr>
          <a:xfrm>
            <a:off x="2687217" y="2499942"/>
            <a:ext cx="2981506" cy="307509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316439D-23F5-4473-AEAE-89828E162DC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r="19219"/>
          <a:stretch/>
        </p:blipFill>
        <p:spPr>
          <a:xfrm>
            <a:off x="4290" y="2499944"/>
            <a:ext cx="2981506" cy="307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9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DCEFA8A0-8665-4A03-ACF9-B04448533F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67528" y="2936090"/>
            <a:ext cx="3452167" cy="230356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10D90791-21B8-4FDD-B82D-D969B1294A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65" y="6013856"/>
            <a:ext cx="2976726" cy="662187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67402" y="623001"/>
            <a:ext cx="1000353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latin typeface="Myriad Pro Cond" panose="020B0506030403020204" pitchFamily="34" charset="0"/>
              </a:rPr>
              <a:t>DZIAŁ TECHNIK KOMPUTEROWYCH WSPOMAGAJĄCYCH PROCESY PRODUKCJI TO:</a:t>
            </a:r>
          </a:p>
          <a:p>
            <a:pPr marL="137160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2 pracownie </a:t>
            </a:r>
            <a:r>
              <a:rPr lang="pl-PL" sz="2800" cap="small" dirty="0" err="1">
                <a:latin typeface="Myriad Pro Cond" panose="020B0506030403020204" pitchFamily="34" charset="0"/>
              </a:rPr>
              <a:t>Cad</a:t>
            </a:r>
            <a:r>
              <a:rPr lang="pl-PL" sz="2800" cap="small" dirty="0">
                <a:latin typeface="Myriad Pro Cond" panose="020B0506030403020204" pitchFamily="34" charset="0"/>
              </a:rPr>
              <a:t>/ </a:t>
            </a:r>
            <a:r>
              <a:rPr lang="pl-PL" sz="2800" cap="small" dirty="0" err="1">
                <a:latin typeface="Myriad Pro Cond" panose="020B0506030403020204" pitchFamily="34" charset="0"/>
              </a:rPr>
              <a:t>Cam</a:t>
            </a:r>
            <a:endParaRPr lang="pl-PL" sz="2800" cap="small" dirty="0">
              <a:latin typeface="Myriad Pro Cond" panose="020B0506030403020204" pitchFamily="34" charset="0"/>
            </a:endParaRPr>
          </a:p>
          <a:p>
            <a:pPr marL="137160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2 pracownie CNC (pracownia Tokarska i Pracownia Frezerska)</a:t>
            </a:r>
          </a:p>
          <a:p>
            <a:pPr marL="1371600" lvl="2" indent="-457200">
              <a:buFontTx/>
              <a:buChar char="-"/>
            </a:pPr>
            <a:r>
              <a:rPr lang="pl-PL" sz="2800" cap="small" dirty="0">
                <a:latin typeface="Myriad Pro Cond" panose="020B0506030403020204" pitchFamily="34" charset="0"/>
              </a:rPr>
              <a:t>1 pracownia komputerowego wspomagania pomiarów i kontroli jakości produkcji</a:t>
            </a:r>
          </a:p>
          <a:p>
            <a:endParaRPr lang="pl-PL" sz="3200" cap="small" dirty="0">
              <a:latin typeface="Myriad Pro Cond" panose="020B0506030403020204" pitchFamily="34" charset="0"/>
            </a:endParaRPr>
          </a:p>
          <a:p>
            <a:endParaRPr lang="pl-PL" sz="3200" cap="small" dirty="0">
              <a:latin typeface="Myriad Pro Cond" panose="020B0506030403020204" pitchFamily="34" charset="0"/>
            </a:endParaRP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DEAE1AE-5BA7-4E45-BC47-96514B177E9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40242"/>
            <a:ext cx="3452169" cy="230356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5F98AEB-B8FD-4EA4-8706-3348FF8C60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78" y="2939212"/>
            <a:ext cx="3452167" cy="230356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F6B8B73-49CD-40C3-8402-F08B1B0738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9" r="11182"/>
          <a:stretch/>
        </p:blipFill>
        <p:spPr>
          <a:xfrm>
            <a:off x="9567368" y="2936090"/>
            <a:ext cx="2646407" cy="230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4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760"/>
    </mc:Choice>
    <mc:Fallback xmlns="">
      <p:transition advTm="876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14208</TotalTime>
  <Words>896</Words>
  <Application>Microsoft Office PowerPoint</Application>
  <PresentationFormat>Panoramiczny</PresentationFormat>
  <Paragraphs>97</Paragraphs>
  <Slides>19</Slides>
  <Notes>15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Didact Gothic</vt:lpstr>
      <vt:lpstr>Myriad Pro Cond</vt:lpstr>
      <vt:lpstr>Times New Roman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Jan Kowalski</dc:creator>
  <cp:lastModifiedBy>Łukasz Maj</cp:lastModifiedBy>
  <cp:revision>224</cp:revision>
  <cp:lastPrinted>2020-02-11T08:40:21Z</cp:lastPrinted>
  <dcterms:created xsi:type="dcterms:W3CDTF">2018-04-23T10:57:47Z</dcterms:created>
  <dcterms:modified xsi:type="dcterms:W3CDTF">2025-03-31T07:24:41Z</dcterms:modified>
</cp:coreProperties>
</file>