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6" r:id="rId4"/>
    <p:sldId id="262" r:id="rId5"/>
    <p:sldId id="259" r:id="rId6"/>
    <p:sldId id="290" r:id="rId7"/>
    <p:sldId id="286" r:id="rId8"/>
    <p:sldId id="266" r:id="rId9"/>
    <p:sldId id="287" r:id="rId10"/>
    <p:sldId id="267" r:id="rId11"/>
    <p:sldId id="294" r:id="rId12"/>
    <p:sldId id="293" r:id="rId13"/>
    <p:sldId id="270" r:id="rId14"/>
    <p:sldId id="272" r:id="rId15"/>
    <p:sldId id="273" r:id="rId16"/>
    <p:sldId id="275" r:id="rId17"/>
    <p:sldId id="260" r:id="rId18"/>
    <p:sldId id="284" r:id="rId19"/>
    <p:sldId id="291" r:id="rId20"/>
    <p:sldId id="292" r:id="rId21"/>
    <p:sldId id="282" r:id="rId22"/>
  </p:sldIdLst>
  <p:sldSz cx="12192000" cy="6858000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252E"/>
    <a:srgbClr val="0B7CBB"/>
    <a:srgbClr val="AA9D33"/>
    <a:srgbClr val="1A1D4D"/>
    <a:srgbClr val="2F9D63"/>
    <a:srgbClr val="958C83"/>
    <a:srgbClr val="DED592"/>
    <a:srgbClr val="BEBEBE"/>
    <a:srgbClr val="F0F0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1ECAD5-E610-0374-04C8-E5DD746BC8BB}" v="68" dt="2024-10-28T14:31:23.092"/>
    <p1510:client id="{8D19962A-ADB7-4108-B54B-21A1F2FB520C}" v="144" dt="2024-10-29T09:19:01.664"/>
    <p1510:client id="{C50EA6AC-BFA4-92A6-1B32-4068D0CBD5E7}" v="471" dt="2024-10-28T15:02:36.525"/>
    <p1510:client id="{C91F547D-4DDF-C850-5BAB-1C3A2065467A}" v="62" dt="2024-10-29T09:09:57.743"/>
    <p1510:client id="{DA973248-4BD2-645F-A5F0-B6D86B568C1C}" v="1" dt="2024-10-28T13:40:16.842"/>
    <p1510:client id="{F3DA458C-BC12-8B4C-898F-DA36200DC768}" v="58" dt="2024-10-29T09:18:16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27.02.2025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0.png"/><Relationship Id="rId7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38.png"/><Relationship Id="rId10" Type="http://schemas.openxmlformats.org/officeDocument/2006/relationships/image" Target="../media/image51.png"/><Relationship Id="rId4" Type="http://schemas.openxmlformats.org/officeDocument/2006/relationships/image" Target="../media/image11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0.png"/><Relationship Id="rId7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38.png"/><Relationship Id="rId10" Type="http://schemas.openxmlformats.org/officeDocument/2006/relationships/image" Target="../media/image51.png"/><Relationship Id="rId4" Type="http://schemas.openxmlformats.org/officeDocument/2006/relationships/image" Target="../media/image11.png"/><Relationship Id="rId9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Relationship Id="rId9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8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pn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12" Type="http://schemas.openxmlformats.org/officeDocument/2006/relationships/image" Target="../media/image78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5" Type="http://schemas.openxmlformats.org/officeDocument/2006/relationships/image" Target="../media/image8.pn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se.org.pl/wspoland-konkursy-regionalne-skillspoland-2024" TargetMode="External"/><Relationship Id="rId5" Type="http://schemas.openxmlformats.org/officeDocument/2006/relationships/hyperlink" Target="https://www.frse.org.pl/wspoland-konkursy-regionalne-skillspoland-2025" TargetMode="External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0.png"/><Relationship Id="rId7" Type="http://schemas.openxmlformats.org/officeDocument/2006/relationships/image" Target="../media/image4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az 19" descr="Obraz zawierający opona, transport, osoba, koło&#10;&#10;Opis wygenerowany automatycznie">
            <a:extLst>
              <a:ext uri="{FF2B5EF4-FFF2-40B4-BE49-F238E27FC236}">
                <a16:creationId xmlns:a16="http://schemas.microsoft.com/office/drawing/2014/main" id="{4677D344-1A26-52E4-E431-1FE968F79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2"/>
          <a:stretch/>
        </p:blipFill>
        <p:spPr>
          <a:xfrm>
            <a:off x="3856789" y="122889"/>
            <a:ext cx="4189846" cy="3361920"/>
          </a:xfrm>
          <a:prstGeom prst="rect">
            <a:avLst/>
          </a:prstGeom>
        </p:spPr>
      </p:pic>
      <p:pic>
        <p:nvPicPr>
          <p:cNvPr id="16" name="Obraz 15" descr="Obraz zawierający Ludzka twarz, ubrania, mikrofon, osoba&#10;&#10;Opis wygenerowany automatycznie">
            <a:extLst>
              <a:ext uri="{FF2B5EF4-FFF2-40B4-BE49-F238E27FC236}">
                <a16:creationId xmlns:a16="http://schemas.microsoft.com/office/drawing/2014/main" id="{8AA38133-C839-84BC-6586-B2DF9B3108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t="12083"/>
          <a:stretch/>
        </p:blipFill>
        <p:spPr>
          <a:xfrm>
            <a:off x="-1" y="122890"/>
            <a:ext cx="3860205" cy="3361919"/>
          </a:xfrm>
          <a:prstGeom prst="rect">
            <a:avLst/>
          </a:prstGeom>
        </p:spPr>
      </p:pic>
      <p:pic>
        <p:nvPicPr>
          <p:cNvPr id="13" name="Obraz 12" descr="Obraz zawierający Spawanie, Spawacz, ubranie robocze&#10;&#10;Opis wygenerowany automatycznie">
            <a:extLst>
              <a:ext uri="{FF2B5EF4-FFF2-40B4-BE49-F238E27FC236}">
                <a16:creationId xmlns:a16="http://schemas.microsoft.com/office/drawing/2014/main" id="{16FDAA89-827F-F367-8329-98273A3153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60"/>
          <a:stretch/>
        </p:blipFill>
        <p:spPr>
          <a:xfrm>
            <a:off x="5942211" y="2346530"/>
            <a:ext cx="4150248" cy="366512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644315" y="3796047"/>
            <a:ext cx="4424948" cy="489285"/>
          </a:xfrm>
        </p:spPr>
        <p:txBody>
          <a:bodyPr>
            <a:normAutofit fontScale="90000"/>
          </a:bodyPr>
          <a:lstStyle/>
          <a:p>
            <a:r>
              <a:rPr lang="pl-PL" sz="3600" b="1" err="1">
                <a:solidFill>
                  <a:srgbClr val="D8252E"/>
                </a:solidFill>
                <a:latin typeface="Calibri"/>
                <a:ea typeface="+mj-lt"/>
                <a:cs typeface="+mj-lt"/>
              </a:rPr>
              <a:t>SkillsPoland</a:t>
            </a:r>
            <a:endParaRPr lang="pl-PL" sz="3600" b="1">
              <a:solidFill>
                <a:srgbClr val="D8252E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379580" y="4470986"/>
            <a:ext cx="2941053" cy="74670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pl-PL">
                <a:latin typeface="Calibri"/>
                <a:ea typeface="+mn-lt"/>
                <a:cs typeface="+mn-lt"/>
              </a:rPr>
              <a:t>Konkursy dla młodych zawodowców</a:t>
            </a:r>
            <a:endParaRPr lang="pl-PL">
              <a:latin typeface="Calibri"/>
              <a:ea typeface="Calibri"/>
              <a:cs typeface="Calibri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BCEF5F8D-F00D-9519-CCC0-908D4E316CF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2" t="-563" r="50862" b="22197"/>
          <a:stretch/>
        </p:blipFill>
        <p:spPr>
          <a:xfrm>
            <a:off x="10102288" y="2289869"/>
            <a:ext cx="2087279" cy="3721787"/>
          </a:xfrm>
          <a:prstGeom prst="rect">
            <a:avLst/>
          </a:prstGeom>
        </p:spPr>
      </p:pic>
      <p:pic>
        <p:nvPicPr>
          <p:cNvPr id="12" name="Obraz 11" descr="Obraz zawierający zrzut ekranu, design&#10;&#10;Opis wygenerowany automatycznie">
            <a:extLst>
              <a:ext uri="{FF2B5EF4-FFF2-40B4-BE49-F238E27FC236}">
                <a16:creationId xmlns:a16="http://schemas.microsoft.com/office/drawing/2014/main" id="{4B1D479D-576F-EA16-7B11-7A75648EC5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181" t="29168" r="-1030" b="1231"/>
          <a:stretch/>
        </p:blipFill>
        <p:spPr>
          <a:xfrm>
            <a:off x="8000809" y="162648"/>
            <a:ext cx="4195798" cy="3282405"/>
          </a:xfrm>
          <a:prstGeom prst="rect">
            <a:avLst/>
          </a:prstGeom>
        </p:spPr>
      </p:pic>
      <p:pic>
        <p:nvPicPr>
          <p:cNvPr id="4" name="Obraz 3" descr="Obraz zawierający ubrania, wzór, materiał, pasek&#10;&#10;Opis wygenerowany automatycznie">
            <a:extLst>
              <a:ext uri="{FF2B5EF4-FFF2-40B4-BE49-F238E27FC236}">
                <a16:creationId xmlns:a16="http://schemas.microsoft.com/office/drawing/2014/main" id="{0D1621C1-567A-A490-CB7A-8D9B04FC84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36"/>
            <a:ext cx="12192000" cy="319170"/>
          </a:xfrm>
          <a:prstGeom prst="rect">
            <a:avLst/>
          </a:prstGeom>
        </p:spPr>
      </p:pic>
      <p:pic>
        <p:nvPicPr>
          <p:cNvPr id="7" name="Obraz 6" descr="Obraz zawierający żółty, design&#10;&#10;Opis wygenerowany automatycznie">
            <a:extLst>
              <a:ext uri="{FF2B5EF4-FFF2-40B4-BE49-F238E27FC236}">
                <a16:creationId xmlns:a16="http://schemas.microsoft.com/office/drawing/2014/main" id="{A589BE8D-AF5B-6E73-003E-F2EAEA6911E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7474" t="-87" r="-232" b="26596"/>
          <a:stretch/>
        </p:blipFill>
        <p:spPr>
          <a:xfrm>
            <a:off x="-444" y="2282664"/>
            <a:ext cx="1778642" cy="352506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1B48971-828E-1A83-8A7F-589B94811F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tekst, Czcionka, Grafika, projekt graficzny&#10;&#10;Opis wygenerowany automatycznie">
            <a:extLst>
              <a:ext uri="{FF2B5EF4-FFF2-40B4-BE49-F238E27FC236}">
                <a16:creationId xmlns:a16="http://schemas.microsoft.com/office/drawing/2014/main" id="{B4F68522-5D24-E4AC-3FBC-FA034494B7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435" y="627902"/>
            <a:ext cx="2344049" cy="188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1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5AE8C-3588-743C-1CF8-5C6FFF80F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0FAFDB96-D593-8AB7-6EE0-3564C9F05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B84F40F1-D088-E3C2-9F9E-761CCC8182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4E02C1FA-1095-A516-F037-B04EB80737DA}"/>
              </a:ext>
            </a:extLst>
          </p:cNvPr>
          <p:cNvSpPr txBox="1"/>
          <p:nvPr/>
        </p:nvSpPr>
        <p:spPr>
          <a:xfrm>
            <a:off x="3720035" y="512080"/>
            <a:ext cx="4919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rgbClr val="0B7CB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Kto może się zgłosić?</a:t>
            </a:r>
          </a:p>
        </p:txBody>
      </p:sp>
      <p:pic>
        <p:nvPicPr>
          <p:cNvPr id="2" name="Obraz 1" descr="Obraz zawierający Wielobarwność, design&#10;&#10;Opis wygenerowany automatycznie">
            <a:extLst>
              <a:ext uri="{FF2B5EF4-FFF2-40B4-BE49-F238E27FC236}">
                <a16:creationId xmlns:a16="http://schemas.microsoft.com/office/drawing/2014/main" id="{A356903C-6AFC-F9B3-C7DA-58C99F571B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91343">
            <a:off x="10702211" y="4221355"/>
            <a:ext cx="1275472" cy="1406771"/>
          </a:xfrm>
          <a:prstGeom prst="rect">
            <a:avLst/>
          </a:prstGeom>
        </p:spPr>
      </p:pic>
      <p:pic>
        <p:nvPicPr>
          <p:cNvPr id="6" name="Obraz 5" descr="Obraz zawierający zrzut ekranu, Wielobarwność, kwadrat, design&#10;&#10;Opis wygenerowany automatycznie">
            <a:extLst>
              <a:ext uri="{FF2B5EF4-FFF2-40B4-BE49-F238E27FC236}">
                <a16:creationId xmlns:a16="http://schemas.microsoft.com/office/drawing/2014/main" id="{134F2FBC-03F7-55AC-0913-C2E7274A10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380565" cy="1466850"/>
          </a:xfrm>
          <a:prstGeom prst="rect">
            <a:avLst/>
          </a:prstGeom>
        </p:spPr>
      </p:pic>
      <p:pic>
        <p:nvPicPr>
          <p:cNvPr id="9" name="Obraz 8" descr="Obraz zawierający zrzut ekranu&#10;&#10;Opis wygenerowany automatycznie">
            <a:extLst>
              <a:ext uri="{FF2B5EF4-FFF2-40B4-BE49-F238E27FC236}">
                <a16:creationId xmlns:a16="http://schemas.microsoft.com/office/drawing/2014/main" id="{503FBB99-F222-7710-26A4-F74C5D8020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40" y="1798895"/>
            <a:ext cx="2077944" cy="677730"/>
          </a:xfrm>
          <a:prstGeom prst="rect">
            <a:avLst/>
          </a:prstGeom>
        </p:spPr>
      </p:pic>
      <p:pic>
        <p:nvPicPr>
          <p:cNvPr id="11" name="Obraz 10" descr="Obraz zawierający zrzut ekranu&#10;&#10;Opis wygenerowany automatycznie">
            <a:extLst>
              <a:ext uri="{FF2B5EF4-FFF2-40B4-BE49-F238E27FC236}">
                <a16:creationId xmlns:a16="http://schemas.microsoft.com/office/drawing/2014/main" id="{311D2934-59E7-B04D-6E92-2839AA78CB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352" y="1763998"/>
            <a:ext cx="2077944" cy="677730"/>
          </a:xfrm>
          <a:prstGeom prst="rect">
            <a:avLst/>
          </a:prstGeom>
        </p:spPr>
      </p:pic>
      <p:pic>
        <p:nvPicPr>
          <p:cNvPr id="13" name="Obraz 12" descr="Obraz zawierający zrzut ekranu, żółty&#10;&#10;Opis wygenerowany automatycznie">
            <a:extLst>
              <a:ext uri="{FF2B5EF4-FFF2-40B4-BE49-F238E27FC236}">
                <a16:creationId xmlns:a16="http://schemas.microsoft.com/office/drawing/2014/main" id="{78CD97F8-AC23-62B0-44C4-AEBF730925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065" y="1760125"/>
            <a:ext cx="2077944" cy="677730"/>
          </a:xfrm>
          <a:prstGeom prst="rect">
            <a:avLst/>
          </a:prstGeom>
        </p:spPr>
      </p:pic>
      <p:pic>
        <p:nvPicPr>
          <p:cNvPr id="16" name="Obraz 15" descr="Obraz zawierający zrzut ekranu&#10;&#10;Opis wygenerowany automatycznie">
            <a:extLst>
              <a:ext uri="{FF2B5EF4-FFF2-40B4-BE49-F238E27FC236}">
                <a16:creationId xmlns:a16="http://schemas.microsoft.com/office/drawing/2014/main" id="{FCB8D5AA-3AD5-3E5A-9F57-052165DB6F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30" y="2856803"/>
            <a:ext cx="3335105" cy="2465148"/>
          </a:xfrm>
          <a:prstGeom prst="rect">
            <a:avLst/>
          </a:prstGeom>
        </p:spPr>
      </p:pic>
      <p:pic>
        <p:nvPicPr>
          <p:cNvPr id="18" name="Obraz 17" descr="Obraz zawierający zrzut ekranu&#10;&#10;Opis wygenerowany automatycznie">
            <a:extLst>
              <a:ext uri="{FF2B5EF4-FFF2-40B4-BE49-F238E27FC236}">
                <a16:creationId xmlns:a16="http://schemas.microsoft.com/office/drawing/2014/main" id="{D0791F42-A319-201D-F062-93B1850A69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31" y="2856803"/>
            <a:ext cx="3348982" cy="2112347"/>
          </a:xfrm>
          <a:prstGeom prst="rect">
            <a:avLst/>
          </a:prstGeom>
        </p:spPr>
      </p:pic>
      <p:pic>
        <p:nvPicPr>
          <p:cNvPr id="20" name="Obraz 19" descr="Obraz zawierający zrzut ekranu&#10;&#10;Opis wygenerowany automatycznie">
            <a:extLst>
              <a:ext uri="{FF2B5EF4-FFF2-40B4-BE49-F238E27FC236}">
                <a16:creationId xmlns:a16="http://schemas.microsoft.com/office/drawing/2014/main" id="{BAEDCE88-C19F-239F-B981-9512CBA7BA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854" y="2834913"/>
            <a:ext cx="3348982" cy="2200114"/>
          </a:xfrm>
          <a:prstGeom prst="rect">
            <a:avLst/>
          </a:prstGeo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CAEB29E2-9E89-E45E-D5C5-EA5F5128E565}"/>
              </a:ext>
            </a:extLst>
          </p:cNvPr>
          <p:cNvSpPr txBox="1"/>
          <p:nvPr/>
        </p:nvSpPr>
        <p:spPr>
          <a:xfrm>
            <a:off x="1219205" y="1855193"/>
            <a:ext cx="1666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FFFF"/>
                </a:solidFill>
                <a:effectLst/>
              </a:rPr>
              <a:t>Zawodnik</a:t>
            </a:r>
            <a:endParaRPr lang="pl-PL" sz="2400" b="1" dirty="0">
              <a:solidFill>
                <a:srgbClr val="FFFFFF"/>
              </a:solidFill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A1099625-8765-8AA0-6598-1399C0E275A5}"/>
              </a:ext>
            </a:extLst>
          </p:cNvPr>
          <p:cNvSpPr txBox="1"/>
          <p:nvPr/>
        </p:nvSpPr>
        <p:spPr>
          <a:xfrm>
            <a:off x="4897055" y="1836433"/>
            <a:ext cx="1349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FFFF"/>
                </a:solidFill>
                <a:effectLst/>
              </a:rPr>
              <a:t>Ekspert</a:t>
            </a:r>
            <a:endParaRPr lang="pl-PL" sz="2400" b="1" dirty="0">
              <a:solidFill>
                <a:srgbClr val="FFFFFF"/>
              </a:solidFill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D4EE6C44-7247-445C-D910-EA597D7851D4}"/>
              </a:ext>
            </a:extLst>
          </p:cNvPr>
          <p:cNvSpPr txBox="1"/>
          <p:nvPr/>
        </p:nvSpPr>
        <p:spPr>
          <a:xfrm>
            <a:off x="8506435" y="1834620"/>
            <a:ext cx="1349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FFFF"/>
                </a:solidFill>
                <a:effectLst/>
              </a:rPr>
              <a:t>Partner</a:t>
            </a:r>
            <a:endParaRPr lang="pl-PL" sz="2400" b="1" dirty="0">
              <a:solidFill>
                <a:srgbClr val="FFFFFF"/>
              </a:solidFill>
            </a:endParaRP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6F087BE-B2C3-7AEB-A5B5-61758E1EE01C}"/>
              </a:ext>
            </a:extLst>
          </p:cNvPr>
          <p:cNvSpPr txBox="1"/>
          <p:nvPr/>
        </p:nvSpPr>
        <p:spPr>
          <a:xfrm>
            <a:off x="4142936" y="3054255"/>
            <a:ext cx="3051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cs typeface="Calibri" panose="020F0502020204030204" pitchFamily="34" charset="0"/>
              </a:rPr>
              <a:t>o</a:t>
            </a:r>
            <a:r>
              <a:rPr lang="pl-PL" sz="1200" dirty="0">
                <a:effectLst/>
                <a:cs typeface="Calibri" panose="020F0502020204030204" pitchFamily="34" charset="0"/>
              </a:rPr>
              <a:t>soba posiadające odpowiednie doświadczenie, wiedzę i umiejętności zawodowe i szkoleniowe </a:t>
            </a:r>
            <a:br>
              <a:rPr lang="pl-PL" sz="1200" dirty="0">
                <a:effectLst/>
                <a:cs typeface="Calibri" panose="020F0502020204030204" pitchFamily="34" charset="0"/>
              </a:rPr>
            </a:br>
            <a:endParaRPr lang="pl-PL" sz="1200" dirty="0"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cs typeface="Calibri" panose="020F0502020204030204" pitchFamily="34" charset="0"/>
              </a:rPr>
              <a:t>o</a:t>
            </a:r>
            <a:r>
              <a:rPr lang="pl-PL" sz="1200" dirty="0">
                <a:effectLst/>
                <a:cs typeface="Calibri" panose="020F0502020204030204" pitchFamily="34" charset="0"/>
              </a:rPr>
              <a:t>soba po</a:t>
            </a:r>
            <a:r>
              <a:rPr lang="pl-PL" sz="1200" dirty="0">
                <a:cs typeface="Calibri" panose="020F0502020204030204" pitchFamily="34" charset="0"/>
              </a:rPr>
              <a:t>siadająca biegłą </a:t>
            </a:r>
            <a:r>
              <a:rPr lang="pl-PL" sz="1200" dirty="0">
                <a:effectLst/>
                <a:cs typeface="Calibri" panose="020F0502020204030204" pitchFamily="34" charset="0"/>
              </a:rPr>
              <a:t>znajomość języka angielskiego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pl-PL" sz="1200" dirty="0"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cs typeface="Calibri" panose="020F0502020204030204" pitchFamily="34" charset="0"/>
              </a:rPr>
              <a:t> osoba zaangażowana, skupiona na celu</a:t>
            </a:r>
          </a:p>
          <a:p>
            <a:endParaRPr lang="pl-PL" sz="1200" dirty="0">
              <a:cs typeface="Calibri" panose="020F0502020204030204" pitchFamily="34" charset="0"/>
            </a:endParaRP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12041FB6-7B15-A193-6E23-3C081009CF27}"/>
              </a:ext>
            </a:extLst>
          </p:cNvPr>
          <p:cNvSpPr txBox="1"/>
          <p:nvPr/>
        </p:nvSpPr>
        <p:spPr>
          <a:xfrm>
            <a:off x="7823710" y="3048083"/>
            <a:ext cx="31391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cs typeface="Calibri" panose="020F0502020204030204" pitchFamily="34" charset="0"/>
              </a:rPr>
              <a:t>f</a:t>
            </a:r>
            <a:r>
              <a:rPr lang="pl-PL" sz="1200" dirty="0">
                <a:effectLst/>
                <a:cs typeface="Calibri" panose="020F0502020204030204" pitchFamily="34" charset="0"/>
              </a:rPr>
              <a:t>irmy prywatne, publiczne</a:t>
            </a:r>
            <a:br>
              <a:rPr lang="pl-PL" sz="1200" dirty="0">
                <a:effectLst/>
                <a:cs typeface="Calibri" panose="020F0502020204030204" pitchFamily="34" charset="0"/>
              </a:rPr>
            </a:br>
            <a:endParaRPr lang="pl-PL" sz="1200" dirty="0">
              <a:effectLst/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effectLst/>
                <a:cs typeface="Calibri" panose="020F0502020204030204" pitchFamily="34" charset="0"/>
              </a:rPr>
              <a:t>Branżowe Centra Umiejętności</a:t>
            </a:r>
            <a:br>
              <a:rPr lang="pl-PL" sz="1200" dirty="0">
                <a:effectLst/>
                <a:cs typeface="Calibri" panose="020F0502020204030204" pitchFamily="34" charset="0"/>
              </a:rPr>
            </a:br>
            <a:r>
              <a:rPr lang="pl-PL" sz="1200" dirty="0">
                <a:effectLst/>
                <a:cs typeface="Calibri" panose="020F0502020204030204" pitchFamily="34" charset="0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effectLst/>
                <a:cs typeface="Calibri" panose="020F0502020204030204" pitchFamily="34" charset="0"/>
              </a:rPr>
              <a:t>Izby rzemieślnicze</a:t>
            </a:r>
            <a:br>
              <a:rPr lang="pl-PL" sz="1200" dirty="0">
                <a:effectLst/>
                <a:cs typeface="Calibri" panose="020F0502020204030204" pitchFamily="34" charset="0"/>
              </a:rPr>
            </a:br>
            <a:endParaRPr lang="pl-PL" sz="1200" dirty="0">
              <a:effectLst/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effectLst/>
                <a:cs typeface="Calibri" panose="020F0502020204030204" pitchFamily="34" charset="0"/>
              </a:rPr>
              <a:t>związki pracodawców oraz inne powiązane z konkurencjami</a:t>
            </a:r>
          </a:p>
          <a:p>
            <a:endParaRPr lang="pl-PL" sz="1200" dirty="0">
              <a:cs typeface="Calibri" panose="020F050202020403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F96AD2FF-FE5F-BCBB-AE48-75F3BB8E7902}"/>
              </a:ext>
            </a:extLst>
          </p:cNvPr>
          <p:cNvSpPr txBox="1"/>
          <p:nvPr/>
        </p:nvSpPr>
        <p:spPr>
          <a:xfrm>
            <a:off x="545965" y="3089317"/>
            <a:ext cx="291161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effectLst/>
                <a:cs typeface="Calibri" panose="020F0502020204030204" pitchFamily="34" charset="0"/>
              </a:rPr>
              <a:t>osoba fizyczna, która do dnia 1 </a:t>
            </a:r>
            <a:r>
              <a:rPr lang="pl-PL" sz="1200">
                <a:effectLst/>
                <a:cs typeface="Calibri" panose="020F0502020204030204" pitchFamily="34" charset="0"/>
              </a:rPr>
              <a:t>marca 2025 </a:t>
            </a:r>
            <a:r>
              <a:rPr lang="pl-PL" sz="1200" dirty="0">
                <a:effectLst/>
                <a:cs typeface="Calibri" panose="020F0502020204030204" pitchFamily="34" charset="0"/>
              </a:rPr>
              <a:t>roku (włącznie) ukończyła 18 rok życia i nie przekroczyła 1 marca 2025 r. (włącznie) 25 roku życia</a:t>
            </a:r>
          </a:p>
          <a:p>
            <a:endParaRPr lang="pl-PL" sz="1200" dirty="0"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effectLst/>
                <a:cs typeface="Calibri" panose="020F0502020204030204" pitchFamily="34" charset="0"/>
              </a:rPr>
              <a:t> n</a:t>
            </a:r>
            <a:r>
              <a:rPr lang="pl-PL" sz="1200" dirty="0">
                <a:cs typeface="Calibri" panose="020F0502020204030204" pitchFamily="34" charset="0"/>
              </a:rPr>
              <a:t>ajbardziej utalentowani młodzi zawodowcy z Polski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sz="1200" dirty="0"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>
                <a:cs typeface="Calibri" panose="020F0502020204030204" pitchFamily="34" charset="0"/>
              </a:rPr>
              <a:t> osoba posiadająca dobrą znajomość języka angielskiego (zadanie po angielsku)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598767EA-88A8-420D-819C-BEFCD100A6F6}"/>
              </a:ext>
            </a:extLst>
          </p:cNvPr>
          <p:cNvSpPr txBox="1"/>
          <p:nvPr/>
        </p:nvSpPr>
        <p:spPr>
          <a:xfrm>
            <a:off x="4057285" y="5179547"/>
            <a:ext cx="61817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b="0" i="0" dirty="0">
                <a:effectLst/>
                <a:latin typeface="Rubik"/>
              </a:rPr>
              <a:t>każdy kraj może zgłosić jednego uczestnika lub drużynę </a:t>
            </a:r>
            <a:r>
              <a:rPr lang="pl-PL" sz="1200" dirty="0">
                <a:latin typeface="Rubik"/>
              </a:rPr>
              <a:t>jeśli jest to konkurencja dwuosobowa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b="0" i="0" dirty="0">
                <a:effectLst/>
                <a:latin typeface="Rubik"/>
              </a:rPr>
              <a:t>uczestnik może brać udział tylko w jednej dyscyplinie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l-PL" sz="1200" dirty="0">
                <a:latin typeface="Rubik"/>
              </a:rPr>
              <a:t> uczestnik nie musi posiadać statusu studenta.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3182702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EF2F1450-13E5-CD10-AC1E-9C7621175456}"/>
              </a:ext>
            </a:extLst>
          </p:cNvPr>
          <p:cNvSpPr txBox="1"/>
          <p:nvPr/>
        </p:nvSpPr>
        <p:spPr>
          <a:xfrm>
            <a:off x="3558349" y="545532"/>
            <a:ext cx="5075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WorldSkills Poland role</a:t>
            </a:r>
            <a:endParaRPr lang="pl-PL" sz="4000" b="1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raz 1" descr="Obraz zawierający Wielobarwność, design&#10;&#10;Opis wygenerowany automatycznie">
            <a:extLst>
              <a:ext uri="{FF2B5EF4-FFF2-40B4-BE49-F238E27FC236}">
                <a16:creationId xmlns:a16="http://schemas.microsoft.com/office/drawing/2014/main" id="{8029B30F-0610-3831-5CE7-3C39B2CEED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91343">
            <a:off x="10501290" y="3911931"/>
            <a:ext cx="1525007" cy="1681993"/>
          </a:xfrm>
          <a:prstGeom prst="rect">
            <a:avLst/>
          </a:prstGeom>
        </p:spPr>
      </p:pic>
      <p:pic>
        <p:nvPicPr>
          <p:cNvPr id="6" name="Obraz 5" descr="Obraz zawierający zrzut ekranu, Wielobarwność, kwadrat, design&#10;&#10;Opis wygenerowany automatycznie">
            <a:extLst>
              <a:ext uri="{FF2B5EF4-FFF2-40B4-BE49-F238E27FC236}">
                <a16:creationId xmlns:a16="http://schemas.microsoft.com/office/drawing/2014/main" id="{BC089ED8-74ED-CDA1-9DDA-7CFFBBCA5C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715279" cy="1822484"/>
          </a:xfrm>
          <a:prstGeom prst="rect">
            <a:avLst/>
          </a:prstGeom>
        </p:spPr>
      </p:pic>
      <p:pic>
        <p:nvPicPr>
          <p:cNvPr id="9" name="Obraz 8" descr="Obraz zawierający zrzut ekranu&#10;&#10;Opis wygenerowany automatycznie">
            <a:extLst>
              <a:ext uri="{FF2B5EF4-FFF2-40B4-BE49-F238E27FC236}">
                <a16:creationId xmlns:a16="http://schemas.microsoft.com/office/drawing/2014/main" id="{E6871450-34D1-937D-A02D-987644557C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40" y="2284670"/>
            <a:ext cx="2077944" cy="677730"/>
          </a:xfrm>
          <a:prstGeom prst="rect">
            <a:avLst/>
          </a:prstGeom>
        </p:spPr>
      </p:pic>
      <p:pic>
        <p:nvPicPr>
          <p:cNvPr id="11" name="Obraz 10" descr="Obraz zawierający zrzut ekranu&#10;&#10;Opis wygenerowany automatycznie">
            <a:extLst>
              <a:ext uri="{FF2B5EF4-FFF2-40B4-BE49-F238E27FC236}">
                <a16:creationId xmlns:a16="http://schemas.microsoft.com/office/drawing/2014/main" id="{23C4081F-C300-3453-DF71-793C65BC1B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616" y="2249773"/>
            <a:ext cx="2077944" cy="677730"/>
          </a:xfrm>
          <a:prstGeom prst="rect">
            <a:avLst/>
          </a:prstGeom>
        </p:spPr>
      </p:pic>
      <p:pic>
        <p:nvPicPr>
          <p:cNvPr id="13" name="Obraz 12" descr="Obraz zawierający zrzut ekranu, żółty&#10;&#10;Opis wygenerowany automatycznie">
            <a:extLst>
              <a:ext uri="{FF2B5EF4-FFF2-40B4-BE49-F238E27FC236}">
                <a16:creationId xmlns:a16="http://schemas.microsoft.com/office/drawing/2014/main" id="{C65B06D2-44FE-2D98-077F-6136F828CB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334" y="2245900"/>
            <a:ext cx="2077944" cy="677730"/>
          </a:xfrm>
          <a:prstGeom prst="rect">
            <a:avLst/>
          </a:prstGeom>
        </p:spPr>
      </p:pic>
      <p:pic>
        <p:nvPicPr>
          <p:cNvPr id="16" name="Obraz 15" descr="Obraz zawierający zrzut ekranu&#10;&#10;Opis wygenerowany automatycznie">
            <a:extLst>
              <a:ext uri="{FF2B5EF4-FFF2-40B4-BE49-F238E27FC236}">
                <a16:creationId xmlns:a16="http://schemas.microsoft.com/office/drawing/2014/main" id="{F9C30CDC-CB37-9EA0-2440-C299DB31E8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44" y="2912611"/>
            <a:ext cx="3348982" cy="2654280"/>
          </a:xfrm>
          <a:prstGeom prst="rect">
            <a:avLst/>
          </a:prstGeom>
        </p:spPr>
      </p:pic>
      <p:pic>
        <p:nvPicPr>
          <p:cNvPr id="18" name="Obraz 17" descr="Obraz zawierający zrzut ekranu&#10;&#10;Opis wygenerowany automatycznie">
            <a:extLst>
              <a:ext uri="{FF2B5EF4-FFF2-40B4-BE49-F238E27FC236}">
                <a16:creationId xmlns:a16="http://schemas.microsoft.com/office/drawing/2014/main" id="{CE62FB22-C68C-666C-8240-771CDFF382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636" y="2923630"/>
            <a:ext cx="3348982" cy="2654280"/>
          </a:xfrm>
          <a:prstGeom prst="rect">
            <a:avLst/>
          </a:prstGeom>
        </p:spPr>
      </p:pic>
      <p:pic>
        <p:nvPicPr>
          <p:cNvPr id="20" name="Obraz 19" descr="Obraz zawierający zrzut ekranu&#10;&#10;Opis wygenerowany automatycznie">
            <a:extLst>
              <a:ext uri="{FF2B5EF4-FFF2-40B4-BE49-F238E27FC236}">
                <a16:creationId xmlns:a16="http://schemas.microsoft.com/office/drawing/2014/main" id="{5E8677EB-C596-61F7-B595-34D1005C5A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474" y="2861427"/>
            <a:ext cx="3348982" cy="2654280"/>
          </a:xfrm>
          <a:prstGeom prst="rect">
            <a:avLst/>
          </a:prstGeo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07C20FA2-A5C8-7CC9-056C-342E0451CF79}"/>
              </a:ext>
            </a:extLst>
          </p:cNvPr>
          <p:cNvSpPr txBox="1"/>
          <p:nvPr/>
        </p:nvSpPr>
        <p:spPr>
          <a:xfrm>
            <a:off x="1233335" y="2320395"/>
            <a:ext cx="1666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FFFF"/>
                </a:solidFill>
                <a:effectLst/>
              </a:rPr>
              <a:t>Zawodnik</a:t>
            </a:r>
            <a:endParaRPr lang="pl-PL" sz="2400" b="1" dirty="0">
              <a:solidFill>
                <a:srgbClr val="FFFFFF"/>
              </a:solidFill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7E5B59C1-6FE4-04E4-DF9F-E7363EF6E428}"/>
              </a:ext>
            </a:extLst>
          </p:cNvPr>
          <p:cNvSpPr txBox="1"/>
          <p:nvPr/>
        </p:nvSpPr>
        <p:spPr>
          <a:xfrm>
            <a:off x="4732319" y="2322208"/>
            <a:ext cx="1349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FFFF"/>
                </a:solidFill>
                <a:effectLst/>
              </a:rPr>
              <a:t>Ekspert</a:t>
            </a:r>
            <a:endParaRPr lang="pl-PL" sz="2400" b="1" dirty="0">
              <a:solidFill>
                <a:srgbClr val="FFFFFF"/>
              </a:solidFill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F839CF2-D6AC-B891-AB63-12769999CCFD}"/>
              </a:ext>
            </a:extLst>
          </p:cNvPr>
          <p:cNvSpPr txBox="1"/>
          <p:nvPr/>
        </p:nvSpPr>
        <p:spPr>
          <a:xfrm>
            <a:off x="8202949" y="2288654"/>
            <a:ext cx="1349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solidFill>
                  <a:srgbClr val="FFFFFF"/>
                </a:solidFill>
                <a:effectLst/>
              </a:rPr>
              <a:t>Partner</a:t>
            </a:r>
            <a:endParaRPr lang="pl-PL" sz="2400" b="1" dirty="0">
              <a:solidFill>
                <a:srgbClr val="FFFFFF"/>
              </a:solidFill>
            </a:endParaRP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4F05E921-FBC4-C309-DA37-7F011E7F3024}"/>
              </a:ext>
            </a:extLst>
          </p:cNvPr>
          <p:cNvSpPr txBox="1"/>
          <p:nvPr/>
        </p:nvSpPr>
        <p:spPr>
          <a:xfrm>
            <a:off x="654068" y="3179735"/>
            <a:ext cx="31227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effectLst/>
                <a:cs typeface="Calibri" panose="020F0502020204030204" pitchFamily="34" charset="0"/>
              </a:rPr>
              <a:t>bierze udział w konkursach,</a:t>
            </a:r>
          </a:p>
          <a:p>
            <a:endParaRPr lang="pl-PL" sz="1400" dirty="0">
              <a:effectLst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effectLst/>
                <a:cs typeface="Calibri" panose="020F0502020204030204" pitchFamily="34" charset="0"/>
              </a:rPr>
              <a:t>otrzymuje wsparcie Eksperta </a:t>
            </a:r>
            <a:br>
              <a:rPr lang="pl-PL" sz="1400" dirty="0">
                <a:effectLst/>
                <a:cs typeface="Calibri" panose="020F0502020204030204" pitchFamily="34" charset="0"/>
              </a:rPr>
            </a:br>
            <a:r>
              <a:rPr lang="pl-PL" sz="1400" dirty="0">
                <a:effectLst/>
                <a:cs typeface="Calibri" panose="020F0502020204030204" pitchFamily="34" charset="0"/>
              </a:rPr>
              <a:t>oraz partnera branżowego</a:t>
            </a:r>
            <a:br>
              <a:rPr lang="pl-PL" sz="1400" dirty="0">
                <a:effectLst/>
                <a:cs typeface="Calibri" panose="020F0502020204030204" pitchFamily="34" charset="0"/>
              </a:rPr>
            </a:br>
            <a:endParaRPr lang="pl-PL" sz="1400" dirty="0">
              <a:effectLst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otrzymuje wsparcie szkoleniowe</a:t>
            </a:r>
            <a:br>
              <a:rPr lang="pl-PL" sz="1400" dirty="0">
                <a:cs typeface="Calibri" panose="020F0502020204030204" pitchFamily="34" charset="0"/>
              </a:rPr>
            </a:br>
            <a:endParaRPr lang="pl-PL" sz="14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otrzymuje niezbędne materiały </a:t>
            </a:r>
            <a:br>
              <a:rPr lang="pl-PL" sz="1400" dirty="0">
                <a:cs typeface="Calibri" panose="020F0502020204030204" pitchFamily="34" charset="0"/>
              </a:rPr>
            </a:br>
            <a:r>
              <a:rPr lang="pl-PL" sz="1400" dirty="0">
                <a:cs typeface="Calibri" panose="020F0502020204030204" pitchFamily="34" charset="0"/>
              </a:rPr>
              <a:t>do uczestnictwa w konkursie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A6D61D8E-0627-695E-F125-C729FC6E955E}"/>
              </a:ext>
            </a:extLst>
          </p:cNvPr>
          <p:cNvSpPr txBox="1"/>
          <p:nvPr/>
        </p:nvSpPr>
        <p:spPr>
          <a:xfrm>
            <a:off x="4217185" y="3129205"/>
            <a:ext cx="305184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o</a:t>
            </a:r>
            <a:r>
              <a:rPr lang="pl-PL" sz="1400" dirty="0">
                <a:effectLst/>
                <a:cs typeface="Calibri" panose="020F0502020204030204" pitchFamily="34" charset="0"/>
              </a:rPr>
              <a:t>pracowuje plany i przykładowe zadania dla zawodników na poziomie konkursów </a:t>
            </a:r>
            <a:r>
              <a:rPr lang="pl-PL" sz="1400" dirty="0" err="1">
                <a:effectLst/>
                <a:cs typeface="Calibri" panose="020F0502020204030204" pitchFamily="34" charset="0"/>
              </a:rPr>
              <a:t>WorldSkills</a:t>
            </a:r>
            <a:r>
              <a:rPr lang="pl-PL" sz="1400" dirty="0">
                <a:effectLst/>
                <a:cs typeface="Calibri" panose="020F0502020204030204" pitchFamily="34" charset="0"/>
              </a:rPr>
              <a:t> / EuroSkills</a:t>
            </a:r>
          </a:p>
          <a:p>
            <a:endParaRPr lang="pl-PL" sz="8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w</a:t>
            </a:r>
            <a:r>
              <a:rPr lang="pl-PL" sz="1400" dirty="0">
                <a:effectLst/>
                <a:cs typeface="Calibri" panose="020F0502020204030204" pitchFamily="34" charset="0"/>
              </a:rPr>
              <a:t>spiera merytorycznie</a:t>
            </a:r>
          </a:p>
          <a:p>
            <a:endParaRPr lang="pl-PL" sz="8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o</a:t>
            </a:r>
            <a:r>
              <a:rPr lang="pl-PL" sz="1400" dirty="0">
                <a:effectLst/>
                <a:cs typeface="Calibri" panose="020F0502020204030204" pitchFamily="34" charset="0"/>
              </a:rPr>
              <a:t>cenia konkursy regionalne </a:t>
            </a:r>
            <a:br>
              <a:rPr lang="pl-PL" sz="1400" dirty="0">
                <a:effectLst/>
                <a:cs typeface="Calibri" panose="020F0502020204030204" pitchFamily="34" charset="0"/>
              </a:rPr>
            </a:br>
            <a:r>
              <a:rPr lang="pl-PL" sz="1400" dirty="0">
                <a:effectLst/>
                <a:cs typeface="Calibri" panose="020F0502020204030204" pitchFamily="34" charset="0"/>
              </a:rPr>
              <a:t>i krajowe</a:t>
            </a:r>
            <a:endParaRPr lang="pl-PL" sz="1400" dirty="0">
              <a:cs typeface="Calibri" panose="020F0502020204030204" pitchFamily="34" charset="0"/>
            </a:endParaRP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33C26389-A194-D497-2CD7-644EE8FBC292}"/>
              </a:ext>
            </a:extLst>
          </p:cNvPr>
          <p:cNvSpPr txBox="1"/>
          <p:nvPr/>
        </p:nvSpPr>
        <p:spPr>
          <a:xfrm>
            <a:off x="7783009" y="3062655"/>
            <a:ext cx="313912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w</a:t>
            </a:r>
            <a:r>
              <a:rPr lang="pl-PL" sz="1400" dirty="0">
                <a:effectLst/>
                <a:cs typeface="Calibri" panose="020F0502020204030204" pitchFamily="34" charset="0"/>
              </a:rPr>
              <a:t>spółorganizuje konkurs dostarczając infrastrukturę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8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d</a:t>
            </a:r>
            <a:r>
              <a:rPr lang="pl-PL" sz="1400" dirty="0">
                <a:effectLst/>
                <a:cs typeface="Calibri" panose="020F0502020204030204" pitchFamily="34" charset="0"/>
              </a:rPr>
              <a:t>ostarcza know-how poprzez wsparcie merytoryczne / eksperckie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4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cs typeface="Calibri" panose="020F0502020204030204" pitchFamily="34" charset="0"/>
              </a:rPr>
              <a:t> s</a:t>
            </a:r>
            <a:r>
              <a:rPr lang="pl-PL" sz="1400" dirty="0">
                <a:effectLst/>
                <a:cs typeface="Calibri" panose="020F0502020204030204" pitchFamily="34" charset="0"/>
              </a:rPr>
              <a:t>ponsorem nagród merytorycznych / rzeczowych</a:t>
            </a:r>
          </a:p>
          <a:p>
            <a:endParaRPr lang="pl-PL" sz="1400" dirty="0">
              <a:cs typeface="Calibri" panose="020F050202020403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876ECFE-3359-9D55-F7BB-26F3868DF3F0}"/>
              </a:ext>
            </a:extLst>
          </p:cNvPr>
          <p:cNvSpPr txBox="1"/>
          <p:nvPr/>
        </p:nvSpPr>
        <p:spPr>
          <a:xfrm>
            <a:off x="1865439" y="1322804"/>
            <a:ext cx="98390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/>
              <a:t>Biorąc udział w </a:t>
            </a:r>
            <a:r>
              <a:rPr lang="pl-PL" sz="1600" dirty="0" err="1"/>
              <a:t>WorldSkills</a:t>
            </a:r>
            <a:r>
              <a:rPr lang="pl-PL" sz="1600" dirty="0"/>
              <a:t>/EuroSkills, podkreślamy obecność Polski w prestiżowym, światowym projekcie, który w unikalny sposób łączy kształcenie zawodowe z rynkiem pracy. </a:t>
            </a:r>
            <a:endParaRPr lang="pl-PL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0390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4920"/>
            <a:ext cx="12192000" cy="852243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EF2F1450-13E5-CD10-AC1E-9C7621175456}"/>
              </a:ext>
            </a:extLst>
          </p:cNvPr>
          <p:cNvSpPr txBox="1"/>
          <p:nvPr/>
        </p:nvSpPr>
        <p:spPr>
          <a:xfrm>
            <a:off x="3564881" y="587828"/>
            <a:ext cx="5062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Korzyści dla zawodnika</a:t>
            </a:r>
            <a:endParaRPr lang="pl-PL" sz="40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05F72ED4-4E0C-F438-AF82-CBC4AC809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63" y="2137109"/>
            <a:ext cx="297146" cy="442417"/>
          </a:xfrm>
          <a:prstGeom prst="rect">
            <a:avLst/>
          </a:prstGeom>
        </p:spPr>
      </p:pic>
      <p:pic>
        <p:nvPicPr>
          <p:cNvPr id="6" name="Obraz 5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934D4883-E05A-B083-0661-CF35E98BF3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23" y="2749130"/>
            <a:ext cx="382987" cy="442416"/>
          </a:xfrm>
          <a:prstGeom prst="rect">
            <a:avLst/>
          </a:prstGeom>
        </p:spPr>
      </p:pic>
      <p:pic>
        <p:nvPicPr>
          <p:cNvPr id="7" name="Obraz 6" descr="Obraz zawierający wzór, Symetria, kwadrat, design&#10;&#10;Opis wygenerowany automatycznie">
            <a:extLst>
              <a:ext uri="{FF2B5EF4-FFF2-40B4-BE49-F238E27FC236}">
                <a16:creationId xmlns:a16="http://schemas.microsoft.com/office/drawing/2014/main" id="{4D212D75-031C-0773-95ED-F38E2DE820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67" y="4158699"/>
            <a:ext cx="382987" cy="442416"/>
          </a:xfrm>
          <a:prstGeom prst="rect">
            <a:avLst/>
          </a:prstGeom>
        </p:spPr>
      </p:pic>
      <p:pic>
        <p:nvPicPr>
          <p:cNvPr id="8" name="Obraz 7" descr="Obraz zawierający wzór, Symetria, kwadrat, design&#10;&#10;Opis wygenerowany automatycznie">
            <a:extLst>
              <a:ext uri="{FF2B5EF4-FFF2-40B4-BE49-F238E27FC236}">
                <a16:creationId xmlns:a16="http://schemas.microsoft.com/office/drawing/2014/main" id="{4EB82A39-4410-6C88-F3C9-56E3200420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67" y="1368916"/>
            <a:ext cx="382987" cy="442416"/>
          </a:xfrm>
          <a:prstGeom prst="rect">
            <a:avLst/>
          </a:prstGeom>
        </p:spPr>
      </p:pic>
      <p:pic>
        <p:nvPicPr>
          <p:cNvPr id="9" name="Obraz 8" descr="Obraz zawierający wzór, linia, Symetria, design&#10;&#10;Opis wygenerowany automatycznie">
            <a:extLst>
              <a:ext uri="{FF2B5EF4-FFF2-40B4-BE49-F238E27FC236}">
                <a16:creationId xmlns:a16="http://schemas.microsoft.com/office/drawing/2014/main" id="{4F754EE5-99A1-F64D-093B-2A5F8A582A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44" y="4801600"/>
            <a:ext cx="376384" cy="442416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CEEAA1B-14B7-F174-6C77-04D66A698CDE}"/>
              </a:ext>
            </a:extLst>
          </p:cNvPr>
          <p:cNvSpPr txBox="1"/>
          <p:nvPr/>
        </p:nvSpPr>
        <p:spPr>
          <a:xfrm>
            <a:off x="1378069" y="1348940"/>
            <a:ext cx="67593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>
                <a:effectLst/>
              </a:rPr>
              <a:t>Dzięki wygranej w konkursie ogólnokrajowym zawodnicy zdobywają </a:t>
            </a:r>
            <a:r>
              <a:rPr lang="pl-PL" sz="1400" b="1" dirty="0">
                <a:solidFill>
                  <a:srgbClr val="D8252E"/>
                </a:solidFill>
                <a:effectLst/>
              </a:rPr>
              <a:t>prawo reprezentowania Polski w konkursach międzynarodowych</a:t>
            </a:r>
            <a:r>
              <a:rPr lang="pl-PL" sz="1400" dirty="0">
                <a:effectLst/>
              </a:rPr>
              <a:t> EuroSkills / </a:t>
            </a:r>
            <a:r>
              <a:rPr lang="pl-PL" sz="1400" dirty="0" err="1">
                <a:effectLst/>
              </a:rPr>
              <a:t>WorldSkills</a:t>
            </a:r>
            <a:r>
              <a:rPr lang="pl-PL" sz="1400" dirty="0">
                <a:effectLst/>
              </a:rPr>
              <a:t>.</a:t>
            </a:r>
            <a:endParaRPr lang="pl-PL" sz="1400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2280825-863A-B1B4-3A4B-8D6C3ADD1D1E}"/>
              </a:ext>
            </a:extLst>
          </p:cNvPr>
          <p:cNvSpPr txBox="1"/>
          <p:nvPr/>
        </p:nvSpPr>
        <p:spPr>
          <a:xfrm>
            <a:off x="1415881" y="2071972"/>
            <a:ext cx="58072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b="1" dirty="0">
                <a:solidFill>
                  <a:srgbClr val="AA9D33"/>
                </a:solidFill>
              </a:rPr>
              <a:t>M</a:t>
            </a:r>
            <a:r>
              <a:rPr lang="pl-PL" sz="1400" b="1" dirty="0">
                <a:solidFill>
                  <a:srgbClr val="AA9D33"/>
                </a:solidFill>
                <a:effectLst/>
              </a:rPr>
              <a:t>ożliwość zdobycia nowych, cennych doświadczeń</a:t>
            </a:r>
            <a:r>
              <a:rPr lang="pl-PL" sz="1400" b="1" dirty="0">
                <a:effectLst/>
              </a:rPr>
              <a:t> </a:t>
            </a:r>
            <a:r>
              <a:rPr lang="pl-PL" sz="1400" dirty="0">
                <a:effectLst/>
              </a:rPr>
              <a:t>i sprawdzenia swoich umiejętności.</a:t>
            </a:r>
            <a:endParaRPr lang="pl-PL" sz="1400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29631CC4-0657-6EA2-A00A-0B2927E1CCC0}"/>
              </a:ext>
            </a:extLst>
          </p:cNvPr>
          <p:cNvSpPr txBox="1"/>
          <p:nvPr/>
        </p:nvSpPr>
        <p:spPr>
          <a:xfrm>
            <a:off x="1415882" y="2701109"/>
            <a:ext cx="58072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>
                <a:effectLst/>
              </a:rPr>
              <a:t>Udział w </a:t>
            </a:r>
            <a:r>
              <a:rPr lang="pl-PL" sz="1400" b="1" dirty="0">
                <a:solidFill>
                  <a:srgbClr val="2F9D63"/>
                </a:solidFill>
                <a:effectLst/>
              </a:rPr>
              <a:t>konkursie pogłębia zainteresowania i wiedzę </a:t>
            </a:r>
            <a:br>
              <a:rPr lang="pl-PL" sz="1400" dirty="0">
                <a:effectLst/>
              </a:rPr>
            </a:br>
            <a:r>
              <a:rPr lang="pl-PL" sz="1400" dirty="0">
                <a:effectLst/>
              </a:rPr>
              <a:t>w zakresie kompetencji niezbędnych do wykonywania zawodu.</a:t>
            </a:r>
            <a:endParaRPr lang="pl-PL" sz="1400" dirty="0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253397A9-2C0E-3E4D-ABCE-65B9E45001D2}"/>
              </a:ext>
            </a:extLst>
          </p:cNvPr>
          <p:cNvSpPr txBox="1"/>
          <p:nvPr/>
        </p:nvSpPr>
        <p:spPr>
          <a:xfrm>
            <a:off x="1378069" y="4114780"/>
            <a:ext cx="58072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>
                <a:effectLst/>
              </a:rPr>
              <a:t>Na najlepszych czekają </a:t>
            </a:r>
            <a:r>
              <a:rPr lang="pl-PL" sz="1400" b="1" dirty="0">
                <a:solidFill>
                  <a:srgbClr val="1A1D4D"/>
                </a:solidFill>
                <a:effectLst/>
              </a:rPr>
              <a:t>staże i szkolenia w międzynarodowych firmach</a:t>
            </a:r>
            <a:r>
              <a:rPr lang="pl-PL" sz="1400" dirty="0">
                <a:effectLst/>
              </a:rPr>
              <a:t>, a także możliwość zatrudnienia u największych pracodawców.</a:t>
            </a:r>
            <a:endParaRPr lang="pl-PL" sz="1400" dirty="0"/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FE5F8B7D-01E6-2ACF-EADB-E170EF8DEA22}"/>
              </a:ext>
            </a:extLst>
          </p:cNvPr>
          <p:cNvSpPr txBox="1"/>
          <p:nvPr/>
        </p:nvSpPr>
        <p:spPr>
          <a:xfrm>
            <a:off x="1378068" y="4868919"/>
            <a:ext cx="58072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>
                <a:effectLst/>
              </a:rPr>
              <a:t>Jest sukcesem, który </a:t>
            </a:r>
            <a:r>
              <a:rPr lang="pl-PL" sz="1400" b="1" dirty="0">
                <a:solidFill>
                  <a:srgbClr val="0B7CBB"/>
                </a:solidFill>
                <a:effectLst/>
              </a:rPr>
              <a:t>wzmacnia poczucie własnej wartości.</a:t>
            </a:r>
            <a:endParaRPr lang="pl-PL" sz="1400" b="1" dirty="0">
              <a:solidFill>
                <a:srgbClr val="0B7CBB"/>
              </a:solidFill>
            </a:endParaRPr>
          </a:p>
        </p:txBody>
      </p:sp>
      <p:pic>
        <p:nvPicPr>
          <p:cNvPr id="15" name="Obraz 14" descr="Obraz zawierający osoba, jedzenie, Przekąska, ubrania&#10;&#10;Opis wygenerowany automatycznie">
            <a:extLst>
              <a:ext uri="{FF2B5EF4-FFF2-40B4-BE49-F238E27FC236}">
                <a16:creationId xmlns:a16="http://schemas.microsoft.com/office/drawing/2014/main" id="{35266A7B-8CF1-791B-69F7-BA1D3F8E53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840" y="1145196"/>
            <a:ext cx="3902489" cy="4479272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826ED6D-2ED9-24D8-D084-EC46AAFBBCFA}"/>
              </a:ext>
            </a:extLst>
          </p:cNvPr>
          <p:cNvSpPr txBox="1"/>
          <p:nvPr/>
        </p:nvSpPr>
        <p:spPr>
          <a:xfrm>
            <a:off x="1378068" y="341902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/>
              <a:t>Poznaje standardy europejskie umiejętności praktycznych, które podnoszą kwalifikacje. </a:t>
            </a:r>
          </a:p>
        </p:txBody>
      </p:sp>
      <p:pic>
        <p:nvPicPr>
          <p:cNvPr id="16" name="Obraz 15" descr="Obraz zawierający wzór, linia, Symetria, design&#10;&#10;Opis wygenerowany automatycznie">
            <a:extLst>
              <a:ext uri="{FF2B5EF4-FFF2-40B4-BE49-F238E27FC236}">
                <a16:creationId xmlns:a16="http://schemas.microsoft.com/office/drawing/2014/main" id="{CE0E0308-88C3-9CC6-7010-C5CCC3702B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44" y="3470527"/>
            <a:ext cx="376384" cy="442416"/>
          </a:xfrm>
          <a:prstGeom prst="rect">
            <a:avLst/>
          </a:prstGeo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7D2F9F0B-2E8F-2169-BCDB-2906A348F8EF}"/>
              </a:ext>
            </a:extLst>
          </p:cNvPr>
          <p:cNvSpPr txBox="1"/>
          <p:nvPr/>
        </p:nvSpPr>
        <p:spPr>
          <a:xfrm>
            <a:off x="1380466" y="5380229"/>
            <a:ext cx="91544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/>
              <a:t>Udział w konkursie daje zawodnikowi </a:t>
            </a:r>
            <a:r>
              <a:rPr lang="pl-PL" sz="1400" dirty="0">
                <a:solidFill>
                  <a:srgbClr val="D8252E"/>
                </a:solidFill>
              </a:rPr>
              <a:t>możliwość spojrzenia na swoją pozycję na europejskim rynku pracy </a:t>
            </a:r>
            <a:br>
              <a:rPr lang="pl-PL" sz="1400" dirty="0"/>
            </a:br>
            <a:r>
              <a:rPr lang="pl-PL" sz="1400" dirty="0"/>
              <a:t>z zupełnie nowej perspektywy.</a:t>
            </a:r>
          </a:p>
        </p:txBody>
      </p:sp>
      <p:pic>
        <p:nvPicPr>
          <p:cNvPr id="22" name="Obraz 21" descr="Obraz zawierający wzór, Symetria, kwadrat, design&#10;&#10;Opis wygenerowany automatycznie">
            <a:extLst>
              <a:ext uri="{FF2B5EF4-FFF2-40B4-BE49-F238E27FC236}">
                <a16:creationId xmlns:a16="http://schemas.microsoft.com/office/drawing/2014/main" id="{105037CF-F3A1-648E-30A4-77D122E30B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23" y="5396257"/>
            <a:ext cx="382987" cy="44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64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EF2F1450-13E5-CD10-AC1E-9C7621175456}"/>
              </a:ext>
            </a:extLst>
          </p:cNvPr>
          <p:cNvSpPr txBox="1"/>
          <p:nvPr/>
        </p:nvSpPr>
        <p:spPr>
          <a:xfrm>
            <a:off x="3564881" y="587828"/>
            <a:ext cx="4101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Korzyści dla </a:t>
            </a:r>
            <a:r>
              <a:rPr lang="pl-PL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szkoły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FD1F6E3B-F56A-B036-082C-EBACC05F05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91" y="2162781"/>
            <a:ext cx="297146" cy="442417"/>
          </a:xfrm>
          <a:prstGeom prst="rect">
            <a:avLst/>
          </a:prstGeom>
        </p:spPr>
      </p:pic>
      <p:pic>
        <p:nvPicPr>
          <p:cNvPr id="6" name="Obraz 5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0BF198E0-2204-14B0-2B50-74BFA22E38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50" y="1449044"/>
            <a:ext cx="382987" cy="442416"/>
          </a:xfrm>
          <a:prstGeom prst="rect">
            <a:avLst/>
          </a:prstGeom>
        </p:spPr>
      </p:pic>
      <p:pic>
        <p:nvPicPr>
          <p:cNvPr id="7" name="Obraz 6" descr="Obraz zawierający wzór, Symetria, kwadrat, design&#10;&#10;Opis wygenerowany automatycznie">
            <a:extLst>
              <a:ext uri="{FF2B5EF4-FFF2-40B4-BE49-F238E27FC236}">
                <a16:creationId xmlns:a16="http://schemas.microsoft.com/office/drawing/2014/main" id="{16C1A7BE-D1A2-12A1-C5CD-7702338F48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27" y="3556383"/>
            <a:ext cx="382987" cy="442416"/>
          </a:xfrm>
          <a:prstGeom prst="rect">
            <a:avLst/>
          </a:prstGeom>
        </p:spPr>
      </p:pic>
      <p:pic>
        <p:nvPicPr>
          <p:cNvPr id="8" name="Obraz 7" descr="Obraz zawierający wzór, linia, Symetria, design&#10;&#10;Opis wygenerowany automatycznie">
            <a:extLst>
              <a:ext uri="{FF2B5EF4-FFF2-40B4-BE49-F238E27FC236}">
                <a16:creationId xmlns:a16="http://schemas.microsoft.com/office/drawing/2014/main" id="{DD4D808F-7197-7798-3242-07002DA46A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51" y="2807777"/>
            <a:ext cx="376384" cy="442416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F5B684B1-0276-E6ED-53A8-AF1FD3E061D4}"/>
              </a:ext>
            </a:extLst>
          </p:cNvPr>
          <p:cNvSpPr txBox="1"/>
          <p:nvPr/>
        </p:nvSpPr>
        <p:spPr>
          <a:xfrm>
            <a:off x="1535781" y="1489374"/>
            <a:ext cx="5807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2F9D63"/>
                </a:solidFill>
                <a:effectLst/>
                <a:latin typeface="+mj-lt"/>
                <a:cs typeface="Calibri" panose="020F0502020204030204" pitchFamily="34" charset="0"/>
              </a:rPr>
              <a:t>Wzrost prestiżu szkoły </a:t>
            </a:r>
            <a:r>
              <a:rPr lang="pl-PL" sz="1600" dirty="0">
                <a:effectLst/>
                <a:latin typeface="+mj-lt"/>
                <a:cs typeface="Calibri" panose="020F0502020204030204" pitchFamily="34" charset="0"/>
              </a:rPr>
              <a:t>jako placówki nowoczesnej edukacji.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27F755F-8D2D-21A2-B921-6D87FF3C8557}"/>
              </a:ext>
            </a:extLst>
          </p:cNvPr>
          <p:cNvSpPr txBox="1"/>
          <p:nvPr/>
        </p:nvSpPr>
        <p:spPr>
          <a:xfrm>
            <a:off x="1535780" y="2123563"/>
            <a:ext cx="58072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AA9D33"/>
                </a:solidFill>
                <a:effectLst/>
                <a:latin typeface="+mj-lt"/>
              </a:rPr>
              <a:t>Doskonała promocja edukacji zawodowej </a:t>
            </a:r>
            <a:r>
              <a:rPr lang="pl-PL" sz="1600" dirty="0">
                <a:effectLst/>
                <a:latin typeface="+mj-lt"/>
              </a:rPr>
              <a:t>na poziomie lokalnym, regionalnym i międzynarodowym.</a:t>
            </a:r>
            <a:endParaRPr lang="pl-PL" sz="1600" dirty="0">
              <a:latin typeface="+mj-lt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0A59D000-106E-651A-AE7C-18B987BAA0CB}"/>
              </a:ext>
            </a:extLst>
          </p:cNvPr>
          <p:cNvSpPr txBox="1"/>
          <p:nvPr/>
        </p:nvSpPr>
        <p:spPr>
          <a:xfrm>
            <a:off x="1458498" y="3579351"/>
            <a:ext cx="5807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effectLst/>
              </a:rPr>
              <a:t>Ogromne </a:t>
            </a:r>
            <a:r>
              <a:rPr lang="pl-PL" sz="1600" b="1" dirty="0">
                <a:solidFill>
                  <a:srgbClr val="D8252E"/>
                </a:solidFill>
                <a:effectLst/>
              </a:rPr>
              <a:t>doświadczenie edukacyjne </a:t>
            </a:r>
            <a:r>
              <a:rPr lang="pl-PL" sz="1600" dirty="0">
                <a:effectLst/>
              </a:rPr>
              <a:t>dla kadry.</a:t>
            </a:r>
            <a:endParaRPr lang="pl-PL" sz="1600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FC92CCF-D849-6A8B-F471-A42587BB095D}"/>
              </a:ext>
            </a:extLst>
          </p:cNvPr>
          <p:cNvSpPr txBox="1"/>
          <p:nvPr/>
        </p:nvSpPr>
        <p:spPr>
          <a:xfrm>
            <a:off x="1535780" y="2859708"/>
            <a:ext cx="5807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0B7CBB"/>
                </a:solidFill>
                <a:effectLst/>
              </a:rPr>
              <a:t>Nowe </a:t>
            </a:r>
            <a:r>
              <a:rPr lang="pl-PL" sz="1600" b="1" dirty="0">
                <a:solidFill>
                  <a:srgbClr val="0B7CBB"/>
                </a:solidFill>
                <a:effectLst/>
                <a:latin typeface="+mj-lt"/>
              </a:rPr>
              <a:t>kontakty</a:t>
            </a:r>
            <a:r>
              <a:rPr lang="pl-PL" sz="1600" b="1" dirty="0">
                <a:solidFill>
                  <a:srgbClr val="0B7CBB"/>
                </a:solidFill>
                <a:effectLst/>
              </a:rPr>
              <a:t> zawodowe, nowe partnerstwa, nowe sieci.</a:t>
            </a:r>
            <a:endParaRPr lang="pl-PL" sz="1600" b="1" dirty="0">
              <a:solidFill>
                <a:srgbClr val="0B7CBB"/>
              </a:solidFill>
            </a:endParaRPr>
          </a:p>
        </p:txBody>
      </p:sp>
      <p:pic>
        <p:nvPicPr>
          <p:cNvPr id="5" name="Obraz 4" descr="Obraz zawierający wzór, Symetria, kwadrat, design&#10;&#10;Opis wygenerowany automatycznie">
            <a:extLst>
              <a:ext uri="{FF2B5EF4-FFF2-40B4-BE49-F238E27FC236}">
                <a16:creationId xmlns:a16="http://schemas.microsoft.com/office/drawing/2014/main" id="{E813F007-3173-C875-A777-63A4E3374E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15" y="4984221"/>
            <a:ext cx="382987" cy="442416"/>
          </a:xfrm>
          <a:prstGeom prst="rect">
            <a:avLst/>
          </a:prstGeom>
        </p:spPr>
      </p:pic>
      <p:pic>
        <p:nvPicPr>
          <p:cNvPr id="13" name="Obraz 12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9D578A2F-6A59-4553-E836-007FF5E918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15" y="4258951"/>
            <a:ext cx="382987" cy="442416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0454F69-053B-5CCA-82FA-75219E5A457B}"/>
              </a:ext>
            </a:extLst>
          </p:cNvPr>
          <p:cNvSpPr txBox="1"/>
          <p:nvPr/>
        </p:nvSpPr>
        <p:spPr>
          <a:xfrm>
            <a:off x="1458498" y="4174365"/>
            <a:ext cx="55470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P</a:t>
            </a:r>
            <a:r>
              <a:rPr lang="pl-PL" sz="1600" b="0" i="0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</a:rPr>
              <a:t>romocja najnowszych rozwiązań </a:t>
            </a:r>
            <a:r>
              <a:rPr lang="pl-PL" sz="1600" b="0" i="0" dirty="0">
                <a:effectLst/>
                <a:latin typeface="+mj-lt"/>
              </a:rPr>
              <a:t>w sektorze Kształcenie </a:t>
            </a:r>
            <a:br>
              <a:rPr lang="pl-PL" sz="1600" b="0" i="0" dirty="0">
                <a:effectLst/>
                <a:latin typeface="+mj-lt"/>
              </a:rPr>
            </a:br>
            <a:r>
              <a:rPr lang="pl-PL" sz="1600" b="0" i="0" dirty="0">
                <a:effectLst/>
                <a:latin typeface="+mj-lt"/>
              </a:rPr>
              <a:t>i szkolenia zawodowego.</a:t>
            </a:r>
            <a:endParaRPr lang="pl-PL" sz="1600" dirty="0">
              <a:latin typeface="+mj-lt"/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EDBA01E2-6DAC-EEBE-4BFA-2690D9F9ADB3}"/>
              </a:ext>
            </a:extLst>
          </p:cNvPr>
          <p:cNvSpPr txBox="1"/>
          <p:nvPr/>
        </p:nvSpPr>
        <p:spPr>
          <a:xfrm>
            <a:off x="1458498" y="4949685"/>
            <a:ext cx="62077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/>
              <a:t>Zaprezentowanie ucznia na arenie ogólnopolskiej, jako </a:t>
            </a:r>
            <a:r>
              <a:rPr lang="pl-PL" sz="1600" dirty="0">
                <a:solidFill>
                  <a:schemeClr val="accent5"/>
                </a:solidFill>
              </a:rPr>
              <a:t>reprezentanta szkoły o tak wysokim poziomie</a:t>
            </a:r>
            <a:r>
              <a:rPr lang="pl-PL" sz="1600" dirty="0"/>
              <a:t>, podkreśla jej prestiż i zachęca innych do aplikowania.</a:t>
            </a:r>
            <a:endParaRPr lang="pl-PL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" name="Obraz 17" descr="Obraz zawierający ubrania, osoba, Ludzka twarz, okulary/szklanki&#10;&#10;Opis wygenerowany automatycznie">
            <a:extLst>
              <a:ext uri="{FF2B5EF4-FFF2-40B4-BE49-F238E27FC236}">
                <a16:creationId xmlns:a16="http://schemas.microsoft.com/office/drawing/2014/main" id="{C1812502-6121-D092-3F4D-FFAC8B64F9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538" y="1645615"/>
            <a:ext cx="3710933" cy="428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51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EF2F1450-13E5-CD10-AC1E-9C7621175456}"/>
              </a:ext>
            </a:extLst>
          </p:cNvPr>
          <p:cNvSpPr txBox="1"/>
          <p:nvPr/>
        </p:nvSpPr>
        <p:spPr>
          <a:xfrm>
            <a:off x="905445" y="287500"/>
            <a:ext cx="10381110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3600" b="1" dirty="0">
                <a:solidFill>
                  <a:srgbClr val="0B7CBB"/>
                </a:solidFill>
                <a:effectLst/>
                <a:latin typeface="Calibri"/>
                <a:cs typeface="Calibri"/>
              </a:rPr>
              <a:t>Korzyści dla podmiotów współpracujących </a:t>
            </a:r>
            <a:br>
              <a:rPr lang="pl-PL" sz="3600" b="1" dirty="0">
                <a:solidFill>
                  <a:srgbClr val="0B7CBB"/>
                </a:solidFill>
                <a:latin typeface="Calibri"/>
                <a:cs typeface="Calibri"/>
              </a:rPr>
            </a:br>
            <a:r>
              <a:rPr lang="pl-PL" sz="3600" b="1" dirty="0">
                <a:solidFill>
                  <a:srgbClr val="0B7CBB"/>
                </a:solidFill>
                <a:effectLst/>
                <a:latin typeface="Calibri"/>
                <a:cs typeface="Calibri"/>
              </a:rPr>
              <a:t>w roli Partnera</a:t>
            </a:r>
            <a:endParaRPr lang="pl-PL" sz="3600" b="1" dirty="0">
              <a:solidFill>
                <a:srgbClr val="0B7CBB"/>
              </a:solidFill>
              <a:latin typeface="Calibri"/>
              <a:cs typeface="Calibri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3960720-B027-AF81-E849-3FA713C9E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06" y="2254704"/>
            <a:ext cx="297146" cy="442417"/>
          </a:xfrm>
          <a:prstGeom prst="rect">
            <a:avLst/>
          </a:prstGeom>
        </p:spPr>
      </p:pic>
      <p:pic>
        <p:nvPicPr>
          <p:cNvPr id="6" name="Obraz 5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5DA064D5-6C15-0874-3E7E-A08EACD35B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90" y="1627718"/>
            <a:ext cx="382987" cy="442416"/>
          </a:xfrm>
          <a:prstGeom prst="rect">
            <a:avLst/>
          </a:prstGeom>
        </p:spPr>
      </p:pic>
      <p:pic>
        <p:nvPicPr>
          <p:cNvPr id="7" name="Obraz 6" descr="Obraz zawierający wzór, Symetria, kwadrat, design&#10;&#10;Opis wygenerowany automatycznie">
            <a:extLst>
              <a:ext uri="{FF2B5EF4-FFF2-40B4-BE49-F238E27FC236}">
                <a16:creationId xmlns:a16="http://schemas.microsoft.com/office/drawing/2014/main" id="{4C5D3C27-CAD1-D273-E439-C4EABC8CF3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85" y="2916639"/>
            <a:ext cx="382987" cy="442416"/>
          </a:xfrm>
          <a:prstGeom prst="rect">
            <a:avLst/>
          </a:prstGeom>
        </p:spPr>
      </p:pic>
      <p:pic>
        <p:nvPicPr>
          <p:cNvPr id="9" name="Obraz 8" descr="Obraz zawierający wzór, linia, Symetria, design&#10;&#10;Opis wygenerowany automatycznie">
            <a:extLst>
              <a:ext uri="{FF2B5EF4-FFF2-40B4-BE49-F238E27FC236}">
                <a16:creationId xmlns:a16="http://schemas.microsoft.com/office/drawing/2014/main" id="{A7A093EC-EDBD-398B-ABF3-73607025DE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85" y="3653776"/>
            <a:ext cx="376384" cy="442416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9C0EDB2D-12E5-D9D7-C73B-383BF70D9005}"/>
              </a:ext>
            </a:extLst>
          </p:cNvPr>
          <p:cNvSpPr txBox="1"/>
          <p:nvPr/>
        </p:nvSpPr>
        <p:spPr>
          <a:xfrm>
            <a:off x="1485103" y="1676547"/>
            <a:ext cx="59344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2F9D63"/>
                </a:solidFill>
                <a:effectLst/>
              </a:rPr>
              <a:t>Pozyskanie młodych, wykwalifikowanych talentów</a:t>
            </a:r>
            <a:endParaRPr lang="pl-PL" sz="1600" b="1" dirty="0">
              <a:solidFill>
                <a:srgbClr val="2F9D63"/>
              </a:solidFill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9A82FE39-D67E-56B4-8E8E-403BD08DEBE2}"/>
              </a:ext>
            </a:extLst>
          </p:cNvPr>
          <p:cNvSpPr txBox="1"/>
          <p:nvPr/>
        </p:nvSpPr>
        <p:spPr>
          <a:xfrm>
            <a:off x="1485102" y="2306588"/>
            <a:ext cx="59344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>
                <a:solidFill>
                  <a:srgbClr val="AA9D33"/>
                </a:solidFill>
                <a:effectLst/>
              </a:rPr>
              <a:t>Wkład w szkolenia </a:t>
            </a:r>
            <a:r>
              <a:rPr lang="pl-PL" sz="1600">
                <a:effectLst/>
              </a:rPr>
              <a:t>przyszłych pracowników</a:t>
            </a:r>
            <a:endParaRPr lang="pl-PL" sz="160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9FFDC26C-14D7-F814-CC8D-384882F22AE4}"/>
              </a:ext>
            </a:extLst>
          </p:cNvPr>
          <p:cNvSpPr txBox="1"/>
          <p:nvPr/>
        </p:nvSpPr>
        <p:spPr>
          <a:xfrm>
            <a:off x="1472152" y="2842493"/>
            <a:ext cx="5934401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l-PL" sz="1600" dirty="0">
                <a:effectLst/>
              </a:rPr>
              <a:t>Realizacja działań typu </a:t>
            </a:r>
            <a:r>
              <a:rPr lang="pl-PL" sz="1600" dirty="0" err="1">
                <a:effectLst/>
              </a:rPr>
              <a:t>employer</a:t>
            </a:r>
            <a:r>
              <a:rPr lang="pl-PL" sz="1600" dirty="0">
                <a:effectLst/>
              </a:rPr>
              <a:t> </a:t>
            </a:r>
            <a:r>
              <a:rPr lang="pl-PL" sz="1600" dirty="0" err="1"/>
              <a:t>branding</a:t>
            </a:r>
            <a:r>
              <a:rPr lang="pl-PL" sz="1600" dirty="0">
                <a:effectLst/>
              </a:rPr>
              <a:t>, związanych </a:t>
            </a:r>
            <a:br>
              <a:rPr lang="pl-PL" sz="1600" dirty="0">
                <a:effectLst/>
              </a:rPr>
            </a:br>
            <a:r>
              <a:rPr lang="pl-PL" sz="1600" dirty="0">
                <a:effectLst/>
              </a:rPr>
              <a:t>z rozwojem i zatrudnianiem młodych talentów</a:t>
            </a:r>
            <a:endParaRPr lang="pl-PL" sz="1600" dirty="0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E08E9797-7E35-4C08-0313-A2B094631459}"/>
              </a:ext>
            </a:extLst>
          </p:cNvPr>
          <p:cNvSpPr txBox="1"/>
          <p:nvPr/>
        </p:nvSpPr>
        <p:spPr>
          <a:xfrm>
            <a:off x="1472152" y="3705151"/>
            <a:ext cx="59344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>
                <a:solidFill>
                  <a:srgbClr val="0B7CBB"/>
                </a:solidFill>
                <a:effectLst/>
              </a:rPr>
              <a:t>Wzmocnienie wizerunku firmy </a:t>
            </a:r>
            <a:r>
              <a:rPr lang="pl-PL" sz="1600">
                <a:effectLst/>
              </a:rPr>
              <a:t>jako odpowiedzialnej społecznie</a:t>
            </a:r>
            <a:endParaRPr lang="pl-PL" sz="1600" b="1">
              <a:solidFill>
                <a:srgbClr val="0B7CBB"/>
              </a:solidFill>
            </a:endParaRP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59911681-C36A-7439-E475-0CE4E053E8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28" y="5100220"/>
            <a:ext cx="297146" cy="442417"/>
          </a:xfrm>
          <a:prstGeom prst="rect">
            <a:avLst/>
          </a:prstGeom>
        </p:spPr>
      </p:pic>
      <p:pic>
        <p:nvPicPr>
          <p:cNvPr id="18" name="Obraz 17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EAEF39F5-7F2A-72C8-F820-724C1F2956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45" y="4364558"/>
            <a:ext cx="382987" cy="442416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D0869AA-BF4A-982E-7B8B-00EC64B9F009}"/>
              </a:ext>
            </a:extLst>
          </p:cNvPr>
          <p:cNvSpPr txBox="1"/>
          <p:nvPr/>
        </p:nvSpPr>
        <p:spPr>
          <a:xfrm>
            <a:off x="1489459" y="4418440"/>
            <a:ext cx="59344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2F9D63"/>
                </a:solidFill>
                <a:effectLst/>
              </a:rPr>
              <a:t>Budowa sieci</a:t>
            </a:r>
            <a:r>
              <a:rPr lang="pl-PL" sz="1600" dirty="0">
                <a:effectLst/>
              </a:rPr>
              <a:t> </a:t>
            </a:r>
            <a:r>
              <a:rPr lang="pl-PL" sz="1600" b="1" dirty="0">
                <a:solidFill>
                  <a:srgbClr val="2F9D63"/>
                </a:solidFill>
                <a:effectLst/>
              </a:rPr>
              <a:t>kontaktów</a:t>
            </a:r>
            <a:r>
              <a:rPr lang="pl-PL" sz="1600" dirty="0">
                <a:effectLst/>
              </a:rPr>
              <a:t> i partnerstw</a:t>
            </a:r>
            <a:endParaRPr lang="pl-PL" sz="1600" dirty="0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35ABA3BF-0DDF-A43C-B9A8-A6557C0C1ED2}"/>
              </a:ext>
            </a:extLst>
          </p:cNvPr>
          <p:cNvSpPr txBox="1"/>
          <p:nvPr/>
        </p:nvSpPr>
        <p:spPr>
          <a:xfrm>
            <a:off x="1485102" y="5029040"/>
            <a:ext cx="66936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AA9D33"/>
                </a:solidFill>
                <a:effectLst/>
              </a:rPr>
              <a:t>Budowa standardów edukacji</a:t>
            </a:r>
            <a:r>
              <a:rPr lang="pl-PL" sz="1600" dirty="0">
                <a:effectLst/>
              </a:rPr>
              <a:t> zawodowej w Polsce i na świecie</a:t>
            </a:r>
            <a:endParaRPr lang="pl-PL" sz="1600" dirty="0"/>
          </a:p>
        </p:txBody>
      </p:sp>
      <p:pic>
        <p:nvPicPr>
          <p:cNvPr id="8" name="Obraz 7" descr="Obraz zawierający osoba, ubrania, Ludzka twarz, człowiek&#10;&#10;Opis wygenerowany automatycznie">
            <a:extLst>
              <a:ext uri="{FF2B5EF4-FFF2-40B4-BE49-F238E27FC236}">
                <a16:creationId xmlns:a16="http://schemas.microsoft.com/office/drawing/2014/main" id="{12DC60C4-76DD-F3C8-0BC9-39D46C45D3B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887" y="1577999"/>
            <a:ext cx="3741021" cy="431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241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E1C267F-2647-7AEA-9566-D6CD80746DF3}"/>
              </a:ext>
            </a:extLst>
          </p:cNvPr>
          <p:cNvSpPr txBox="1"/>
          <p:nvPr/>
        </p:nvSpPr>
        <p:spPr>
          <a:xfrm>
            <a:off x="2227255" y="4337464"/>
            <a:ext cx="3292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bg1"/>
                </a:solidFill>
                <a:effectLst/>
              </a:rPr>
              <a:t>Szkolenia</a:t>
            </a:r>
            <a:endParaRPr lang="pl-PL">
              <a:solidFill>
                <a:schemeClr val="bg1"/>
              </a:solidFill>
            </a:endParaRPr>
          </a:p>
        </p:txBody>
      </p:sp>
      <p:pic>
        <p:nvPicPr>
          <p:cNvPr id="3" name="Obraz 2" descr="Obraz zawierający Czcionka, Grafika, zrzut ekranu, typografia&#10;&#10;Opis wygenerowany automatycznie">
            <a:extLst>
              <a:ext uri="{FF2B5EF4-FFF2-40B4-BE49-F238E27FC236}">
                <a16:creationId xmlns:a16="http://schemas.microsoft.com/office/drawing/2014/main" id="{4FE257A1-9CDC-FBFE-2E40-1E6003E793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1" y="4620672"/>
            <a:ext cx="1510708" cy="576250"/>
          </a:xfrm>
          <a:prstGeom prst="rect">
            <a:avLst/>
          </a:prstGeom>
        </p:spPr>
      </p:pic>
      <p:pic>
        <p:nvPicPr>
          <p:cNvPr id="7" name="Obraz 6" descr="Obraz zawierający Czcionka, Grafika, zrzut ekranu, design&#10;&#10;Opis wygenerowany automatycznie">
            <a:extLst>
              <a:ext uri="{FF2B5EF4-FFF2-40B4-BE49-F238E27FC236}">
                <a16:creationId xmlns:a16="http://schemas.microsoft.com/office/drawing/2014/main" id="{1EDC7D30-55F1-A473-91DD-5828705FE0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82" y="3307476"/>
            <a:ext cx="1463985" cy="576250"/>
          </a:xfrm>
          <a:prstGeom prst="rect">
            <a:avLst/>
          </a:prstGeom>
        </p:spPr>
      </p:pic>
      <p:pic>
        <p:nvPicPr>
          <p:cNvPr id="9" name="Obraz 8" descr="Obraz zawierający Czcionka, Grafika, czerwony, typografia&#10;&#10;Opis wygenerowany automatycznie">
            <a:extLst>
              <a:ext uri="{FF2B5EF4-FFF2-40B4-BE49-F238E27FC236}">
                <a16:creationId xmlns:a16="http://schemas.microsoft.com/office/drawing/2014/main" id="{EB7B5173-CB91-CCB2-B357-9567CEC5F6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08" y="1989157"/>
            <a:ext cx="1479559" cy="576250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F953739-A92D-3770-4C97-02EBCE23B10E}"/>
              </a:ext>
            </a:extLst>
          </p:cNvPr>
          <p:cNvSpPr txBox="1"/>
          <p:nvPr/>
        </p:nvSpPr>
        <p:spPr>
          <a:xfrm>
            <a:off x="2853802" y="1793529"/>
            <a:ext cx="63196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Podkreślenie wagi i prestiżu osób wykwalifikowanych </a:t>
            </a:r>
            <a:br>
              <a:rPr lang="pl-PL" dirty="0"/>
            </a:br>
            <a:r>
              <a:rPr lang="pl-PL" dirty="0"/>
              <a:t>oraz ukazanie kluczowej roli umiejętności w napędzaniu wzrostu gospodarczego i osiąganiu sukcesu osobistego.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01B46CB7-B826-8D89-C57C-B8282DE99DEC}"/>
              </a:ext>
            </a:extLst>
          </p:cNvPr>
          <p:cNvSpPr txBox="1"/>
          <p:nvPr/>
        </p:nvSpPr>
        <p:spPr>
          <a:xfrm>
            <a:off x="2929128" y="3112093"/>
            <a:ext cx="60560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>
                <a:effectLst/>
              </a:rPr>
              <a:t>Wpływanie na </a:t>
            </a:r>
            <a:r>
              <a:rPr lang="pl-PL" dirty="0"/>
              <a:t>gospodarkę</a:t>
            </a:r>
            <a:r>
              <a:rPr lang="pl-PL" dirty="0">
                <a:effectLst/>
              </a:rPr>
              <a:t>, rząd i nauczycieli poprzez współpracę i badania - budując globalną platformę umiejętności dla wszystkich.</a:t>
            </a:r>
            <a:endParaRPr lang="pl-PL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228713C-02CC-F4A5-9257-81FCAA35947B}"/>
              </a:ext>
            </a:extLst>
          </p:cNvPr>
          <p:cNvSpPr txBox="1"/>
          <p:nvPr/>
        </p:nvSpPr>
        <p:spPr>
          <a:xfrm>
            <a:off x="2929128" y="4408569"/>
            <a:ext cx="60557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>
                <a:effectLst/>
              </a:rPr>
              <a:t>Inspirowanie młodych ludzi do rozwijania pasji i dążenia </a:t>
            </a:r>
            <a:br>
              <a:rPr lang="pl-PL">
                <a:effectLst/>
              </a:rPr>
            </a:br>
            <a:r>
              <a:rPr lang="pl-PL">
                <a:effectLst/>
              </a:rPr>
              <a:t>do doskonałości zawodowej poprzez konkursy i promocję umiejętności.</a:t>
            </a:r>
            <a:endParaRPr lang="pl-PL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B0737609-AA86-5449-D1D3-C68B4216CFB5}"/>
              </a:ext>
            </a:extLst>
          </p:cNvPr>
          <p:cNvSpPr txBox="1"/>
          <p:nvPr/>
        </p:nvSpPr>
        <p:spPr>
          <a:xfrm>
            <a:off x="4159655" y="631905"/>
            <a:ext cx="387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WorldSkills - idea</a:t>
            </a:r>
            <a:endParaRPr lang="pl-PL" sz="4000" b="1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Obraz 18" descr="Obraz zawierający Wielobarwność, Grafika, zrzut ekranu, sztuka&#10;&#10;Opis wygenerowany automatycznie">
            <a:extLst>
              <a:ext uri="{FF2B5EF4-FFF2-40B4-BE49-F238E27FC236}">
                <a16:creationId xmlns:a16="http://schemas.microsoft.com/office/drawing/2014/main" id="{71297440-0303-7E19-30FC-CA20C90338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102" y="2070136"/>
            <a:ext cx="2344565" cy="267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44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9A743-21A8-ABE9-7001-E094681C6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0A8E4115-7884-01C5-A2BB-1F2B5D84C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7D05903E-355A-C0CC-860E-8F04567DC0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DFFDCD0B-F448-1CDC-32C2-A0C9538B1822}"/>
              </a:ext>
            </a:extLst>
          </p:cNvPr>
          <p:cNvSpPr txBox="1"/>
          <p:nvPr/>
        </p:nvSpPr>
        <p:spPr>
          <a:xfrm>
            <a:off x="2227255" y="4337464"/>
            <a:ext cx="3292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bg1"/>
                </a:solidFill>
                <a:effectLst/>
              </a:rPr>
              <a:t>Szkolenia</a:t>
            </a:r>
            <a:endParaRPr lang="pl-PL">
              <a:solidFill>
                <a:schemeClr val="bg1"/>
              </a:solidFill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CFEA4E48-418B-0868-2F89-CDC5D1549AB4}"/>
              </a:ext>
            </a:extLst>
          </p:cNvPr>
          <p:cNvSpPr txBox="1"/>
          <p:nvPr/>
        </p:nvSpPr>
        <p:spPr>
          <a:xfrm>
            <a:off x="2758955" y="704794"/>
            <a:ext cx="6183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err="1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WorldSkills</a:t>
            </a:r>
            <a:r>
              <a:rPr lang="pl-PL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International </a:t>
            </a:r>
            <a:endParaRPr lang="pl-PL" sz="40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Obraz 7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FD56175E-0C39-528F-B781-DF8CDB7324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81" y="1794822"/>
            <a:ext cx="634037" cy="73242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C267FF7E-0314-E33A-E0FE-222C570AEB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0" y="3152155"/>
            <a:ext cx="491925" cy="732422"/>
          </a:xfrm>
          <a:prstGeom prst="rect">
            <a:avLst/>
          </a:prstGeom>
        </p:spPr>
      </p:pic>
      <p:pic>
        <p:nvPicPr>
          <p:cNvPr id="12" name="Obraz 11" descr="Obraz zawierający wzór, linia, Symetria, design&#10;&#10;Opis wygenerowany automatycznie">
            <a:extLst>
              <a:ext uri="{FF2B5EF4-FFF2-40B4-BE49-F238E27FC236}">
                <a16:creationId xmlns:a16="http://schemas.microsoft.com/office/drawing/2014/main" id="{1C918CA0-5E5C-3201-9ADE-867E6120A8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81" y="4509488"/>
            <a:ext cx="623105" cy="732422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D49A44BE-6E47-9EB4-A300-DAD28260FE1B}"/>
              </a:ext>
            </a:extLst>
          </p:cNvPr>
          <p:cNvSpPr txBox="1"/>
          <p:nvPr/>
        </p:nvSpPr>
        <p:spPr>
          <a:xfrm>
            <a:off x="1936349" y="1647010"/>
            <a:ext cx="58072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958C83"/>
                </a:solidFill>
                <a:effectLst/>
              </a:rPr>
              <a:t>Największa na świecie platforma współpracy </a:t>
            </a:r>
            <a:r>
              <a:rPr lang="pl-PL" dirty="0">
                <a:effectLst/>
              </a:rPr>
              <a:t>szkolnictwa branżowego, biznesu i administracji publicznej.</a:t>
            </a:r>
            <a:endParaRPr lang="pl-PL" dirty="0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68B3C76-DFF6-5C0C-1B81-F695E8CBCB3F}"/>
              </a:ext>
            </a:extLst>
          </p:cNvPr>
          <p:cNvSpPr txBox="1"/>
          <p:nvPr/>
        </p:nvSpPr>
        <p:spPr>
          <a:xfrm>
            <a:off x="1917391" y="2855378"/>
            <a:ext cx="5807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>
                <a:effectLst/>
              </a:rPr>
              <a:t>Prestiżowe konkursy </a:t>
            </a:r>
            <a:r>
              <a:rPr lang="pl-PL" b="1">
                <a:solidFill>
                  <a:srgbClr val="AA9D33"/>
                </a:solidFill>
                <a:effectLst/>
              </a:rPr>
              <a:t>wspierane przez czołowe globalne firmy </a:t>
            </a:r>
            <a:r>
              <a:rPr lang="pl-PL">
                <a:effectLst/>
              </a:rPr>
              <a:t>(m.in. Amazon Web Services, Samsung, Panasonic, Siemens, Hager, FANUC, </a:t>
            </a:r>
            <a:r>
              <a:rPr lang="pl-PL" err="1">
                <a:effectLst/>
              </a:rPr>
              <a:t>Grohe</a:t>
            </a:r>
            <a:r>
              <a:rPr lang="pl-PL">
                <a:effectLst/>
              </a:rPr>
              <a:t>, DMG Mori, FESTO, </a:t>
            </a:r>
            <a:r>
              <a:rPr lang="pl-PL" err="1">
                <a:effectLst/>
              </a:rPr>
              <a:t>Festool</a:t>
            </a:r>
            <a:r>
              <a:rPr lang="pl-PL">
                <a:effectLst/>
              </a:rPr>
              <a:t>, Siemens, DHL, </a:t>
            </a:r>
            <a:r>
              <a:rPr lang="pl-PL" err="1">
                <a:effectLst/>
              </a:rPr>
              <a:t>Husqvarna</a:t>
            </a:r>
            <a:r>
              <a:rPr lang="pl-PL">
                <a:effectLst/>
              </a:rPr>
              <a:t> i wiele innych).</a:t>
            </a:r>
            <a:endParaRPr lang="pl-PL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0B2CE2FD-B406-29B8-676F-DA9363D409AC}"/>
              </a:ext>
            </a:extLst>
          </p:cNvPr>
          <p:cNvSpPr txBox="1"/>
          <p:nvPr/>
        </p:nvSpPr>
        <p:spPr>
          <a:xfrm>
            <a:off x="1936348" y="4350591"/>
            <a:ext cx="58072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>
                <a:solidFill>
                  <a:srgbClr val="0B7CBB"/>
                </a:solidFill>
                <a:effectLst/>
              </a:rPr>
              <a:t>Źródło nowych, wysoko wykwalifikowanych kadr </a:t>
            </a:r>
            <a:br>
              <a:rPr lang="pl-PL">
                <a:effectLst/>
              </a:rPr>
            </a:br>
            <a:r>
              <a:rPr lang="pl-PL">
                <a:effectLst/>
              </a:rPr>
              <a:t>dla przemysłu i sektora usług – obecność największych światowych firm, jak i mniejszych firm branżowych inwestujących w rozwój.</a:t>
            </a:r>
            <a:endParaRPr lang="pl-PL"/>
          </a:p>
        </p:txBody>
      </p:sp>
      <p:pic>
        <p:nvPicPr>
          <p:cNvPr id="18" name="Obraz 17" descr="Obraz zawierający tekst, zrzut ekranu, wizytówka, design&#10;&#10;Opis wygenerowany automatycznie">
            <a:extLst>
              <a:ext uri="{FF2B5EF4-FFF2-40B4-BE49-F238E27FC236}">
                <a16:creationId xmlns:a16="http://schemas.microsoft.com/office/drawing/2014/main" id="{623AE29B-54FB-1B5F-59E7-DABB168235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542" y="1548918"/>
            <a:ext cx="3534727" cy="413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82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499E1-758C-10FE-AFF3-7680864E4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Obraz 40" descr="Obraz zawierający koło, opona, maszyna, ubrania&#10;&#10;Opis wygenerowany automatycznie">
            <a:extLst>
              <a:ext uri="{FF2B5EF4-FFF2-40B4-BE49-F238E27FC236}">
                <a16:creationId xmlns:a16="http://schemas.microsoft.com/office/drawing/2014/main" id="{4F451AA4-9A68-EDCB-3C10-7CB012C9C7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85" y="1613999"/>
            <a:ext cx="2882931" cy="1814039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21DA5F42-EEAF-EEBF-7C8A-92F5FEFAF946}"/>
              </a:ext>
            </a:extLst>
          </p:cNvPr>
          <p:cNvSpPr txBox="1"/>
          <p:nvPr/>
        </p:nvSpPr>
        <p:spPr>
          <a:xfrm>
            <a:off x="1960240" y="393457"/>
            <a:ext cx="8271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Jak wygląda międzynarodowy konkurs </a:t>
            </a:r>
            <a:endParaRPr lang="pl-PL" sz="40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az 3" descr="Obraz zawierający osoba, ubrania, w pomieszczeniu, Komputer PC&#10;&#10;Opis wygenerowany automatycznie">
            <a:extLst>
              <a:ext uri="{FF2B5EF4-FFF2-40B4-BE49-F238E27FC236}">
                <a16:creationId xmlns:a16="http://schemas.microsoft.com/office/drawing/2014/main" id="{DA753E72-42FE-1EF4-6049-1E9BB9C845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183" y="1613039"/>
            <a:ext cx="2882931" cy="181596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E1A432A-2885-90FF-2F5B-4005566250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19" y="3945991"/>
            <a:ext cx="2914697" cy="1749566"/>
          </a:xfrm>
          <a:prstGeom prst="rect">
            <a:avLst/>
          </a:prstGeom>
        </p:spPr>
      </p:pic>
      <p:pic>
        <p:nvPicPr>
          <p:cNvPr id="9" name="Obraz 8" descr="Obraz zawierający ubrania, osoba, Technik, maszyna&#10;&#10;Opis wygenerowany automatycznie">
            <a:extLst>
              <a:ext uri="{FF2B5EF4-FFF2-40B4-BE49-F238E27FC236}">
                <a16:creationId xmlns:a16="http://schemas.microsoft.com/office/drawing/2014/main" id="{A52894A9-2F85-DAF5-4F4C-A8E012C1C3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184" y="3923460"/>
            <a:ext cx="2882931" cy="1766036"/>
          </a:xfrm>
          <a:prstGeom prst="rect">
            <a:avLst/>
          </a:prstGeom>
        </p:spPr>
      </p:pic>
      <p:pic>
        <p:nvPicPr>
          <p:cNvPr id="11" name="Obraz 10" descr="Obraz zawierający budynek, osoba, ludzie, inżynieria&#10;&#10;Opis wygenerowany automatycznie">
            <a:extLst>
              <a:ext uri="{FF2B5EF4-FFF2-40B4-BE49-F238E27FC236}">
                <a16:creationId xmlns:a16="http://schemas.microsoft.com/office/drawing/2014/main" id="{AFCB9FE4-18EA-E3C2-D033-79B1B683EB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957" y="2014019"/>
            <a:ext cx="5424084" cy="3616362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45BDC6E5-092C-7DCA-836B-5F2043AF2042}"/>
              </a:ext>
            </a:extLst>
          </p:cNvPr>
          <p:cNvSpPr txBox="1"/>
          <p:nvPr/>
        </p:nvSpPr>
        <p:spPr>
          <a:xfrm>
            <a:off x="3364619" y="1591286"/>
            <a:ext cx="54240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latin typeface="+mj-lt"/>
                <a:cs typeface="Calibri" panose="020F0502020204030204" pitchFamily="34" charset="0"/>
              </a:rPr>
              <a:t>Setki tysiące odwiedzających 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DB287B5C-71C1-115B-5045-E3E8A961B8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372AB71F-D087-1CDF-44A4-C9F1DC477F7D}"/>
              </a:ext>
            </a:extLst>
          </p:cNvPr>
          <p:cNvSpPr txBox="1"/>
          <p:nvPr/>
        </p:nvSpPr>
        <p:spPr>
          <a:xfrm>
            <a:off x="304785" y="1265353"/>
            <a:ext cx="2882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latin typeface="+mj-lt"/>
                <a:cs typeface="Calibri" panose="020F0502020204030204" pitchFamily="34" charset="0"/>
              </a:rPr>
              <a:t>Nadzorujący ekspert 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6081B2C4-B2B9-F575-585C-50F15CC77B77}"/>
              </a:ext>
            </a:extLst>
          </p:cNvPr>
          <p:cNvSpPr txBox="1"/>
          <p:nvPr/>
        </p:nvSpPr>
        <p:spPr>
          <a:xfrm>
            <a:off x="8965607" y="1252732"/>
            <a:ext cx="2882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latin typeface="+mj-lt"/>
                <a:cs typeface="Calibri" panose="020F0502020204030204" pitchFamily="34" charset="0"/>
              </a:rPr>
              <a:t>Stanowisko konkursowe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D572A83C-083A-7BF9-8DD5-77EEB34186FD}"/>
              </a:ext>
            </a:extLst>
          </p:cNvPr>
          <p:cNvSpPr txBox="1"/>
          <p:nvPr/>
        </p:nvSpPr>
        <p:spPr>
          <a:xfrm>
            <a:off x="8966183" y="3551345"/>
            <a:ext cx="28829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latin typeface="+mj-lt"/>
                <a:cs typeface="Calibri" panose="020F0502020204030204" pitchFamily="34" charset="0"/>
              </a:rPr>
              <a:t>Zadanie 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180552A1-9EBB-6DD1-4321-A8CD4FC42FA5}"/>
              </a:ext>
            </a:extLst>
          </p:cNvPr>
          <p:cNvSpPr txBox="1"/>
          <p:nvPr/>
        </p:nvSpPr>
        <p:spPr>
          <a:xfrm>
            <a:off x="284623" y="3580660"/>
            <a:ext cx="2882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latin typeface="+mj-lt"/>
                <a:cs typeface="Calibri" panose="020F0502020204030204" pitchFamily="34" charset="0"/>
              </a:rPr>
              <a:t>Oczekiwania </a:t>
            </a:r>
          </a:p>
        </p:txBody>
      </p:sp>
    </p:spTree>
    <p:extLst>
      <p:ext uri="{BB962C8B-B14F-4D97-AF65-F5344CB8AC3E}">
        <p14:creationId xmlns:p14="http://schemas.microsoft.com/office/powerpoint/2010/main" val="2392115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91A39-53BB-2107-3AA6-ECE9EB4B9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8CF6A7B3-66B6-F238-5DF9-BC41822A1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7C12D734-F1FC-119A-00A9-8A0BE2E7FE21}"/>
              </a:ext>
            </a:extLst>
          </p:cNvPr>
          <p:cNvSpPr txBox="1"/>
          <p:nvPr/>
        </p:nvSpPr>
        <p:spPr>
          <a:xfrm>
            <a:off x="3801567" y="3711012"/>
            <a:ext cx="4588865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l-PL" b="1" dirty="0"/>
              <a:t>Fundacja Rozwoju Systemu Edukacji</a:t>
            </a:r>
            <a:br>
              <a:rPr lang="pl-PL" b="1" dirty="0"/>
            </a:br>
            <a:r>
              <a:rPr lang="pl-PL" dirty="0"/>
              <a:t>Aleje Jerozolimskie 142A, 02-305 Warszawa</a:t>
            </a:r>
          </a:p>
          <a:p>
            <a:pPr algn="ctr"/>
            <a:r>
              <a:rPr lang="pl-PL" dirty="0"/>
              <a:t>e-mail: worldskillspoland@frse.org.pl</a:t>
            </a:r>
          </a:p>
        </p:txBody>
      </p:sp>
      <p:pic>
        <p:nvPicPr>
          <p:cNvPr id="3" name="Obraz 2" descr="Obraz zawierający Wielobarwność, design&#10;&#10;Opis wygenerowany automatycznie">
            <a:extLst>
              <a:ext uri="{FF2B5EF4-FFF2-40B4-BE49-F238E27FC236}">
                <a16:creationId xmlns:a16="http://schemas.microsoft.com/office/drawing/2014/main" id="{0C61AB7E-DE3D-F859-3E48-B60081FA4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3751">
            <a:off x="494839" y="798049"/>
            <a:ext cx="1266592" cy="1396977"/>
          </a:xfrm>
          <a:prstGeom prst="rect">
            <a:avLst/>
          </a:prstGeom>
        </p:spPr>
      </p:pic>
      <p:pic>
        <p:nvPicPr>
          <p:cNvPr id="6" name="Obraz 5" descr="Obraz zawierający Wielobarwność, design&#10;&#10;Opis wygenerowany automatycznie">
            <a:extLst>
              <a:ext uri="{FF2B5EF4-FFF2-40B4-BE49-F238E27FC236}">
                <a16:creationId xmlns:a16="http://schemas.microsoft.com/office/drawing/2014/main" id="{F6C50AAB-9729-EE86-DD62-15D5E9982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7460">
            <a:off x="10557728" y="776429"/>
            <a:ext cx="1266592" cy="1396977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5A011138-3E44-1339-5E00-A52AB6444006}"/>
              </a:ext>
            </a:extLst>
          </p:cNvPr>
          <p:cNvSpPr txBox="1"/>
          <p:nvPr/>
        </p:nvSpPr>
        <p:spPr>
          <a:xfrm>
            <a:off x="4706239" y="4911341"/>
            <a:ext cx="2779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u="sng">
                <a:solidFill>
                  <a:srgbClr val="0070C0"/>
                </a:solidFill>
                <a:effectLst/>
              </a:rPr>
              <a:t>www.frse.org.pl/wspoland</a:t>
            </a:r>
            <a:endParaRPr lang="pl-PL" u="sng">
              <a:solidFill>
                <a:srgbClr val="0070C0"/>
              </a:solidFill>
            </a:endParaRPr>
          </a:p>
        </p:txBody>
      </p:sp>
      <p:pic>
        <p:nvPicPr>
          <p:cNvPr id="8" name="Obraz 7" descr="Obraz zawierający tekst, Grafika, Czcionka, projekt graficzny&#10;&#10;Opis wygenerowany automatycznie">
            <a:extLst>
              <a:ext uri="{FF2B5EF4-FFF2-40B4-BE49-F238E27FC236}">
                <a16:creationId xmlns:a16="http://schemas.microsoft.com/office/drawing/2014/main" id="{CB1D4DB1-4535-EE83-319B-57658DE0A9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845" y="871886"/>
            <a:ext cx="3436627" cy="2557114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35DFB87D-2374-C3A9-8769-84917091A015}"/>
              </a:ext>
            </a:extLst>
          </p:cNvPr>
          <p:cNvSpPr txBox="1"/>
          <p:nvPr/>
        </p:nvSpPr>
        <p:spPr>
          <a:xfrm>
            <a:off x="1958596" y="480874"/>
            <a:ext cx="4854953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l-PL" sz="3000" b="1" dirty="0"/>
              <a:t>Zostań częścią </a:t>
            </a:r>
            <a:r>
              <a:rPr lang="pl-PL" sz="3000" b="1" dirty="0" err="1"/>
              <a:t>WorldSkills</a:t>
            </a:r>
            <a:r>
              <a:rPr lang="pl-PL" sz="3000" b="1" dirty="0"/>
              <a:t> </a:t>
            </a:r>
          </a:p>
          <a:p>
            <a:pPr algn="ctr"/>
            <a:r>
              <a:rPr lang="pl-PL" sz="3000" b="1" dirty="0"/>
              <a:t>Weź udział w konkursie.</a:t>
            </a:r>
            <a:endParaRPr lang="pl-PL" sz="3000" dirty="0"/>
          </a:p>
        </p:txBody>
      </p:sp>
    </p:spTree>
    <p:extLst>
      <p:ext uri="{BB962C8B-B14F-4D97-AF65-F5344CB8AC3E}">
        <p14:creationId xmlns:p14="http://schemas.microsoft.com/office/powerpoint/2010/main" val="3844261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ubrania, osoba, obuwie, Ludzka twarz&#10;&#10;Opis wygenerowany automatycznie">
            <a:extLst>
              <a:ext uri="{FF2B5EF4-FFF2-40B4-BE49-F238E27FC236}">
                <a16:creationId xmlns:a16="http://schemas.microsoft.com/office/drawing/2014/main" id="{A1B4B819-2355-B60A-39F4-F2F1D59F9F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599" y="4029897"/>
            <a:ext cx="4375415" cy="2828104"/>
          </a:xfrm>
          <a:prstGeom prst="rect">
            <a:avLst/>
          </a:prstGeom>
        </p:spPr>
      </p:pic>
      <p:pic>
        <p:nvPicPr>
          <p:cNvPr id="7" name="Obraz 6" descr="Obraz zawierający ubrania, osoba, Ludzka twarz, człowiek&#10;&#10;Opis wygenerowany automatycznie">
            <a:extLst>
              <a:ext uri="{FF2B5EF4-FFF2-40B4-BE49-F238E27FC236}">
                <a16:creationId xmlns:a16="http://schemas.microsoft.com/office/drawing/2014/main" id="{90901353-BAAE-647C-4820-2AB28DA77A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29"/>
          <a:stretch/>
        </p:blipFill>
        <p:spPr>
          <a:xfrm>
            <a:off x="-9525" y="0"/>
            <a:ext cx="5994180" cy="4032448"/>
          </a:xfrm>
          <a:prstGeom prst="rect">
            <a:avLst/>
          </a:prstGeom>
        </p:spPr>
      </p:pic>
      <p:pic>
        <p:nvPicPr>
          <p:cNvPr id="8" name="Obraz 7" descr="Obraz zawierający w pomieszczeniu, ubrania, osoba, Komputer PC&#10;&#10;Opis wygenerowany automatycznie">
            <a:extLst>
              <a:ext uri="{FF2B5EF4-FFF2-40B4-BE49-F238E27FC236}">
                <a16:creationId xmlns:a16="http://schemas.microsoft.com/office/drawing/2014/main" id="{4EAA8199-2163-4B0F-D444-CFC6939147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1" r="-282"/>
          <a:stretch/>
        </p:blipFill>
        <p:spPr>
          <a:xfrm>
            <a:off x="5973972" y="-3076"/>
            <a:ext cx="2208245" cy="2087927"/>
          </a:xfrm>
          <a:prstGeom prst="rect">
            <a:avLst/>
          </a:prstGeom>
        </p:spPr>
      </p:pic>
      <p:pic>
        <p:nvPicPr>
          <p:cNvPr id="9" name="Obraz 8" descr="Obraz zawierający osoba, Ludzka twarz, ubrania, w pomieszczeniu&#10;&#10;Opis wygenerowany automatycznie">
            <a:extLst>
              <a:ext uri="{FF2B5EF4-FFF2-40B4-BE49-F238E27FC236}">
                <a16:creationId xmlns:a16="http://schemas.microsoft.com/office/drawing/2014/main" id="{ABA63FF4-C063-4D86-1A09-0FC668B377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9"/>
          <a:stretch/>
        </p:blipFill>
        <p:spPr>
          <a:xfrm>
            <a:off x="5973972" y="2042187"/>
            <a:ext cx="2208245" cy="1990263"/>
          </a:xfrm>
          <a:prstGeom prst="rect">
            <a:avLst/>
          </a:prstGeom>
        </p:spPr>
      </p:pic>
      <p:pic>
        <p:nvPicPr>
          <p:cNvPr id="10" name="Obraz 9" descr="Obraz zawierający tekst, ubrania, osoba, maszyna&#10;&#10;Opis wygenerowany automatycznie">
            <a:extLst>
              <a:ext uri="{FF2B5EF4-FFF2-40B4-BE49-F238E27FC236}">
                <a16:creationId xmlns:a16="http://schemas.microsoft.com/office/drawing/2014/main" id="{67715273-B958-5C3B-0491-9A0E7B8C0A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r="19716"/>
          <a:stretch/>
        </p:blipFill>
        <p:spPr>
          <a:xfrm>
            <a:off x="9844360" y="2"/>
            <a:ext cx="2374763" cy="2020844"/>
          </a:xfrm>
          <a:prstGeom prst="rect">
            <a:avLst/>
          </a:prstGeom>
        </p:spPr>
      </p:pic>
      <p:pic>
        <p:nvPicPr>
          <p:cNvPr id="11" name="Obraz 10" descr="Obraz zawierający Ludzka twarz, osoba, ubrania, Akcesoria modowe&#10;&#10;Opis wygenerowany automatycznie">
            <a:extLst>
              <a:ext uri="{FF2B5EF4-FFF2-40B4-BE49-F238E27FC236}">
                <a16:creationId xmlns:a16="http://schemas.microsoft.com/office/drawing/2014/main" id="{D8ADE4C0-EC49-1812-9962-CEB85DAEAD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0" r="5117"/>
          <a:stretch/>
        </p:blipFill>
        <p:spPr>
          <a:xfrm>
            <a:off x="8158205" y="0"/>
            <a:ext cx="2021001" cy="2042184"/>
          </a:xfrm>
          <a:prstGeom prst="rect">
            <a:avLst/>
          </a:prstGeom>
        </p:spPr>
      </p:pic>
      <p:pic>
        <p:nvPicPr>
          <p:cNvPr id="12" name="Obraz 11" descr="Obraz zawierający osoba, ubrania, Ludzka twarz, szef kuchni&#10;&#10;Opis wygenerowany automatycznie">
            <a:extLst>
              <a:ext uri="{FF2B5EF4-FFF2-40B4-BE49-F238E27FC236}">
                <a16:creationId xmlns:a16="http://schemas.microsoft.com/office/drawing/2014/main" id="{FE009E95-49C8-2853-9D25-58C95921E6F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8" r="13160"/>
          <a:stretch/>
        </p:blipFill>
        <p:spPr>
          <a:xfrm>
            <a:off x="8158203" y="2011603"/>
            <a:ext cx="2112236" cy="2020844"/>
          </a:xfrm>
          <a:prstGeom prst="rect">
            <a:avLst/>
          </a:prstGeom>
        </p:spPr>
      </p:pic>
      <p:pic>
        <p:nvPicPr>
          <p:cNvPr id="13" name="Obraz 12" descr="Obraz zawierający w pomieszczeniu, maszyna, ubrania, osoba&#10;&#10;Opis wygenerowany automatycznie">
            <a:extLst>
              <a:ext uri="{FF2B5EF4-FFF2-40B4-BE49-F238E27FC236}">
                <a16:creationId xmlns:a16="http://schemas.microsoft.com/office/drawing/2014/main" id="{A8C08792-C225-7564-EB70-AFAF27C6283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3800" r="20419" b="15000"/>
          <a:stretch/>
        </p:blipFill>
        <p:spPr>
          <a:xfrm>
            <a:off x="10179207" y="2016226"/>
            <a:ext cx="2039916" cy="2016223"/>
          </a:xfrm>
          <a:prstGeom prst="rect">
            <a:avLst/>
          </a:prstGeom>
        </p:spPr>
      </p:pic>
      <p:pic>
        <p:nvPicPr>
          <p:cNvPr id="15" name="Obraz 14" descr="Obraz zawierający ubrania, osoba, Podium, stojący&#10;&#10;Opis wygenerowany automatycznie">
            <a:extLst>
              <a:ext uri="{FF2B5EF4-FFF2-40B4-BE49-F238E27FC236}">
                <a16:creationId xmlns:a16="http://schemas.microsoft.com/office/drawing/2014/main" id="{1549397B-514B-E12D-E7BE-3A11E811B4D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/>
          <a:stretch/>
        </p:blipFill>
        <p:spPr>
          <a:xfrm>
            <a:off x="-15808" y="4031745"/>
            <a:ext cx="4049607" cy="2847601"/>
          </a:xfrm>
          <a:prstGeom prst="rect">
            <a:avLst/>
          </a:prstGeom>
        </p:spPr>
      </p:pic>
      <p:pic>
        <p:nvPicPr>
          <p:cNvPr id="16" name="Obraz 15" descr="Obraz zawierający ubrania, osoba, Ludzka twarz, flaga&#10;&#10;Opis wygenerowany automatycznie">
            <a:extLst>
              <a:ext uri="{FF2B5EF4-FFF2-40B4-BE49-F238E27FC236}">
                <a16:creationId xmlns:a16="http://schemas.microsoft.com/office/drawing/2014/main" id="{61B29F34-5452-AF1F-D629-C524717A903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66" y="4008556"/>
            <a:ext cx="4272081" cy="2849445"/>
          </a:xfrm>
          <a:prstGeom prst="rect">
            <a:avLst/>
          </a:prstGeom>
        </p:spPr>
      </p:pic>
      <p:pic>
        <p:nvPicPr>
          <p:cNvPr id="17" name="Obraz 16" descr="Obraz zawierający czerwony, Grafika, design&#10;&#10;Opis wygenerowany automatycznie">
            <a:extLst>
              <a:ext uri="{FF2B5EF4-FFF2-40B4-BE49-F238E27FC236}">
                <a16:creationId xmlns:a16="http://schemas.microsoft.com/office/drawing/2014/main" id="{4D53A6DF-9F50-218E-29DA-AA4E541AB56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381" y="3332992"/>
            <a:ext cx="1454835" cy="1796721"/>
          </a:xfrm>
          <a:prstGeom prst="rect">
            <a:avLst/>
          </a:prstGeom>
        </p:spPr>
      </p:pic>
      <p:pic>
        <p:nvPicPr>
          <p:cNvPr id="18" name="Obraz 17" descr="Obraz zawierający czerwony, Grafika, design&#10;&#10;Opis wygenerowany automatycznie">
            <a:extLst>
              <a:ext uri="{FF2B5EF4-FFF2-40B4-BE49-F238E27FC236}">
                <a16:creationId xmlns:a16="http://schemas.microsoft.com/office/drawing/2014/main" id="{E7DD505D-40E1-2502-0E36-A30BD341241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453" y="1167657"/>
            <a:ext cx="1454835" cy="1796721"/>
          </a:xfrm>
          <a:prstGeom prst="rect">
            <a:avLst/>
          </a:prstGeom>
        </p:spPr>
      </p:pic>
      <p:pic>
        <p:nvPicPr>
          <p:cNvPr id="19" name="Obraz 18" descr="Obraz zawierający tekst, Czcionka, Grafika, projekt graficzny&#10;&#10;Opis wygenerowany automatycznie">
            <a:extLst>
              <a:ext uri="{FF2B5EF4-FFF2-40B4-BE49-F238E27FC236}">
                <a16:creationId xmlns:a16="http://schemas.microsoft.com/office/drawing/2014/main" id="{FF860556-8250-B09E-F043-0A54692240B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672" y="3459921"/>
            <a:ext cx="1454835" cy="1187739"/>
          </a:xfrm>
          <a:prstGeom prst="rect">
            <a:avLst/>
          </a:prstGeom>
        </p:spPr>
      </p:pic>
      <p:pic>
        <p:nvPicPr>
          <p:cNvPr id="20" name="Obraz 19" descr="Obraz zawierający tekst, Czcionka, Grafika, projekt graficzny&#10;&#10;Opis wygenerowany automatycznie">
            <a:extLst>
              <a:ext uri="{FF2B5EF4-FFF2-40B4-BE49-F238E27FC236}">
                <a16:creationId xmlns:a16="http://schemas.microsoft.com/office/drawing/2014/main" id="{70437A89-6FC2-0B8E-1295-62CC97BA374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452" y="1336876"/>
            <a:ext cx="1454835" cy="1187739"/>
          </a:xfrm>
          <a:prstGeom prst="rect">
            <a:avLst/>
          </a:prstGeom>
        </p:spPr>
      </p:pic>
      <p:pic>
        <p:nvPicPr>
          <p:cNvPr id="5" name="Obraz 4" descr="Obraz zawierający ubrania, wzór, materiał, pasek&#10;&#10;Opis wygenerowany automatycznie">
            <a:extLst>
              <a:ext uri="{FF2B5EF4-FFF2-40B4-BE49-F238E27FC236}">
                <a16:creationId xmlns:a16="http://schemas.microsoft.com/office/drawing/2014/main" id="{0B1584CD-356A-394A-C0D6-F48AAB58808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836"/>
            <a:ext cx="12192000" cy="31917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75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110" y="130987"/>
            <a:ext cx="861271" cy="659059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E1C267F-2647-7AEA-9566-D6CD80746DF3}"/>
              </a:ext>
            </a:extLst>
          </p:cNvPr>
          <p:cNvSpPr txBox="1"/>
          <p:nvPr/>
        </p:nvSpPr>
        <p:spPr>
          <a:xfrm>
            <a:off x="2227255" y="4337464"/>
            <a:ext cx="3292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bg1"/>
                </a:solidFill>
                <a:effectLst/>
              </a:rPr>
              <a:t>Szkolenia</a:t>
            </a:r>
            <a:endParaRPr lang="pl-PL">
              <a:solidFill>
                <a:schemeClr val="bg1"/>
              </a:solidFill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1CA53642-0231-5215-BA1B-E76B690BFC79}"/>
              </a:ext>
            </a:extLst>
          </p:cNvPr>
          <p:cNvSpPr txBox="1"/>
          <p:nvPr/>
        </p:nvSpPr>
        <p:spPr>
          <a:xfrm>
            <a:off x="6387683" y="1622995"/>
            <a:ext cx="454823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Organizacja </a:t>
            </a:r>
            <a:r>
              <a:rPr lang="pl-PL" sz="1400" dirty="0" err="1"/>
              <a:t>WorldSkills</a:t>
            </a:r>
            <a:r>
              <a:rPr lang="pl-PL" sz="1400" dirty="0"/>
              <a:t> została utworzona </a:t>
            </a:r>
            <a:br>
              <a:rPr lang="pl-PL" sz="1400" dirty="0"/>
            </a:br>
            <a:r>
              <a:rPr lang="pl-PL" sz="1400" dirty="0"/>
              <a:t>w następstwie II wojny światowej, która spustoszyła europejską gospodarkę i spowodowała dotkliwy brak wykwalifikowanych pracowników, zagrażający kolejną recesją gospodarczą.</a:t>
            </a:r>
          </a:p>
          <a:p>
            <a:endParaRPr lang="pl-PL" sz="1400" dirty="0"/>
          </a:p>
          <a:p>
            <a:r>
              <a:rPr lang="pl-PL" sz="1400" b="1" dirty="0"/>
              <a:t>1950 r. </a:t>
            </a:r>
            <a:r>
              <a:rPr lang="pl-PL" sz="1400" dirty="0"/>
              <a:t>Francisco Albert-Vidal pełniący funkcję sekretarza generalnego ds. kształcenia zawodowego zorganizował konkurs umiejętności zawodowych </a:t>
            </a:r>
            <a:br>
              <a:rPr lang="pl-PL" sz="1400" dirty="0"/>
            </a:br>
            <a:r>
              <a:rPr lang="pl-PL" sz="1400" dirty="0"/>
              <a:t>dla młodzieży z Hiszpanii i Portugalii.</a:t>
            </a:r>
          </a:p>
          <a:p>
            <a:endParaRPr lang="pl-PL" sz="1400" b="1" dirty="0"/>
          </a:p>
          <a:p>
            <a:r>
              <a:rPr lang="pl-PL" sz="1400" b="1" dirty="0"/>
              <a:t>2009 r. </a:t>
            </a:r>
            <a:r>
              <a:rPr lang="pl-PL" sz="1400" dirty="0"/>
              <a:t>Konkurs </a:t>
            </a:r>
            <a:r>
              <a:rPr lang="pl-PL" sz="1400" dirty="0" err="1"/>
              <a:t>WorldSkills</a:t>
            </a:r>
            <a:r>
              <a:rPr lang="pl-PL" sz="1400" dirty="0"/>
              <a:t> Calgary wzięło udział </a:t>
            </a:r>
            <a:br>
              <a:rPr lang="pl-PL" sz="1400" dirty="0"/>
            </a:br>
            <a:r>
              <a:rPr lang="pl-PL" sz="1400" dirty="0"/>
              <a:t>850 młodych ludzi z 47 krajów.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F2F1450-13E5-CD10-AC1E-9C7621175456}"/>
              </a:ext>
            </a:extLst>
          </p:cNvPr>
          <p:cNvSpPr txBox="1"/>
          <p:nvPr/>
        </p:nvSpPr>
        <p:spPr>
          <a:xfrm>
            <a:off x="6296970" y="785762"/>
            <a:ext cx="5617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err="1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WorldSkills</a:t>
            </a:r>
            <a:r>
              <a:rPr lang="pl-PL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International </a:t>
            </a:r>
            <a:endParaRPr lang="pl-PL" sz="40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az 5" descr="Obraz zawierający Wielobarwność, design&#10;&#10;Opis wygenerowany automatycznie">
            <a:extLst>
              <a:ext uri="{FF2B5EF4-FFF2-40B4-BE49-F238E27FC236}">
                <a16:creationId xmlns:a16="http://schemas.microsoft.com/office/drawing/2014/main" id="{51E48553-C1FC-39AB-CDC0-DC7D892A60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3751">
            <a:off x="392255" y="948457"/>
            <a:ext cx="1587829" cy="1751282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385B12F4-70BF-7FB0-0029-D275FF94D889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314530" y="4875725"/>
            <a:ext cx="5453797" cy="45718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600" b="1" i="1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inherit"/>
              </a:rPr>
              <a:t>Organizacja pomaga młodym ludziom na całym świecie zmieniać swoje życie poprzez umiejętności zawodowe.</a:t>
            </a:r>
            <a:r>
              <a:rPr kumimoji="0" lang="pl-PL" altLang="pl-PL" sz="1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pl-PL" altLang="pl-PL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D5855509-C856-E508-D112-10EB8A0EE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221" y="2809625"/>
            <a:ext cx="1156992" cy="11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F8B7820E-BA08-0818-F18B-CC8C8AB2450C}"/>
              </a:ext>
            </a:extLst>
          </p:cNvPr>
          <p:cNvSpPr txBox="1"/>
          <p:nvPr/>
        </p:nvSpPr>
        <p:spPr>
          <a:xfrm>
            <a:off x="2046155" y="1634400"/>
            <a:ext cx="3974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Ogólnopolski konkurs umiejętności zawodowych organizowany w ramach międzynarodowej inicjatywy </a:t>
            </a:r>
            <a:r>
              <a:rPr lang="pl-PL" sz="1400" b="1" dirty="0" err="1"/>
              <a:t>WorldSkills</a:t>
            </a:r>
            <a:r>
              <a:rPr lang="pl-PL" sz="1400" dirty="0"/>
              <a:t> i </a:t>
            </a:r>
            <a:r>
              <a:rPr lang="pl-PL" sz="1400" b="1" dirty="0"/>
              <a:t>EuroSkills</a:t>
            </a:r>
            <a:r>
              <a:rPr lang="pl-PL" sz="1400" dirty="0"/>
              <a:t>. </a:t>
            </a:r>
          </a:p>
          <a:p>
            <a:endParaRPr lang="pl-PL" sz="1400" dirty="0"/>
          </a:p>
          <a:p>
            <a:r>
              <a:rPr lang="pl-PL" sz="1400" dirty="0"/>
              <a:t>Jest to wydarzenie, podczas którego młodzi profesjonaliści i uczniowie rywalizują </a:t>
            </a:r>
            <a:br>
              <a:rPr lang="pl-PL" sz="1400" dirty="0"/>
            </a:br>
            <a:r>
              <a:rPr lang="pl-PL" sz="1400" dirty="0"/>
              <a:t>w różnych konkurencjach branżowych, </a:t>
            </a:r>
          </a:p>
          <a:p>
            <a:r>
              <a:rPr lang="pl-PL" sz="1400" dirty="0"/>
              <a:t>od mechaniki i robotyki po fryzjerstwo i florystykę.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607B1DA4-CC8C-8714-E3BA-0DAFB1A6DFFE}"/>
              </a:ext>
            </a:extLst>
          </p:cNvPr>
          <p:cNvSpPr txBox="1"/>
          <p:nvPr/>
        </p:nvSpPr>
        <p:spPr>
          <a:xfrm>
            <a:off x="2046155" y="800229"/>
            <a:ext cx="5706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err="1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SkillsPoland</a:t>
            </a:r>
            <a:endParaRPr lang="pl-PL" sz="40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FF61DF0D-A25F-E52A-E632-1D996070BB01}"/>
              </a:ext>
            </a:extLst>
          </p:cNvPr>
          <p:cNvSpPr txBox="1"/>
          <p:nvPr/>
        </p:nvSpPr>
        <p:spPr>
          <a:xfrm>
            <a:off x="933886" y="3851690"/>
            <a:ext cx="54537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>
                <a:effectLst/>
              </a:rPr>
              <a:t>W 2020 r. </a:t>
            </a:r>
            <a:r>
              <a:rPr lang="pl-PL" sz="1400" dirty="0">
                <a:effectLst/>
              </a:rPr>
              <a:t>Fundacja Rozwoju Systemu Edukacji, </a:t>
            </a:r>
            <a:br>
              <a:rPr lang="pl-PL" sz="1400" dirty="0">
                <a:effectLst/>
              </a:rPr>
            </a:br>
            <a:r>
              <a:rPr lang="pl-PL" sz="1400" dirty="0">
                <a:effectLst/>
              </a:rPr>
              <a:t>która pełni rolę instytucji koordynującej z ramienia Ministerstwa Edukacji Narodowej </a:t>
            </a:r>
            <a:r>
              <a:rPr lang="pl-PL" sz="1400" b="1" dirty="0">
                <a:solidFill>
                  <a:srgbClr val="958C83"/>
                </a:solidFill>
                <a:effectLst/>
              </a:rPr>
              <a:t>powołała biuro </a:t>
            </a:r>
            <a:r>
              <a:rPr lang="pl-PL" sz="1400" b="1" dirty="0" err="1">
                <a:solidFill>
                  <a:srgbClr val="958C83"/>
                </a:solidFill>
                <a:effectLst/>
              </a:rPr>
              <a:t>WorldSkills</a:t>
            </a:r>
            <a:r>
              <a:rPr lang="pl-PL" sz="1400" b="1" dirty="0">
                <a:solidFill>
                  <a:srgbClr val="958C83"/>
                </a:solidFill>
                <a:effectLst/>
              </a:rPr>
              <a:t> Poland.</a:t>
            </a:r>
            <a:endParaRPr lang="pl-PL" sz="1400" b="1" dirty="0">
              <a:solidFill>
                <a:srgbClr val="958C83"/>
              </a:solidFill>
            </a:endParaRPr>
          </a:p>
        </p:txBody>
      </p:sp>
      <p:pic>
        <p:nvPicPr>
          <p:cNvPr id="11" name="Obraz 10" descr="Obraz zawierający symbol&#10;&#10;Opis wygenerowany automatycznie">
            <a:extLst>
              <a:ext uri="{FF2B5EF4-FFF2-40B4-BE49-F238E27FC236}">
                <a16:creationId xmlns:a16="http://schemas.microsoft.com/office/drawing/2014/main" id="{6EED7D91-8805-E730-9402-8EF9878987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71" y="4664934"/>
            <a:ext cx="2760609" cy="97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26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B939CE02-A53C-8380-3631-A1548A47046B}"/>
              </a:ext>
            </a:extLst>
          </p:cNvPr>
          <p:cNvSpPr txBox="1"/>
          <p:nvPr/>
        </p:nvSpPr>
        <p:spPr>
          <a:xfrm>
            <a:off x="983743" y="5412435"/>
            <a:ext cx="10582138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600" b="1" dirty="0">
                <a:effectLst/>
                <a:ea typeface="Calibri"/>
                <a:cs typeface="Calibri"/>
              </a:rPr>
              <a:t>Projekt realizowany jest w ramach programu Fundusze Europejskie dla Rozwoju Społecznego (FERS).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0DF57FD-1696-4204-A9D2-93177DD8AD3E}"/>
              </a:ext>
            </a:extLst>
          </p:cNvPr>
          <p:cNvSpPr txBox="1"/>
          <p:nvPr/>
        </p:nvSpPr>
        <p:spPr>
          <a:xfrm>
            <a:off x="842681" y="2788024"/>
            <a:ext cx="5611906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  <a:t>Celem projektu jest </a:t>
            </a:r>
            <a:r>
              <a:rPr lang="pl-PL" sz="1600" b="1" dirty="0">
                <a:ea typeface="Calibri"/>
                <a:cs typeface="Calibri"/>
              </a:rPr>
              <a:t>promocja kształcenia zawodowego </a:t>
            </a:r>
            <a:br>
              <a:rPr lang="pl-PL" sz="1600" b="1" dirty="0">
                <a:ea typeface="Calibri"/>
                <a:cs typeface="Calibri"/>
              </a:rPr>
            </a:br>
            <a:r>
              <a:rPr lang="pl-PL" sz="1600" b="1" dirty="0">
                <a:ea typeface="Calibri"/>
                <a:cs typeface="Calibri"/>
              </a:rPr>
              <a:t>i tworzenie przestrzeni dla efektywnej współpracy biznesu </a:t>
            </a:r>
            <a:br>
              <a:rPr lang="pl-PL" sz="1600" b="1" dirty="0">
                <a:ea typeface="Calibri"/>
                <a:cs typeface="Calibri"/>
              </a:rPr>
            </a:br>
            <a:r>
              <a:rPr lang="pl-PL" sz="1600" b="1" dirty="0">
                <a:ea typeface="Calibri"/>
                <a:cs typeface="Calibri"/>
              </a:rPr>
              <a:t>z kształceniem zawodowym</a:t>
            </a:r>
            <a:r>
              <a:rPr lang="pl-PL" sz="1600" dirty="0">
                <a:ea typeface="Calibri"/>
                <a:cs typeface="Calibri"/>
              </a:rPr>
              <a:t> </a:t>
            </a:r>
            <a: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  <a:t>poprzez organizację krajowych konkursów umiejętności zawodowych </a:t>
            </a:r>
            <a:r>
              <a:rPr lang="pl-PL" sz="1600" dirty="0" err="1">
                <a:solidFill>
                  <a:srgbClr val="333333"/>
                </a:solidFill>
                <a:ea typeface="Calibri"/>
                <a:cs typeface="Calibri"/>
              </a:rPr>
              <a:t>SkillsPoland</a:t>
            </a:r>
            <a: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  <a:t>, </a:t>
            </a:r>
            <a:b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</a:br>
            <a: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  <a:t>podczas których wyłaniani są zawodniczki i zawodnicy </a:t>
            </a:r>
            <a:b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</a:br>
            <a: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  <a:t>na konkursy EuroSkills i </a:t>
            </a:r>
            <a:r>
              <a:rPr lang="pl-PL" sz="1600" dirty="0" err="1">
                <a:solidFill>
                  <a:srgbClr val="333333"/>
                </a:solidFill>
                <a:ea typeface="Calibri"/>
                <a:cs typeface="Calibri"/>
              </a:rPr>
              <a:t>WorldSkills</a:t>
            </a:r>
            <a: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  <a:t>, oraz udział polskich </a:t>
            </a:r>
            <a:b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</a:br>
            <a:r>
              <a:rPr lang="pl-PL" sz="1600" dirty="0">
                <a:solidFill>
                  <a:srgbClr val="333333"/>
                </a:solidFill>
                <a:ea typeface="Calibri"/>
                <a:cs typeface="Calibri"/>
              </a:rPr>
              <a:t>drużyn w obu wspomnianych konkursach.</a:t>
            </a:r>
            <a:endParaRPr lang="pl-PL" sz="1600" dirty="0">
              <a:ea typeface="Calibri"/>
              <a:cs typeface="Calibri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E65AD6E-6886-0FC6-FE1A-60AB20072958}"/>
              </a:ext>
            </a:extLst>
          </p:cNvPr>
          <p:cNvSpPr txBox="1"/>
          <p:nvPr/>
        </p:nvSpPr>
        <p:spPr>
          <a:xfrm>
            <a:off x="3805518" y="1733484"/>
            <a:ext cx="458096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b="1" dirty="0">
                <a:ea typeface="Calibri"/>
                <a:cs typeface="Segoe UI"/>
              </a:rPr>
              <a:t>Szacowany budżet projektu: </a:t>
            </a:r>
            <a:r>
              <a:rPr lang="pl-PL" dirty="0">
                <a:ea typeface="Calibri"/>
                <a:cs typeface="Segoe UI"/>
              </a:rPr>
              <a:t>30 000 000,00</a:t>
            </a:r>
            <a:r>
              <a:rPr lang="en-US" dirty="0">
                <a:ea typeface="Calibri"/>
                <a:cs typeface="Segoe UI"/>
              </a:rPr>
              <a:t>​</a:t>
            </a:r>
          </a:p>
          <a:p>
            <a:pPr algn="ctr"/>
            <a:r>
              <a:rPr lang="pl-PL" b="1" dirty="0">
                <a:ea typeface="Calibri"/>
                <a:cs typeface="Segoe UI"/>
              </a:rPr>
              <a:t>Szacowany wkład UE (PLN): </a:t>
            </a:r>
            <a:r>
              <a:rPr lang="pl-PL" dirty="0">
                <a:ea typeface="Calibri"/>
                <a:cs typeface="Segoe UI"/>
              </a:rPr>
              <a:t>24 756 000,00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A938C91-B1E9-9E0A-9397-D18275CA7C75}"/>
              </a:ext>
            </a:extLst>
          </p:cNvPr>
          <p:cNvSpPr txBox="1"/>
          <p:nvPr/>
        </p:nvSpPr>
        <p:spPr>
          <a:xfrm>
            <a:off x="1137047" y="567198"/>
            <a:ext cx="9927542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2400" b="1" dirty="0">
                <a:solidFill>
                  <a:srgbClr val="0B7CBB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Projekt: Promocja kształcenia zawodowego poprzez krajowe </a:t>
            </a:r>
            <a:br>
              <a:rPr lang="pl-PL" sz="2400" b="1" dirty="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lang="pl-PL" sz="2400" b="1" dirty="0">
                <a:solidFill>
                  <a:srgbClr val="0B7CBB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 międzynarodowe konkursy umiejętności (EuroSkills i </a:t>
            </a:r>
            <a:r>
              <a:rPr lang="pl-PL" sz="2400" b="1" dirty="0" err="1">
                <a:solidFill>
                  <a:srgbClr val="0B7CBB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WorldSkills</a:t>
            </a:r>
            <a:r>
              <a:rPr lang="pl-PL" sz="2400" b="1" dirty="0">
                <a:solidFill>
                  <a:srgbClr val="0B7CBB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)</a:t>
            </a:r>
          </a:p>
          <a:p>
            <a:pPr algn="ctr"/>
            <a:r>
              <a:rPr lang="pl-PL" sz="2400" b="1" dirty="0">
                <a:solidFill>
                  <a:srgbClr val="0B7CBB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2023-2027</a:t>
            </a:r>
            <a:endParaRPr lang="pl-PL" sz="240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pic>
        <p:nvPicPr>
          <p:cNvPr id="9" name="Obraz 8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8438481E-8189-2F19-2052-C563FB8DB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69" y="2646468"/>
            <a:ext cx="418884" cy="48141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2F5F296-2436-92C9-49C4-B172D0EED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363" y="3318955"/>
            <a:ext cx="321595" cy="481410"/>
          </a:xfrm>
          <a:prstGeom prst="rect">
            <a:avLst/>
          </a:prstGeom>
        </p:spPr>
      </p:pic>
      <p:pic>
        <p:nvPicPr>
          <p:cNvPr id="13" name="Obraz 12" descr="Obraz zawierający wzór, linia, Symetria, design&#10;&#10;Opis wygenerowany automatycznie">
            <a:extLst>
              <a:ext uri="{FF2B5EF4-FFF2-40B4-BE49-F238E27FC236}">
                <a16:creationId xmlns:a16="http://schemas.microsoft.com/office/drawing/2014/main" id="{F610479F-334E-575E-7DE5-F6BAD6BF50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740" y="3991442"/>
            <a:ext cx="407952" cy="481410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D7D569A3-4AEB-6471-484B-20BC145890F3}"/>
              </a:ext>
            </a:extLst>
          </p:cNvPr>
          <p:cNvSpPr txBox="1"/>
          <p:nvPr/>
        </p:nvSpPr>
        <p:spPr>
          <a:xfrm>
            <a:off x="7368958" y="2566898"/>
            <a:ext cx="4103992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l-PL" sz="1200" b="1" dirty="0">
                <a:effectLst/>
                <a:ea typeface="Calibri"/>
                <a:cs typeface="Calibri"/>
              </a:rPr>
              <a:t>Zadanie 1: </a:t>
            </a:r>
            <a:r>
              <a:rPr lang="pl-PL" sz="1200" dirty="0">
                <a:effectLst/>
                <a:ea typeface="Calibri"/>
                <a:cs typeface="Calibri"/>
              </a:rPr>
              <a:t>Przygotowanie i przeprowadzenie corocznych, trójetapowych</a:t>
            </a:r>
            <a:r>
              <a:rPr lang="pl-PL" sz="1200" dirty="0">
                <a:ea typeface="Calibri"/>
                <a:cs typeface="Calibri"/>
              </a:rPr>
              <a:t> eliminacji</a:t>
            </a:r>
            <a:r>
              <a:rPr lang="pl-PL" sz="1200" dirty="0">
                <a:solidFill>
                  <a:srgbClr val="000000"/>
                </a:solidFill>
                <a:ea typeface="Calibri"/>
                <a:cs typeface="Calibri"/>
              </a:rPr>
              <a:t> </a:t>
            </a:r>
            <a:r>
              <a:rPr lang="pl-PL" sz="1200" dirty="0">
                <a:ea typeface="Calibri"/>
                <a:cs typeface="Calibri"/>
              </a:rPr>
              <a:t>zmierzających do wyłonienia drużyny reprezentującej Polskę na zawodach EuroSkills </a:t>
            </a:r>
            <a:br>
              <a:rPr lang="pl-PL" sz="1200" dirty="0">
                <a:ea typeface="Calibri"/>
                <a:cs typeface="Calibri"/>
              </a:rPr>
            </a:br>
            <a:r>
              <a:rPr lang="pl-PL" sz="1200" dirty="0">
                <a:ea typeface="Calibri"/>
                <a:cs typeface="Calibri"/>
              </a:rPr>
              <a:t>i </a:t>
            </a:r>
            <a:r>
              <a:rPr lang="pl-PL" sz="1200" dirty="0" err="1">
                <a:ea typeface="Calibri"/>
                <a:cs typeface="Calibri"/>
              </a:rPr>
              <a:t>WorldSkills</a:t>
            </a:r>
            <a:r>
              <a:rPr lang="pl-PL" sz="1200" dirty="0">
                <a:ea typeface="Calibri"/>
                <a:cs typeface="Calibri"/>
              </a:rPr>
              <a:t> 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2AB84804-C07C-E9D0-C677-C6C332A9AFF7}"/>
              </a:ext>
            </a:extLst>
          </p:cNvPr>
          <p:cNvSpPr txBox="1"/>
          <p:nvPr/>
        </p:nvSpPr>
        <p:spPr>
          <a:xfrm>
            <a:off x="7368958" y="3429489"/>
            <a:ext cx="3700581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l-PL" sz="1200" b="1">
                <a:cs typeface="Calibri" panose="020F0502020204030204" pitchFamily="34" charset="0"/>
              </a:rPr>
              <a:t>Zadanie 2: </a:t>
            </a:r>
            <a:r>
              <a:rPr lang="pl-PL" sz="1200">
                <a:cs typeface="Calibri" panose="020F0502020204030204" pitchFamily="34" charset="0"/>
              </a:rPr>
              <a:t>Realizacja szkoleń kadry polskiej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61E7C9F7-985B-CF70-A1E2-9D34E2DCE953}"/>
              </a:ext>
            </a:extLst>
          </p:cNvPr>
          <p:cNvSpPr txBox="1"/>
          <p:nvPr/>
        </p:nvSpPr>
        <p:spPr>
          <a:xfrm>
            <a:off x="7368958" y="3883258"/>
            <a:ext cx="4426722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l-PL" sz="1200" b="1" dirty="0">
                <a:ea typeface="Calibri"/>
                <a:cs typeface="Calibri"/>
              </a:rPr>
              <a:t>Zadanie 3: </a:t>
            </a:r>
            <a:r>
              <a:rPr lang="pl-PL" sz="1200" dirty="0">
                <a:ea typeface="Calibri"/>
                <a:cs typeface="Calibri"/>
              </a:rPr>
              <a:t>Udział reprezentantów i reprezentantek </a:t>
            </a:r>
            <a:br>
              <a:rPr lang="pl-PL" sz="1200" dirty="0">
                <a:ea typeface="Calibri"/>
                <a:cs typeface="Calibri"/>
              </a:rPr>
            </a:br>
            <a:r>
              <a:rPr lang="pl-PL" sz="1200" dirty="0">
                <a:ea typeface="Calibri"/>
                <a:cs typeface="Calibri"/>
              </a:rPr>
              <a:t>oraz ekspertów i ekspertek z Polski w konkursach </a:t>
            </a:r>
            <a:br>
              <a:rPr lang="pl-PL" sz="1200" dirty="0">
                <a:ea typeface="Calibri"/>
                <a:cs typeface="Calibri"/>
              </a:rPr>
            </a:br>
            <a:r>
              <a:rPr lang="pl-PL" sz="1200" dirty="0">
                <a:ea typeface="Calibri"/>
                <a:cs typeface="Calibri"/>
              </a:rPr>
              <a:t>EuroSkills i </a:t>
            </a:r>
            <a:r>
              <a:rPr lang="pl-PL" sz="1200" dirty="0" err="1">
                <a:ea typeface="Calibri"/>
                <a:cs typeface="Calibri"/>
              </a:rPr>
              <a:t>WorldSkills</a:t>
            </a:r>
            <a:endParaRPr lang="pl-PL" sz="1200" dirty="0">
              <a:ea typeface="Calibri"/>
              <a:cs typeface="Calibri"/>
            </a:endParaRPr>
          </a:p>
        </p:txBody>
      </p:sp>
      <p:pic>
        <p:nvPicPr>
          <p:cNvPr id="25" name="Obraz 24" descr="Obraz zawierający wzór, Symetria, kwadrat, design&#10;&#10;Opis wygenerowany automatycznie">
            <a:extLst>
              <a:ext uri="{FF2B5EF4-FFF2-40B4-BE49-F238E27FC236}">
                <a16:creationId xmlns:a16="http://schemas.microsoft.com/office/drawing/2014/main" id="{F76F237C-09C9-01AD-63FE-B0846B63F5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740" y="4751065"/>
            <a:ext cx="357454" cy="415240"/>
          </a:xfrm>
          <a:prstGeom prst="rect">
            <a:avLst/>
          </a:prstGeom>
        </p:spPr>
      </p:pic>
      <p:sp>
        <p:nvSpPr>
          <p:cNvPr id="27" name="pole tekstowe 26">
            <a:extLst>
              <a:ext uri="{FF2B5EF4-FFF2-40B4-BE49-F238E27FC236}">
                <a16:creationId xmlns:a16="http://schemas.microsoft.com/office/drawing/2014/main" id="{95371D21-755E-2F9A-E960-DFFEF7F20D82}"/>
              </a:ext>
            </a:extLst>
          </p:cNvPr>
          <p:cNvSpPr txBox="1"/>
          <p:nvPr/>
        </p:nvSpPr>
        <p:spPr>
          <a:xfrm>
            <a:off x="7368958" y="4817637"/>
            <a:ext cx="4103991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l-PL" sz="1200" b="1" dirty="0">
                <a:ea typeface="Calibri"/>
                <a:cs typeface="Arial"/>
              </a:rPr>
              <a:t>Zadanie 4: </a:t>
            </a:r>
            <a:r>
              <a:rPr lang="pl-PL" sz="1200" dirty="0">
                <a:ea typeface="Calibri"/>
                <a:cs typeface="Arial"/>
              </a:rPr>
              <a:t>Opracowanie</a:t>
            </a:r>
            <a:r>
              <a:rPr lang="pl-PL" sz="1200" i="0" u="none" strike="noStrike" baseline="0" dirty="0">
                <a:ea typeface="Calibri"/>
                <a:cs typeface="Arial"/>
              </a:rPr>
              <a:t> raportów</a:t>
            </a:r>
            <a:r>
              <a:rPr lang="pl-PL" sz="1200" b="0" i="0" u="none" strike="noStrike" baseline="0" dirty="0">
                <a:ea typeface="Calibri"/>
                <a:cs typeface="Arial"/>
              </a:rPr>
              <a:t> wraz z rekomendacjami</a:t>
            </a:r>
            <a:endParaRPr lang="pl-PL" sz="1200" dirty="0">
              <a:ea typeface="Calibri"/>
              <a:cs typeface="Arial"/>
            </a:endParaRPr>
          </a:p>
        </p:txBody>
      </p:sp>
      <p:pic>
        <p:nvPicPr>
          <p:cNvPr id="29" name="Obraz 28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7E2A7B28-0BDD-93F3-69AD-D10A7A6CBA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258F51BF-B133-65D3-17A5-1EDAD59A2733}"/>
              </a:ext>
            </a:extLst>
          </p:cNvPr>
          <p:cNvSpPr/>
          <p:nvPr/>
        </p:nvSpPr>
        <p:spPr>
          <a:xfrm>
            <a:off x="850987" y="4651114"/>
            <a:ext cx="5245013" cy="703445"/>
          </a:xfrm>
          <a:prstGeom prst="roundRect">
            <a:avLst/>
          </a:prstGeom>
          <a:ln>
            <a:solidFill>
              <a:srgbClr val="958C8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>
                <a:effectLst/>
                <a:cs typeface="Calibri" panose="020F0502020204030204" pitchFamily="34" charset="0"/>
              </a:rPr>
              <a:t>Rolą polskiego zespołu jest budowanie świadomości i przybliżenie idei </a:t>
            </a:r>
            <a:r>
              <a:rPr lang="pl-PL" sz="1200" dirty="0" err="1">
                <a:effectLst/>
                <a:cs typeface="Calibri" panose="020F0502020204030204" pitchFamily="34" charset="0"/>
              </a:rPr>
              <a:t>WorldSkills</a:t>
            </a:r>
            <a:r>
              <a:rPr lang="pl-PL" sz="1200" dirty="0">
                <a:effectLst/>
                <a:cs typeface="Calibri" panose="020F0502020204030204" pitchFamily="34" charset="0"/>
              </a:rPr>
              <a:t> wśród nauczycieli, potencjalnych zawodników oraz partnerów.</a:t>
            </a:r>
            <a:endParaRPr lang="pl-PL" sz="12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399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3E2C7-0C5D-B006-FADD-CE21D6BFA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Obraz zawierający osoba, ubrania, człowiek, garnitur&#10;&#10;Opis wygenerowany automatycznie">
            <a:extLst>
              <a:ext uri="{FF2B5EF4-FFF2-40B4-BE49-F238E27FC236}">
                <a16:creationId xmlns:a16="http://schemas.microsoft.com/office/drawing/2014/main" id="{4D22B937-18C4-D7E9-63AD-B1A4DFA46B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5"/>
          <a:stretch/>
        </p:blipFill>
        <p:spPr>
          <a:xfrm>
            <a:off x="2888223" y="1771233"/>
            <a:ext cx="6621529" cy="317992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Obraz 22" descr="Obraz zawierający ubrania, osoba, Ludzka twarz, w pomieszczeniu&#10;&#10;Opis wygenerowany automatycznie">
            <a:extLst>
              <a:ext uri="{FF2B5EF4-FFF2-40B4-BE49-F238E27FC236}">
                <a16:creationId xmlns:a16="http://schemas.microsoft.com/office/drawing/2014/main" id="{F90D9D21-BFD9-F691-8FA2-008FF2489C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21" y="137119"/>
            <a:ext cx="2163309" cy="14400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Obraz 24" descr="Obraz zawierający osoba, ubrania, komputer, w pomieszczeniu&#10;&#10;Opis wygenerowany automatycznie">
            <a:extLst>
              <a:ext uri="{FF2B5EF4-FFF2-40B4-BE49-F238E27FC236}">
                <a16:creationId xmlns:a16="http://schemas.microsoft.com/office/drawing/2014/main" id="{AB9E1B00-436F-4DB6-092A-C0E62F73B0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509" y="3511154"/>
            <a:ext cx="2162824" cy="142403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" name="Obraz 26" descr="Obraz zawierający osoba, ubrania, drabina, ściana&#10;&#10;Opis wygenerowany automatycznie">
            <a:extLst>
              <a:ext uri="{FF2B5EF4-FFF2-40B4-BE49-F238E27FC236}">
                <a16:creationId xmlns:a16="http://schemas.microsoft.com/office/drawing/2014/main" id="{09559E66-797D-4F5E-8EB9-53D03AE975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19" y="3495193"/>
            <a:ext cx="2163311" cy="14400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" name="Obraz 28" descr="Obraz zawierający narzędzie, osoba, piła elektryczna, ubrania&#10;&#10;Opis wygenerowany automatycznie">
            <a:extLst>
              <a:ext uri="{FF2B5EF4-FFF2-40B4-BE49-F238E27FC236}">
                <a16:creationId xmlns:a16="http://schemas.microsoft.com/office/drawing/2014/main" id="{6518C799-9F8C-6444-A91D-9AE1B257D9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996" y="137119"/>
            <a:ext cx="2164146" cy="14400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" name="Obraz 30" descr="Obraz zawierający ściana, w pomieszczeniu, osoba, zegar&#10;&#10;Opis wygenerowany automatycznie">
            <a:extLst>
              <a:ext uri="{FF2B5EF4-FFF2-40B4-BE49-F238E27FC236}">
                <a16:creationId xmlns:a16="http://schemas.microsoft.com/office/drawing/2014/main" id="{CD64C4D2-D168-1880-E60E-263497F2F0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03" y="1771234"/>
            <a:ext cx="2160527" cy="154580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" name="Obraz 32" descr="Obraz zawierający osoba, ubrania, w pomieszczeniu, Praca&#10;&#10;Opis wygenerowany automatycznie">
            <a:extLst>
              <a:ext uri="{FF2B5EF4-FFF2-40B4-BE49-F238E27FC236}">
                <a16:creationId xmlns:a16="http://schemas.microsoft.com/office/drawing/2014/main" id="{3216B223-7888-CD4D-DB81-7C20A63966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509" y="1771233"/>
            <a:ext cx="2145059" cy="154580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" name="Obraz 34" descr="Obraz zawierający tekst, ubrania, osoba, komputer&#10;&#10;Opis wygenerowany automatycznie">
            <a:extLst>
              <a:ext uri="{FF2B5EF4-FFF2-40B4-BE49-F238E27FC236}">
                <a16:creationId xmlns:a16="http://schemas.microsoft.com/office/drawing/2014/main" id="{ED3181A1-0F5A-DE40-FB68-58AF600247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86" y="5145271"/>
            <a:ext cx="2160526" cy="15631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" name="Obraz 36" descr="Obraz zawierający ubrania, osoba, człowiek, meble&#10;&#10;Opis wygenerowany automatycznie">
            <a:extLst>
              <a:ext uri="{FF2B5EF4-FFF2-40B4-BE49-F238E27FC236}">
                <a16:creationId xmlns:a16="http://schemas.microsoft.com/office/drawing/2014/main" id="{326EFE30-78DF-0D2C-4E6E-F43CD577E7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853" y="5145272"/>
            <a:ext cx="2164293" cy="156309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" name="Obraz 38" descr="Obraz zawierający osoba, ubrania, człowiek, na wolnym powietrzu&#10;&#10;Opis wygenerowany automatycznie">
            <a:extLst>
              <a:ext uri="{FF2B5EF4-FFF2-40B4-BE49-F238E27FC236}">
                <a16:creationId xmlns:a16="http://schemas.microsoft.com/office/drawing/2014/main" id="{2D6ECD58-4069-2396-1921-4B6BCF0D26F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806" y="5145272"/>
            <a:ext cx="2160527" cy="156309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5" name="Obraz 44" descr="Obraz zawierający osoba, ubrania, w pomieszczeniu, komputer&#10;&#10;Opis wygenerowany automatycznie">
            <a:extLst>
              <a:ext uri="{FF2B5EF4-FFF2-40B4-BE49-F238E27FC236}">
                <a16:creationId xmlns:a16="http://schemas.microsoft.com/office/drawing/2014/main" id="{00E25171-1828-44CA-758B-9147829996E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223" y="5145272"/>
            <a:ext cx="2001277" cy="156309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9" name="Obraz 48" descr="Obraz zawierający koło, tekst, pojazd, Pojazd lądowy&#10;&#10;Opis wygenerowany automatycznie">
            <a:extLst>
              <a:ext uri="{FF2B5EF4-FFF2-40B4-BE49-F238E27FC236}">
                <a16:creationId xmlns:a16="http://schemas.microsoft.com/office/drawing/2014/main" id="{1E8CF838-1FD7-EBD5-BCBE-0C52FBE16C0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5145272"/>
            <a:ext cx="2194552" cy="15631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3" name="pole tekstowe 52">
            <a:extLst>
              <a:ext uri="{FF2B5EF4-FFF2-40B4-BE49-F238E27FC236}">
                <a16:creationId xmlns:a16="http://schemas.microsoft.com/office/drawing/2014/main" id="{B894E013-278F-CFC6-B7F0-C2AA6EB5AB75}"/>
              </a:ext>
            </a:extLst>
          </p:cNvPr>
          <p:cNvSpPr txBox="1"/>
          <p:nvPr/>
        </p:nvSpPr>
        <p:spPr>
          <a:xfrm>
            <a:off x="3115548" y="853842"/>
            <a:ext cx="616687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b="1" i="0" dirty="0">
                <a:solidFill>
                  <a:srgbClr val="333333"/>
                </a:solidFill>
                <a:effectLst/>
                <a:latin typeface="+mj-lt"/>
              </a:rPr>
              <a:t>Zawodnicy wystartowali w 11 konkurencjach: </a:t>
            </a:r>
            <a:br>
              <a:rPr lang="pl-PL" sz="1000" b="0" i="0" dirty="0">
                <a:solidFill>
                  <a:srgbClr val="333333"/>
                </a:solidFill>
                <a:effectLst/>
                <a:latin typeface="+mj-lt"/>
              </a:rPr>
            </a:br>
            <a:r>
              <a:rPr lang="pl-PL" sz="1100" b="0" i="0" dirty="0">
                <a:solidFill>
                  <a:srgbClr val="333333"/>
                </a:solidFill>
                <a:effectLst/>
                <a:latin typeface="+mj-lt"/>
              </a:rPr>
              <a:t>in</a:t>
            </a:r>
            <a:r>
              <a:rPr lang="pl-PL" sz="1100" b="0" i="0" dirty="0">
                <a:solidFill>
                  <a:srgbClr val="000000"/>
                </a:solidFill>
                <a:effectLst/>
                <a:latin typeface="+mj-lt"/>
              </a:rPr>
              <a:t>stalacje elektryczne, instalacje sanitarne i grzewcze, chmura obliczeniowa, </a:t>
            </a:r>
            <a:r>
              <a:rPr lang="pl-PL" sz="1100" b="0" i="0" dirty="0" err="1">
                <a:solidFill>
                  <a:srgbClr val="000000"/>
                </a:solidFill>
                <a:effectLst/>
                <a:latin typeface="+mj-lt"/>
              </a:rPr>
              <a:t>cyberbezpieczeństwo</a:t>
            </a:r>
            <a:r>
              <a:rPr lang="pl-PL" sz="1100" b="0" i="0" dirty="0">
                <a:solidFill>
                  <a:srgbClr val="000000"/>
                </a:solidFill>
                <a:effectLst/>
                <a:latin typeface="+mj-lt"/>
              </a:rPr>
              <a:t>, frezowanie CNC, przemysł 4.0, integracja robotów przemysłowych, spawanie, gotowanie, obsługa gości hotelowych, mechanika pojazdów rolniczych i budowlanych.</a:t>
            </a:r>
            <a:endParaRPr lang="pl-PL" sz="1100" dirty="0">
              <a:latin typeface="+mj-lt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E3D6E2B5-B1B6-8479-BF2C-1A1A973AAEE9}"/>
              </a:ext>
            </a:extLst>
          </p:cNvPr>
          <p:cNvSpPr txBox="1"/>
          <p:nvPr/>
        </p:nvSpPr>
        <p:spPr>
          <a:xfrm>
            <a:off x="3918679" y="132749"/>
            <a:ext cx="4354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WorldSkills Lyon 2024 </a:t>
            </a:r>
            <a:endParaRPr lang="pl-PL" sz="36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469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3A962-4788-8B40-CB1E-B0B34B838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9F2EB09F-E3D7-FD29-9B5E-1C185F97E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09B81DD0-3F57-CB75-DD40-FA9B12659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623276C1-5019-86B0-3D57-F23C88714FCD}"/>
              </a:ext>
            </a:extLst>
          </p:cNvPr>
          <p:cNvSpPr txBox="1"/>
          <p:nvPr/>
        </p:nvSpPr>
        <p:spPr>
          <a:xfrm>
            <a:off x="931735" y="506324"/>
            <a:ext cx="1038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7 medali doskonałości WorldSkills Lyon 2024 </a:t>
            </a:r>
            <a:endParaRPr lang="pl-PL" sz="36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2" name="Obraz 21" descr="Obraz zawierający Ludzka twarz, osoba, ubrania, uśmiech&#10;&#10;Opis wygenerowany automatycznie">
            <a:extLst>
              <a:ext uri="{FF2B5EF4-FFF2-40B4-BE49-F238E27FC236}">
                <a16:creationId xmlns:a16="http://schemas.microsoft.com/office/drawing/2014/main" id="{48963A16-B48E-679C-5F19-A964E9A70E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220" y="1574502"/>
            <a:ext cx="1663532" cy="1909399"/>
          </a:xfrm>
          <a:prstGeom prst="rect">
            <a:avLst/>
          </a:prstGeom>
        </p:spPr>
      </p:pic>
      <p:pic>
        <p:nvPicPr>
          <p:cNvPr id="24" name="Obraz 23" descr="Obraz zawierający Ludzka twarz, osoba, ubrania, krawat&#10;&#10;Opis wygenerowany automatycznie">
            <a:extLst>
              <a:ext uri="{FF2B5EF4-FFF2-40B4-BE49-F238E27FC236}">
                <a16:creationId xmlns:a16="http://schemas.microsoft.com/office/drawing/2014/main" id="{5D0423EC-E4BB-644C-E520-4E22A88923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60" y="3614641"/>
            <a:ext cx="1614120" cy="1852684"/>
          </a:xfrm>
          <a:prstGeom prst="rect">
            <a:avLst/>
          </a:prstGeom>
        </p:spPr>
      </p:pic>
      <p:pic>
        <p:nvPicPr>
          <p:cNvPr id="26" name="Obraz 25" descr="Obraz zawierający Ludzka twarz, ubrania, osoba, krawat&#10;&#10;Opis wygenerowany automatycznie">
            <a:extLst>
              <a:ext uri="{FF2B5EF4-FFF2-40B4-BE49-F238E27FC236}">
                <a16:creationId xmlns:a16="http://schemas.microsoft.com/office/drawing/2014/main" id="{92FF936C-C960-0318-533D-BAE95826F5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55" y="2209737"/>
            <a:ext cx="1663532" cy="1909399"/>
          </a:xfrm>
          <a:prstGeom prst="rect">
            <a:avLst/>
          </a:prstGeom>
        </p:spPr>
      </p:pic>
      <p:pic>
        <p:nvPicPr>
          <p:cNvPr id="28" name="Obraz 27" descr="Obraz zawierający osoba, Ludzka twarz, ubrania, krawat&#10;&#10;Opis wygenerowany automatycznie">
            <a:extLst>
              <a:ext uri="{FF2B5EF4-FFF2-40B4-BE49-F238E27FC236}">
                <a16:creationId xmlns:a16="http://schemas.microsoft.com/office/drawing/2014/main" id="{1EB14AA4-2B0A-D53F-B711-FB8CD80E3A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0539" y="1493056"/>
            <a:ext cx="1663532" cy="1909399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5FDE83F6-FFC0-3E77-B7E6-F5F7DA004B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828" y="2134336"/>
            <a:ext cx="1663532" cy="1909399"/>
          </a:xfrm>
          <a:prstGeom prst="rect">
            <a:avLst/>
          </a:prstGeom>
        </p:spPr>
      </p:pic>
      <p:pic>
        <p:nvPicPr>
          <p:cNvPr id="32" name="Obraz 31" descr="Obraz zawierający Ludzka twarz, osoba, ubrania, uśmiech&#10;&#10;Opis wygenerowany automatycznie">
            <a:extLst>
              <a:ext uri="{FF2B5EF4-FFF2-40B4-BE49-F238E27FC236}">
                <a16:creationId xmlns:a16="http://schemas.microsoft.com/office/drawing/2014/main" id="{68D8F73D-79B3-16EF-3250-92AF2760E59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657" y="3504837"/>
            <a:ext cx="1663532" cy="1909399"/>
          </a:xfrm>
          <a:prstGeom prst="rect">
            <a:avLst/>
          </a:prstGeom>
        </p:spPr>
      </p:pic>
      <p:pic>
        <p:nvPicPr>
          <p:cNvPr id="37" name="Obraz 36" descr="Obraz zawierający krąg, piłka, godło, symbol&#10;&#10;Opis wygenerowany automatycznie">
            <a:extLst>
              <a:ext uri="{FF2B5EF4-FFF2-40B4-BE49-F238E27FC236}">
                <a16:creationId xmlns:a16="http://schemas.microsoft.com/office/drawing/2014/main" id="{BAF5436C-9568-2C71-7A3A-4FB537EA1B7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569" y="1735357"/>
            <a:ext cx="2904861" cy="3334196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F2FBB491-53AE-9E35-6515-45474CBD5721}"/>
              </a:ext>
            </a:extLst>
          </p:cNvPr>
          <p:cNvSpPr txBox="1"/>
          <p:nvPr/>
        </p:nvSpPr>
        <p:spPr>
          <a:xfrm>
            <a:off x="242878" y="1620121"/>
            <a:ext cx="246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Tomasz Chlipała</a:t>
            </a:r>
          </a:p>
          <a:p>
            <a:r>
              <a:rPr lang="pl-PL" sz="1200" dirty="0"/>
              <a:t>Instalacje elektryczne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24595C8-38B7-4C26-6179-BE588D1962A1}"/>
              </a:ext>
            </a:extLst>
          </p:cNvPr>
          <p:cNvSpPr txBox="1"/>
          <p:nvPr/>
        </p:nvSpPr>
        <p:spPr>
          <a:xfrm>
            <a:off x="3374986" y="5185939"/>
            <a:ext cx="2288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Krzysztof Szewczyk</a:t>
            </a:r>
          </a:p>
          <a:p>
            <a:r>
              <a:rPr lang="pl-PL" sz="1200" dirty="0"/>
              <a:t>instalacje sanitarne i grzewcze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42B59DAE-022C-6FB8-7362-03D06141A85C}"/>
              </a:ext>
            </a:extLst>
          </p:cNvPr>
          <p:cNvSpPr txBox="1"/>
          <p:nvPr/>
        </p:nvSpPr>
        <p:spPr>
          <a:xfrm>
            <a:off x="3722226" y="1360265"/>
            <a:ext cx="2288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Janusz Perucki</a:t>
            </a:r>
            <a:br>
              <a:rPr lang="pl-PL" sz="1200" dirty="0"/>
            </a:br>
            <a:r>
              <a:rPr lang="pl-PL" sz="1200" dirty="0"/>
              <a:t>gotowanie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56A7F601-C4DF-B4E6-064A-AC9D99A4F722}"/>
              </a:ext>
            </a:extLst>
          </p:cNvPr>
          <p:cNvSpPr txBox="1"/>
          <p:nvPr/>
        </p:nvSpPr>
        <p:spPr>
          <a:xfrm>
            <a:off x="7131597" y="4520298"/>
            <a:ext cx="2288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Dominik Gubrynowicz </a:t>
            </a:r>
            <a:br>
              <a:rPr lang="pl-PL" sz="1200" dirty="0"/>
            </a:br>
            <a:r>
              <a:rPr lang="pl-PL" sz="1200" dirty="0"/>
              <a:t>chmura obliczeniowa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46EBCC0-4699-2A4D-2915-A9FF3DAADFB7}"/>
              </a:ext>
            </a:extLst>
          </p:cNvPr>
          <p:cNvSpPr txBox="1"/>
          <p:nvPr/>
        </p:nvSpPr>
        <p:spPr>
          <a:xfrm>
            <a:off x="8869594" y="1193614"/>
            <a:ext cx="2288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Jakub Bliźniuk</a:t>
            </a:r>
            <a:br>
              <a:rPr lang="pl-PL" sz="1200" dirty="0"/>
            </a:br>
            <a:r>
              <a:rPr lang="pl-PL" sz="1200" dirty="0" err="1"/>
              <a:t>cyberbezpieczeństwo</a:t>
            </a:r>
            <a:r>
              <a:rPr lang="pl-PL" sz="1200" dirty="0"/>
              <a:t> 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8D6AA29C-7535-50AA-8130-CB75EE8BDC7E}"/>
              </a:ext>
            </a:extLst>
          </p:cNvPr>
          <p:cNvSpPr txBox="1"/>
          <p:nvPr/>
        </p:nvSpPr>
        <p:spPr>
          <a:xfrm>
            <a:off x="7289408" y="1716834"/>
            <a:ext cx="2288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Filip Brzozowski</a:t>
            </a:r>
            <a:br>
              <a:rPr lang="pl-PL" sz="1200" dirty="0"/>
            </a:br>
            <a:r>
              <a:rPr lang="pl-PL" sz="1200" dirty="0" err="1"/>
              <a:t>cyberbezpieczeństwo</a:t>
            </a:r>
            <a:r>
              <a:rPr lang="pl-PL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5811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E1C267F-2647-7AEA-9566-D6CD80746DF3}"/>
              </a:ext>
            </a:extLst>
          </p:cNvPr>
          <p:cNvSpPr txBox="1"/>
          <p:nvPr/>
        </p:nvSpPr>
        <p:spPr>
          <a:xfrm>
            <a:off x="2227255" y="4337464"/>
            <a:ext cx="3292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bg1"/>
                </a:solidFill>
                <a:effectLst/>
              </a:rPr>
              <a:t>Szkolenia</a:t>
            </a:r>
            <a:endParaRPr lang="pl-PL">
              <a:solidFill>
                <a:schemeClr val="bg1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F2F1450-13E5-CD10-AC1E-9C7621175456}"/>
              </a:ext>
            </a:extLst>
          </p:cNvPr>
          <p:cNvSpPr txBox="1"/>
          <p:nvPr/>
        </p:nvSpPr>
        <p:spPr>
          <a:xfrm>
            <a:off x="3010608" y="713050"/>
            <a:ext cx="6170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WorldSkills Poland - historia</a:t>
            </a:r>
            <a:endParaRPr lang="pl-PL" sz="4000" b="1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Obraz 8" descr="Obraz zawierający krąg, zrzut ekranu, Wielobarwność, Grafika&#10;&#10;Opis wygenerowany automatycznie">
            <a:extLst>
              <a:ext uri="{FF2B5EF4-FFF2-40B4-BE49-F238E27FC236}">
                <a16:creationId xmlns:a16="http://schemas.microsoft.com/office/drawing/2014/main" id="{A6C8F38E-10CC-5913-CC9F-22B797D16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60" y="2787956"/>
            <a:ext cx="7040880" cy="2065857"/>
          </a:xfrm>
          <a:prstGeom prst="rect">
            <a:avLst/>
          </a:prstGeom>
        </p:spPr>
      </p:pic>
      <p:pic>
        <p:nvPicPr>
          <p:cNvPr id="10" name="Obraz 9" descr="Obraz zawierający Wielobarwność, design&#10;&#10;Opis wygenerowany automatycznie">
            <a:extLst>
              <a:ext uri="{FF2B5EF4-FFF2-40B4-BE49-F238E27FC236}">
                <a16:creationId xmlns:a16="http://schemas.microsoft.com/office/drawing/2014/main" id="{3193233C-F7E9-C05F-6EA8-0F77E3C4B2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23357">
            <a:off x="10219373" y="3586287"/>
            <a:ext cx="1587829" cy="1751282"/>
          </a:xfrm>
          <a:prstGeom prst="rect">
            <a:avLst/>
          </a:prstGeom>
        </p:spPr>
      </p:pic>
      <p:pic>
        <p:nvPicPr>
          <p:cNvPr id="13" name="Obraz 12" descr="Obraz zawierający zrzut ekranu, Wielobarwność, kwadrat, design&#10;&#10;Opis wygenerowany automatycznie">
            <a:extLst>
              <a:ext uri="{FF2B5EF4-FFF2-40B4-BE49-F238E27FC236}">
                <a16:creationId xmlns:a16="http://schemas.microsoft.com/office/drawing/2014/main" id="{C7575850-F6A4-1466-19F5-21BCABC1CD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715279" cy="1822484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20C434C4-7BA8-B6F0-0E18-D6AD3DE375D0}"/>
              </a:ext>
            </a:extLst>
          </p:cNvPr>
          <p:cNvSpPr txBox="1"/>
          <p:nvPr/>
        </p:nvSpPr>
        <p:spPr>
          <a:xfrm>
            <a:off x="2644429" y="1874135"/>
            <a:ext cx="2458643" cy="90024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1050" b="1" dirty="0" err="1">
                <a:effectLst/>
              </a:rPr>
              <a:t>WorldSkills</a:t>
            </a:r>
            <a:r>
              <a:rPr lang="pl-PL" sz="1050" b="1" dirty="0">
                <a:effectLst/>
              </a:rPr>
              <a:t> Kazań </a:t>
            </a:r>
            <a:r>
              <a:rPr lang="pl-PL" sz="1050" dirty="0">
                <a:effectLst/>
              </a:rPr>
              <a:t>- reprezentacja Polski po raz pierwszy wzięła udział </a:t>
            </a:r>
            <a:br>
              <a:rPr lang="pl-PL" sz="1050" dirty="0">
                <a:effectLst/>
              </a:rPr>
            </a:br>
            <a:r>
              <a:rPr lang="pl-PL" sz="1050" dirty="0">
                <a:effectLst/>
              </a:rPr>
              <a:t>w światowej edycji konkursu. Zdobyliśmy </a:t>
            </a:r>
            <a:r>
              <a:rPr lang="pl-PL" sz="1050" b="1" dirty="0">
                <a:effectLst/>
              </a:rPr>
              <a:t>1 srebrny medal </a:t>
            </a:r>
            <a:br>
              <a:rPr lang="pl-PL" sz="1050" b="1" dirty="0">
                <a:effectLst/>
              </a:rPr>
            </a:br>
            <a:r>
              <a:rPr lang="pl-PL" sz="1050" b="1" dirty="0">
                <a:effectLst/>
              </a:rPr>
              <a:t>w konkurencji </a:t>
            </a:r>
            <a:r>
              <a:rPr lang="pl-PL" sz="1050" b="1" dirty="0"/>
              <a:t>gotowanie</a:t>
            </a:r>
            <a:r>
              <a:rPr lang="pl-PL" sz="1050" dirty="0">
                <a:effectLst/>
              </a:rPr>
              <a:t>.</a:t>
            </a:r>
            <a:endParaRPr lang="pl-PL" sz="1050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18A23F2E-185B-ED31-FE5F-FF31B7B01346}"/>
              </a:ext>
            </a:extLst>
          </p:cNvPr>
          <p:cNvSpPr txBox="1"/>
          <p:nvPr/>
        </p:nvSpPr>
        <p:spPr>
          <a:xfrm>
            <a:off x="5049502" y="2140247"/>
            <a:ext cx="2200371" cy="5770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050" b="1" dirty="0">
                <a:effectLst/>
              </a:rPr>
              <a:t>EuroSkills Graz </a:t>
            </a:r>
            <a:r>
              <a:rPr lang="pl-PL" sz="1050" dirty="0">
                <a:effectLst/>
              </a:rPr>
              <a:t>- 17 zawodników wystąpiło w 16 konkurencjach - Zdobyliśmy </a:t>
            </a:r>
            <a:r>
              <a:rPr lang="pl-PL" sz="1050" b="1" dirty="0">
                <a:effectLst/>
              </a:rPr>
              <a:t>3 brązowe medale</a:t>
            </a:r>
            <a:r>
              <a:rPr lang="pl-PL" sz="1050" b="1" dirty="0"/>
              <a:t>.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F303E00F-5D61-1B26-71FA-77C2F74A88A7}"/>
              </a:ext>
            </a:extLst>
          </p:cNvPr>
          <p:cNvSpPr txBox="1"/>
          <p:nvPr/>
        </p:nvSpPr>
        <p:spPr>
          <a:xfrm>
            <a:off x="7212017" y="2334814"/>
            <a:ext cx="2098318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050" b="1">
                <a:effectLst/>
              </a:rPr>
              <a:t>Organizacja </a:t>
            </a:r>
            <a:r>
              <a:rPr lang="pl-PL" sz="1050" b="1" err="1">
                <a:effectLst/>
              </a:rPr>
              <a:t>EuroSkills</a:t>
            </a:r>
            <a:r>
              <a:rPr lang="pl-PL" sz="1050" b="1">
                <a:effectLst/>
              </a:rPr>
              <a:t> Gdańsk </a:t>
            </a:r>
            <a:r>
              <a:rPr lang="pl-PL" sz="1050">
                <a:effectLst/>
              </a:rPr>
              <a:t>- Polska zdobyła 13 medali</a:t>
            </a:r>
            <a:r>
              <a:rPr lang="pl-PL" sz="1050"/>
              <a:t>.</a:t>
            </a:r>
            <a:endParaRPr lang="pl-PL" sz="1050" b="1"/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FA0CAA1D-D867-4333-16A9-D7F214BF2AAF}"/>
              </a:ext>
            </a:extLst>
          </p:cNvPr>
          <p:cNvSpPr txBox="1"/>
          <p:nvPr/>
        </p:nvSpPr>
        <p:spPr>
          <a:xfrm>
            <a:off x="2730137" y="3636218"/>
            <a:ext cx="84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/>
              <a:t>2018 r.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9C661292-3072-2F04-2945-044B79CE280E}"/>
              </a:ext>
            </a:extLst>
          </p:cNvPr>
          <p:cNvSpPr txBox="1"/>
          <p:nvPr/>
        </p:nvSpPr>
        <p:spPr>
          <a:xfrm>
            <a:off x="3733793" y="3619185"/>
            <a:ext cx="84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/>
              <a:t>2019 r.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08D7D3F5-B43F-22EC-63A8-92033B2B423E}"/>
              </a:ext>
            </a:extLst>
          </p:cNvPr>
          <p:cNvSpPr txBox="1"/>
          <p:nvPr/>
        </p:nvSpPr>
        <p:spPr>
          <a:xfrm>
            <a:off x="4736006" y="3619185"/>
            <a:ext cx="84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/>
              <a:t>2020 r.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B12F07E4-3461-ABF6-DA07-52E534AE9856}"/>
              </a:ext>
            </a:extLst>
          </p:cNvPr>
          <p:cNvSpPr txBox="1"/>
          <p:nvPr/>
        </p:nvSpPr>
        <p:spPr>
          <a:xfrm>
            <a:off x="5725149" y="3619185"/>
            <a:ext cx="84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/>
              <a:t>2021 r.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5DCAE00A-BFD6-285F-555D-97C2738D8C33}"/>
              </a:ext>
            </a:extLst>
          </p:cNvPr>
          <p:cNvSpPr txBox="1"/>
          <p:nvPr/>
        </p:nvSpPr>
        <p:spPr>
          <a:xfrm>
            <a:off x="6718553" y="3632760"/>
            <a:ext cx="84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/>
              <a:t>2022 r.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2D42A77-0293-A61D-09A6-20DD781E1F91}"/>
              </a:ext>
            </a:extLst>
          </p:cNvPr>
          <p:cNvSpPr txBox="1"/>
          <p:nvPr/>
        </p:nvSpPr>
        <p:spPr>
          <a:xfrm>
            <a:off x="7707696" y="3619185"/>
            <a:ext cx="84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/>
              <a:t>2023 r.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75FAEB00-DF4C-CDF9-7AA7-B6BD6FCD1326}"/>
              </a:ext>
            </a:extLst>
          </p:cNvPr>
          <p:cNvSpPr txBox="1"/>
          <p:nvPr/>
        </p:nvSpPr>
        <p:spPr>
          <a:xfrm>
            <a:off x="8687632" y="3624872"/>
            <a:ext cx="84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/>
              <a:t>2024 r.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E6ECF136-4A41-752E-4220-9FC0BD37C665}"/>
              </a:ext>
            </a:extLst>
          </p:cNvPr>
          <p:cNvSpPr txBox="1"/>
          <p:nvPr/>
        </p:nvSpPr>
        <p:spPr>
          <a:xfrm>
            <a:off x="2001351" y="4914015"/>
            <a:ext cx="201851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50">
                <a:effectLst/>
              </a:rPr>
              <a:t>Polska przystąpiła do konkursu i wzięła udział w EuroSkills Budapeszt.</a:t>
            </a:r>
            <a:endParaRPr lang="pl-PL" sz="1050" b="1"/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8BC32A57-4567-65B7-904D-196ADA1A8A2A}"/>
              </a:ext>
            </a:extLst>
          </p:cNvPr>
          <p:cNvSpPr txBox="1"/>
          <p:nvPr/>
        </p:nvSpPr>
        <p:spPr>
          <a:xfrm>
            <a:off x="4133228" y="4853813"/>
            <a:ext cx="2054634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050" dirty="0">
                <a:effectLst/>
              </a:rPr>
              <a:t>FRSE</a:t>
            </a:r>
            <a:r>
              <a:rPr lang="pl-PL" sz="1050" dirty="0"/>
              <a:t> </a:t>
            </a:r>
            <a:r>
              <a:rPr lang="pl-PL" sz="1050" dirty="0">
                <a:effectLst/>
              </a:rPr>
              <a:t>powołała oficjalnie </a:t>
            </a:r>
            <a:r>
              <a:rPr lang="pl-PL" sz="1050" b="1" dirty="0"/>
              <a:t>b</a:t>
            </a:r>
            <a:r>
              <a:rPr lang="pl-PL" sz="1050" b="1" dirty="0">
                <a:effectLst/>
              </a:rPr>
              <a:t>iuro </a:t>
            </a:r>
            <a:r>
              <a:rPr lang="pl-PL" sz="1050" b="1" dirty="0" err="1">
                <a:effectLst/>
              </a:rPr>
              <a:t>WorldSkills</a:t>
            </a:r>
            <a:r>
              <a:rPr lang="pl-PL" sz="1050" b="1" dirty="0">
                <a:effectLst/>
              </a:rPr>
              <a:t> Poland</a:t>
            </a:r>
            <a:r>
              <a:rPr lang="pl-PL" sz="1050" b="1" dirty="0"/>
              <a:t>.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B0BA4B4F-3C99-D74A-9F2D-0C4AE6FDFEC6}"/>
              </a:ext>
            </a:extLst>
          </p:cNvPr>
          <p:cNvSpPr txBox="1"/>
          <p:nvPr/>
        </p:nvSpPr>
        <p:spPr>
          <a:xfrm>
            <a:off x="6191525" y="4867388"/>
            <a:ext cx="1940709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050" b="1" dirty="0" err="1">
                <a:effectLst/>
              </a:rPr>
              <a:t>WorldSkills</a:t>
            </a:r>
            <a:r>
              <a:rPr lang="pl-PL" sz="1050" b="1" dirty="0">
                <a:effectLst/>
              </a:rPr>
              <a:t> Special Edition </a:t>
            </a:r>
            <a:r>
              <a:rPr lang="pl-PL" sz="1050" dirty="0">
                <a:effectLst/>
              </a:rPr>
              <a:t>- Polska zdobyła medale doskonałości w konkurencji:  </a:t>
            </a:r>
            <a:br>
              <a:rPr lang="pl-PL" sz="1050" dirty="0">
                <a:effectLst/>
              </a:rPr>
            </a:br>
            <a:r>
              <a:rPr lang="pl-PL" sz="1050" dirty="0">
                <a:effectLst/>
              </a:rPr>
              <a:t>BIM, Przemysł 4.0, Florystyka</a:t>
            </a:r>
            <a:r>
              <a:rPr lang="pl-PL" sz="1050" dirty="0"/>
              <a:t>.</a:t>
            </a:r>
            <a:endParaRPr lang="pl-PL" sz="1050" b="1" dirty="0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2CC6904A-ADC3-F78A-BEEF-D63D027AB8C7}"/>
              </a:ext>
            </a:extLst>
          </p:cNvPr>
          <p:cNvSpPr txBox="1"/>
          <p:nvPr/>
        </p:nvSpPr>
        <p:spPr>
          <a:xfrm>
            <a:off x="8396239" y="4891457"/>
            <a:ext cx="1819692" cy="5770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1050" b="1" dirty="0" err="1"/>
              <a:t>WorldSkills</a:t>
            </a:r>
            <a:r>
              <a:rPr lang="pl-PL" sz="1050" b="1" dirty="0"/>
              <a:t> Lyon </a:t>
            </a:r>
            <a:r>
              <a:rPr lang="pl-PL" sz="1050" dirty="0"/>
              <a:t>– </a:t>
            </a:r>
            <a:br>
              <a:rPr lang="pl-PL" sz="1050" dirty="0"/>
            </a:br>
            <a:r>
              <a:rPr lang="pl-PL" sz="1050" dirty="0"/>
              <a:t>Polska zdobyła 6 medali doskonałości.</a:t>
            </a:r>
            <a:endParaRPr lang="pl-PL" sz="1050" b="1" dirty="0"/>
          </a:p>
        </p:txBody>
      </p:sp>
    </p:spTree>
    <p:extLst>
      <p:ext uri="{BB962C8B-B14F-4D97-AF65-F5344CB8AC3E}">
        <p14:creationId xmlns:p14="http://schemas.microsoft.com/office/powerpoint/2010/main" val="4189155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C4772-129A-7524-92CD-E2B8431A8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A6BB366B-2C16-C02D-A9B4-574F1AF9A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E7302BE7-F63E-D57C-B913-6385320CCB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3BD654B5-AC1B-E79E-78FE-F3AF7F1A0D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84"/>
          <a:stretch/>
        </p:blipFill>
        <p:spPr>
          <a:xfrm>
            <a:off x="889496" y="1063674"/>
            <a:ext cx="8460845" cy="4407407"/>
          </a:xfrm>
          <a:prstGeom prst="rect">
            <a:avLst/>
          </a:prstGeom>
        </p:spPr>
      </p:pic>
      <p:sp>
        <p:nvSpPr>
          <p:cNvPr id="30" name="pole tekstowe 29">
            <a:extLst>
              <a:ext uri="{FF2B5EF4-FFF2-40B4-BE49-F238E27FC236}">
                <a16:creationId xmlns:a16="http://schemas.microsoft.com/office/drawing/2014/main" id="{B94583E3-CCED-35CA-3938-6132A6663DB6}"/>
              </a:ext>
            </a:extLst>
          </p:cNvPr>
          <p:cNvSpPr txBox="1"/>
          <p:nvPr/>
        </p:nvSpPr>
        <p:spPr>
          <a:xfrm>
            <a:off x="3932745" y="108264"/>
            <a:ext cx="4326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Droga do SkillsPoland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CB8F468C-F6FB-01A5-CF2D-C3E32E05789B}"/>
              </a:ext>
            </a:extLst>
          </p:cNvPr>
          <p:cNvSpPr txBox="1"/>
          <p:nvPr/>
        </p:nvSpPr>
        <p:spPr>
          <a:xfrm>
            <a:off x="5829186" y="1827548"/>
            <a:ext cx="3708951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l-PL" sz="1000" dirty="0"/>
              <a:t>Pierwszy etap to wypełnienie formularza na stronie  </a:t>
            </a:r>
            <a:br>
              <a:rPr lang="pl-PL" sz="1000" dirty="0"/>
            </a:br>
            <a:r>
              <a:rPr lang="pl-PL" sz="1000" dirty="0">
                <a:hlinkClick r:id="rId5"/>
              </a:rPr>
              <a:t>https://www.frse.org.pl/wspoland-konkursy-regionalne-skillspoland-2025</a:t>
            </a:r>
            <a:r>
              <a:rPr lang="pl-PL" sz="1000" dirty="0"/>
              <a:t> (zakładka jeszcze nieaktywna) </a:t>
            </a:r>
            <a:br>
              <a:rPr lang="pl-PL" sz="1000" dirty="0"/>
            </a:br>
            <a:r>
              <a:rPr lang="pl-PL" sz="1000" dirty="0"/>
              <a:t>oraz wybranie konkurencji, w której chcielibyśmy startować.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48B72DAC-B4E3-74DB-A75D-924B1A963011}"/>
              </a:ext>
            </a:extLst>
          </p:cNvPr>
          <p:cNvSpPr txBox="1"/>
          <p:nvPr/>
        </p:nvSpPr>
        <p:spPr>
          <a:xfrm>
            <a:off x="2526451" y="2481980"/>
            <a:ext cx="3286130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pl-PL" sz="1000" dirty="0"/>
              <a:t>Po przesłaniu formularza zgłoszeniowego on-line, </a:t>
            </a:r>
            <a:br>
              <a:rPr lang="pl-PL" sz="1000" dirty="0"/>
            </a:br>
            <a:r>
              <a:rPr lang="pl-PL" sz="1000" dirty="0"/>
              <a:t>w ciągu kilku dni skontaktuje się z Tobą ekspert wyznaczony przez zespół </a:t>
            </a:r>
            <a:r>
              <a:rPr lang="pl-PL" sz="1000" dirty="0" err="1"/>
              <a:t>WorldSkills</a:t>
            </a:r>
            <a:r>
              <a:rPr lang="pl-PL" sz="1000" dirty="0"/>
              <a:t> Poland. </a:t>
            </a:r>
            <a:br>
              <a:rPr lang="pl-PL" sz="1000" dirty="0"/>
            </a:br>
            <a:r>
              <a:rPr lang="pl-PL" sz="1000" dirty="0"/>
              <a:t>Poprosi Cię o wykonanie zadania, które może obejmować test online, przesłanie portfolio lub inne zadanie niezbędne do oceny Twojego poziomu zaawansowania jako uczestnika konkursu.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6E2CD01D-E52B-B6A0-9409-9B687D599D80}"/>
              </a:ext>
            </a:extLst>
          </p:cNvPr>
          <p:cNvSpPr txBox="1"/>
          <p:nvPr/>
        </p:nvSpPr>
        <p:spPr>
          <a:xfrm>
            <a:off x="5829187" y="3596795"/>
            <a:ext cx="4622974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l-PL" sz="1000" dirty="0"/>
              <a:t>Jeśli ekspert, oceniając Twoje zadanie, uzna, że prezentujesz wysoki poziom, zaprosi Cię do udziału w </a:t>
            </a:r>
            <a:r>
              <a:rPr lang="pl-PL" sz="1000" b="1" dirty="0"/>
              <a:t>konkursie regionalnym</a:t>
            </a:r>
            <a:r>
              <a:rPr lang="pl-PL" sz="1000" dirty="0"/>
              <a:t>. Konkurs ten odbywa się </a:t>
            </a:r>
            <a:br>
              <a:rPr lang="pl-PL" sz="1000" dirty="0"/>
            </a:br>
            <a:r>
              <a:rPr lang="pl-PL" sz="1000" dirty="0"/>
              <a:t>na terenie Polski, w lokalizacji uzależnionej od siedziby Partnera wspierającego daną konkurencję. Partner ten zapewnia niezbędne materiały i wsparcie, </a:t>
            </a:r>
            <a:br>
              <a:rPr lang="pl-PL" sz="1000" dirty="0"/>
            </a:br>
            <a:r>
              <a:rPr lang="pl-PL" sz="1000" dirty="0"/>
              <a:t>aby rywalizacja odbywała się na wysokim poziomie, a wszystkie elementy niezbędne do prawidłowego przebiegu konkursu były dostępne. </a:t>
            </a:r>
            <a:br>
              <a:rPr lang="pl-PL" sz="1000" dirty="0"/>
            </a:br>
            <a:r>
              <a:rPr lang="pl-PL" sz="1000" dirty="0"/>
              <a:t>Wygrana umożliwia Ci udział w ogólnokrajowym konkursie </a:t>
            </a:r>
            <a:r>
              <a:rPr lang="pl-PL" sz="1000" dirty="0" err="1"/>
              <a:t>SkillsPoland</a:t>
            </a:r>
            <a:r>
              <a:rPr lang="pl-PL" sz="1000" dirty="0"/>
              <a:t>.</a:t>
            </a: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E642CDBA-F846-29F5-9457-E6249BA35B2A}"/>
              </a:ext>
            </a:extLst>
          </p:cNvPr>
          <p:cNvSpPr txBox="1"/>
          <p:nvPr/>
        </p:nvSpPr>
        <p:spPr>
          <a:xfrm>
            <a:off x="2526451" y="712349"/>
            <a:ext cx="3286130" cy="8617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pl-PL" sz="1000" dirty="0"/>
              <a:t>Rekrutacja na konkursy regionalne zostanie ogłoszona </a:t>
            </a:r>
            <a:br>
              <a:rPr lang="pl-PL" sz="1000" dirty="0"/>
            </a:br>
            <a:r>
              <a:rPr lang="pl-PL" sz="1000" dirty="0"/>
              <a:t>w marcu 2025 r. na stronie </a:t>
            </a:r>
            <a:r>
              <a:rPr lang="pl-PL" sz="1000" dirty="0">
                <a:hlinkClick r:id="rId6"/>
              </a:rPr>
              <a:t>https://www.frse.org.pl/wspoland-konkursy-regionalne-skillspoland-2024</a:t>
            </a:r>
            <a:r>
              <a:rPr lang="pl-PL" sz="1000" dirty="0"/>
              <a:t> oraz na profilu https://www.facebook.com/WorldSkillsPoland  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870FB3D8-741B-BBBB-4161-D3DF8A4A6DE4}"/>
              </a:ext>
            </a:extLst>
          </p:cNvPr>
          <p:cNvSpPr txBox="1"/>
          <p:nvPr/>
        </p:nvSpPr>
        <p:spPr>
          <a:xfrm>
            <a:off x="1217613" y="4963249"/>
            <a:ext cx="4747921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pl-PL" sz="1000" dirty="0"/>
              <a:t>Zostałeś zakwalifikowany do konkursu ogólnokrajowego. Informacja o miejscu wydarzenia zostanie podana w późniejszym terminie. Do udziału w konkursie zapraszani są wszyscy uczestnicy konkursów regionalnych z różnych konkurencji. W specjalnie przygotowanych stanowiskach (tzw. </a:t>
            </a:r>
            <a:r>
              <a:rPr lang="pl-PL" sz="1000" dirty="0" err="1"/>
              <a:t>boxach</a:t>
            </a:r>
            <a:r>
              <a:rPr lang="pl-PL" sz="1000" dirty="0"/>
              <a:t>) będą rywalizować </a:t>
            </a:r>
            <a:br>
              <a:rPr lang="pl-PL" sz="1000" dirty="0"/>
            </a:br>
            <a:r>
              <a:rPr lang="pl-PL" sz="1000" dirty="0"/>
              <a:t>o możliwość reprezentowania kraju na międzynarodowym wydarzeniu </a:t>
            </a:r>
            <a:r>
              <a:rPr lang="pl-PL" sz="1000" dirty="0" err="1"/>
              <a:t>WorldSkills</a:t>
            </a:r>
            <a:r>
              <a:rPr lang="pl-PL" sz="1000" dirty="0"/>
              <a:t> w Szanghaju.</a:t>
            </a:r>
          </a:p>
        </p:txBody>
      </p:sp>
      <p:pic>
        <p:nvPicPr>
          <p:cNvPr id="6" name="Obraz 5" descr="Obraz zawierający logo, tekst, symbol, Czcionka&#10;&#10;Opis wygenerowany automatycznie">
            <a:extLst>
              <a:ext uri="{FF2B5EF4-FFF2-40B4-BE49-F238E27FC236}">
                <a16:creationId xmlns:a16="http://schemas.microsoft.com/office/drawing/2014/main" id="{9EF7B280-78C7-8F9C-29E5-05D63B588E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961" y="862035"/>
            <a:ext cx="659060" cy="65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57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3D45C848-663C-56D6-9271-9981B650E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C79B8893-1BB0-9AD5-CEEB-2FAACEE5C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EF2F1450-13E5-CD10-AC1E-9C7621175456}"/>
              </a:ext>
            </a:extLst>
          </p:cNvPr>
          <p:cNvSpPr txBox="1"/>
          <p:nvPr/>
        </p:nvSpPr>
        <p:spPr>
          <a:xfrm>
            <a:off x="1573693" y="569946"/>
            <a:ext cx="9044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Od SkillsPoland do EuroSkills </a:t>
            </a:r>
            <a:r>
              <a:rPr lang="pl-PL" sz="4000" b="1" dirty="0">
                <a:solidFill>
                  <a:srgbClr val="0B7CB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sv-SE" sz="4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WorldSkills</a:t>
            </a:r>
            <a:endParaRPr lang="pl-PL" sz="40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4860A945-55A6-5D70-E73B-85F8EBBC9CFD}"/>
              </a:ext>
            </a:extLst>
          </p:cNvPr>
          <p:cNvSpPr txBox="1"/>
          <p:nvPr/>
        </p:nvSpPr>
        <p:spPr>
          <a:xfrm>
            <a:off x="1935479" y="1412798"/>
            <a:ext cx="832104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2400" dirty="0">
                <a:effectLst/>
              </a:rPr>
              <a:t>W ramach konkursu </a:t>
            </a:r>
            <a:r>
              <a:rPr lang="pl-PL" sz="2400" dirty="0" err="1">
                <a:effectLst/>
              </a:rPr>
              <a:t>SkillsPoland</a:t>
            </a:r>
            <a:r>
              <a:rPr lang="pl-PL" sz="2400" dirty="0">
                <a:effectLst/>
              </a:rPr>
              <a:t> organizowane </a:t>
            </a:r>
            <a:br>
              <a:rPr lang="pl-PL" sz="2400" dirty="0">
                <a:effectLst/>
              </a:rPr>
            </a:br>
            <a:r>
              <a:rPr lang="pl-PL" sz="2400" dirty="0">
                <a:effectLst/>
              </a:rPr>
              <a:t>są </a:t>
            </a:r>
            <a:r>
              <a:rPr lang="pl-PL" sz="2400" b="1" dirty="0">
                <a:solidFill>
                  <a:srgbClr val="AA9D33"/>
                </a:solidFill>
                <a:effectLst/>
              </a:rPr>
              <a:t>zawody regionalne </a:t>
            </a:r>
            <a:r>
              <a:rPr lang="pl-PL" sz="2400" dirty="0">
                <a:effectLst/>
              </a:rPr>
              <a:t>oraz finał ogólnopolski.</a:t>
            </a:r>
            <a:endParaRPr lang="pl-PL" sz="2400" dirty="0"/>
          </a:p>
        </p:txBody>
      </p:sp>
      <p:pic>
        <p:nvPicPr>
          <p:cNvPr id="7" name="Obraz 6" descr="Obraz zawierający tekst, Czcionka, Grafika, projekt graficzny&#10;&#10;Opis wygenerowany automatycznie">
            <a:extLst>
              <a:ext uri="{FF2B5EF4-FFF2-40B4-BE49-F238E27FC236}">
                <a16:creationId xmlns:a16="http://schemas.microsoft.com/office/drawing/2014/main" id="{D7568777-D6C9-44E8-3DA1-809FDF134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34" y="3323552"/>
            <a:ext cx="2069093" cy="794906"/>
          </a:xfrm>
          <a:prstGeom prst="rect">
            <a:avLst/>
          </a:prstGeom>
        </p:spPr>
      </p:pic>
      <p:pic>
        <p:nvPicPr>
          <p:cNvPr id="9" name="Obraz 8" descr="Obraz zawierający Czcionka, tekst, Grafika, logo&#10;&#10;Opis wygenerowany automatycznie">
            <a:extLst>
              <a:ext uri="{FF2B5EF4-FFF2-40B4-BE49-F238E27FC236}">
                <a16:creationId xmlns:a16="http://schemas.microsoft.com/office/drawing/2014/main" id="{8F92C1E0-5F92-561D-30B5-5406412647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310" y="3319116"/>
            <a:ext cx="2069094" cy="783835"/>
          </a:xfrm>
          <a:prstGeom prst="rect">
            <a:avLst/>
          </a:prstGeom>
        </p:spPr>
      </p:pic>
      <p:pic>
        <p:nvPicPr>
          <p:cNvPr id="11" name="Obraz 10" descr="Obraz zawierający logo, Czcionka, Grafika, tekst&#10;&#10;Opis wygenerowany automatycznie">
            <a:extLst>
              <a:ext uri="{FF2B5EF4-FFF2-40B4-BE49-F238E27FC236}">
                <a16:creationId xmlns:a16="http://schemas.microsoft.com/office/drawing/2014/main" id="{744CEECE-6B07-A7E4-47A1-EDD017ED69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3" b="8219"/>
          <a:stretch/>
        </p:blipFill>
        <p:spPr>
          <a:xfrm>
            <a:off x="6799711" y="2794862"/>
            <a:ext cx="2161410" cy="1323596"/>
          </a:xfrm>
          <a:prstGeom prst="rect">
            <a:avLst/>
          </a:prstGeom>
        </p:spPr>
      </p:pic>
      <p:pic>
        <p:nvPicPr>
          <p:cNvPr id="13" name="Obraz 12" descr="Obraz zawierający Czcionka, Grafika, logo, projekt graficzny&#10;&#10;Opis wygenerowany automatycznie">
            <a:extLst>
              <a:ext uri="{FF2B5EF4-FFF2-40B4-BE49-F238E27FC236}">
                <a16:creationId xmlns:a16="http://schemas.microsoft.com/office/drawing/2014/main" id="{DA816123-7C4A-E676-34D8-79C19E5E75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613" y="2795457"/>
            <a:ext cx="1857657" cy="1079721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66EB62E2-6FEC-D8C7-6F59-A56E880F0162}"/>
              </a:ext>
            </a:extLst>
          </p:cNvPr>
          <p:cNvSpPr txBox="1"/>
          <p:nvPr/>
        </p:nvSpPr>
        <p:spPr>
          <a:xfrm>
            <a:off x="1472835" y="4856560"/>
            <a:ext cx="9246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>
                <a:effectLst/>
              </a:rPr>
              <a:t>Najlepsi z najlepszych trafiają do polskiej kadry przygotowującej się </a:t>
            </a:r>
            <a:br>
              <a:rPr lang="pl-PL" sz="2000">
                <a:effectLst/>
              </a:rPr>
            </a:br>
            <a:r>
              <a:rPr lang="pl-PL" sz="2000">
                <a:effectLst/>
              </a:rPr>
              <a:t>do konkursów </a:t>
            </a:r>
            <a:r>
              <a:rPr lang="pl-PL" sz="2000" b="1">
                <a:solidFill>
                  <a:srgbClr val="AA9D33"/>
                </a:solidFill>
                <a:effectLst/>
              </a:rPr>
              <a:t>EuroSkills / WorldSkills.</a:t>
            </a:r>
            <a:endParaRPr lang="pl-PL" sz="2000" b="1">
              <a:solidFill>
                <a:srgbClr val="AA9D33"/>
              </a:solidFill>
            </a:endParaRP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17D4646D-0970-C349-48CB-F505B162F1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296" y="2841141"/>
            <a:ext cx="1288839" cy="241657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16F84689-2147-891F-6EB0-53E5B675D8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404" y="2843533"/>
            <a:ext cx="1291064" cy="24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46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DEE90-48ED-38F0-4A99-A2CB49228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DB2A3009-8205-59FA-1598-F5842001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7726"/>
            <a:ext cx="12192000" cy="1049438"/>
          </a:xfrm>
          <a:prstGeom prst="rect">
            <a:avLst/>
          </a:prstGeom>
        </p:spPr>
      </p:pic>
      <p:pic>
        <p:nvPicPr>
          <p:cNvPr id="14" name="Obraz 13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A8BF74CE-F916-80DD-D553-B5468E4FE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36" y="569946"/>
            <a:ext cx="861271" cy="659059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2913EC9F-A07A-6F2B-03DA-FF3EB7BAA5CD}"/>
              </a:ext>
            </a:extLst>
          </p:cNvPr>
          <p:cNvSpPr txBox="1"/>
          <p:nvPr/>
        </p:nvSpPr>
        <p:spPr>
          <a:xfrm>
            <a:off x="2227255" y="4337464"/>
            <a:ext cx="3292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bg1"/>
                </a:solidFill>
                <a:effectLst/>
              </a:rPr>
              <a:t>Szkolenia</a:t>
            </a:r>
            <a:endParaRPr lang="pl-PL">
              <a:solidFill>
                <a:schemeClr val="bg1"/>
              </a:solidFill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7ECD8EE7-91DA-F3BB-095C-CAC61AFA28BB}"/>
              </a:ext>
            </a:extLst>
          </p:cNvPr>
          <p:cNvSpPr txBox="1"/>
          <p:nvPr/>
        </p:nvSpPr>
        <p:spPr>
          <a:xfrm>
            <a:off x="1685925" y="675007"/>
            <a:ext cx="7239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000" b="1" dirty="0">
                <a:solidFill>
                  <a:srgbClr val="0B7CB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Konkursy umiejętności zawodowych służą: </a:t>
            </a:r>
            <a:endParaRPr lang="pl-PL" sz="3000" b="1" dirty="0">
              <a:solidFill>
                <a:srgbClr val="0B7CB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Obraz 7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93F2476E-9096-10A8-544D-6C3D6FB219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72" y="1527512"/>
            <a:ext cx="399719" cy="461744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D583ABEB-87DF-D23D-E0C7-303D11622BAB}"/>
              </a:ext>
            </a:extLst>
          </p:cNvPr>
          <p:cNvSpPr txBox="1"/>
          <p:nvPr/>
        </p:nvSpPr>
        <p:spPr>
          <a:xfrm>
            <a:off x="1328286" y="1563837"/>
            <a:ext cx="67593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b="0" i="0" dirty="0">
                <a:effectLst/>
              </a:rPr>
              <a:t>zachęcaniu młodych ludzi do podnoszenia swoich umiejętności zawodowych</a:t>
            </a:r>
            <a:endParaRPr lang="pl-PL" sz="1400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1670EDC-4922-6AB9-8889-2E0013CC5EC7}"/>
              </a:ext>
            </a:extLst>
          </p:cNvPr>
          <p:cNvSpPr txBox="1"/>
          <p:nvPr/>
        </p:nvSpPr>
        <p:spPr>
          <a:xfrm>
            <a:off x="1328285" y="2239942"/>
            <a:ext cx="37199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b="0" i="0" dirty="0">
                <a:effectLst/>
                <a:latin typeface="+mj-lt"/>
              </a:rPr>
              <a:t> promowaniu współpracy z przedsiębiorstwami</a:t>
            </a:r>
            <a:endParaRPr lang="pl-PL" sz="1400" dirty="0">
              <a:latin typeface="+mj-lt"/>
            </a:endParaRPr>
          </a:p>
        </p:txBody>
      </p:sp>
      <p:pic>
        <p:nvPicPr>
          <p:cNvPr id="6" name="Obraz 5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091FEC76-8C9E-B01A-0BF9-056E0D8650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72" y="2162958"/>
            <a:ext cx="399719" cy="461744"/>
          </a:xfrm>
          <a:prstGeom prst="rect">
            <a:avLst/>
          </a:prstGeom>
        </p:spPr>
      </p:pic>
      <p:pic>
        <p:nvPicPr>
          <p:cNvPr id="7" name="Obraz 6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E1E74E52-267D-E176-B8F5-EE7F12DE62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71" y="2820263"/>
            <a:ext cx="399719" cy="46174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62C724DB-D774-6191-8320-762B580D0BE3}"/>
              </a:ext>
            </a:extLst>
          </p:cNvPr>
          <p:cNvSpPr txBox="1"/>
          <p:nvPr/>
        </p:nvSpPr>
        <p:spPr>
          <a:xfrm>
            <a:off x="1328285" y="2861619"/>
            <a:ext cx="39199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b="0" i="0" dirty="0">
                <a:effectLst/>
                <a:latin typeface="+mj-lt"/>
              </a:rPr>
              <a:t>podniesieniu rangi kształcenia zawodowego</a:t>
            </a:r>
            <a:endParaRPr lang="pl-PL" sz="1400" dirty="0">
              <a:latin typeface="+mj-lt"/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E7A09E83-9D60-20C5-965B-034B50BBB0D6}"/>
              </a:ext>
            </a:extLst>
          </p:cNvPr>
          <p:cNvSpPr txBox="1"/>
          <p:nvPr/>
        </p:nvSpPr>
        <p:spPr>
          <a:xfrm>
            <a:off x="1285106" y="3542518"/>
            <a:ext cx="59348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b="0" i="0" dirty="0">
                <a:effectLst/>
                <a:latin typeface="+mj-lt"/>
              </a:rPr>
              <a:t>budowania platformy do międzynarodowej wymiany doświadczeń i informacji</a:t>
            </a:r>
            <a:endParaRPr lang="pl-PL" sz="1400" dirty="0">
              <a:latin typeface="+mj-lt"/>
            </a:endParaRPr>
          </a:p>
        </p:txBody>
      </p:sp>
      <p:pic>
        <p:nvPicPr>
          <p:cNvPr id="21" name="Obraz 20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4EF7D612-0258-CB49-0CC0-5097865033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71" y="3496261"/>
            <a:ext cx="399719" cy="461744"/>
          </a:xfrm>
          <a:prstGeom prst="rect">
            <a:avLst/>
          </a:prstGeom>
        </p:spPr>
      </p:pic>
      <p:sp>
        <p:nvSpPr>
          <p:cNvPr id="22" name="pole tekstowe 21">
            <a:extLst>
              <a:ext uri="{FF2B5EF4-FFF2-40B4-BE49-F238E27FC236}">
                <a16:creationId xmlns:a16="http://schemas.microsoft.com/office/drawing/2014/main" id="{1E09D18F-6F2C-3923-825D-20A029F8DBB5}"/>
              </a:ext>
            </a:extLst>
          </p:cNvPr>
          <p:cNvSpPr txBox="1"/>
          <p:nvPr/>
        </p:nvSpPr>
        <p:spPr>
          <a:xfrm>
            <a:off x="1328285" y="4218623"/>
            <a:ext cx="59348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 dirty="0">
                <a:latin typeface="+mj-lt"/>
              </a:rPr>
              <a:t>p</a:t>
            </a:r>
            <a:r>
              <a:rPr lang="pl-PL" sz="1400" b="0" i="0" dirty="0">
                <a:effectLst/>
                <a:latin typeface="+mj-lt"/>
              </a:rPr>
              <a:t>romocji osiągnięć polskich zawodników i ich talentów</a:t>
            </a:r>
            <a:endParaRPr lang="pl-PL" sz="1400" dirty="0">
              <a:latin typeface="+mj-lt"/>
            </a:endParaRPr>
          </a:p>
        </p:txBody>
      </p:sp>
      <p:pic>
        <p:nvPicPr>
          <p:cNvPr id="23" name="Obraz 22" descr="Obraz zawierający wzór, Symetria, linia, kwadrat&#10;&#10;Opis wygenerowany automatycznie">
            <a:extLst>
              <a:ext uri="{FF2B5EF4-FFF2-40B4-BE49-F238E27FC236}">
                <a16:creationId xmlns:a16="http://schemas.microsoft.com/office/drawing/2014/main" id="{9F480BBE-88EC-C9CC-3C1E-1BEAAE5D30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71" y="4202685"/>
            <a:ext cx="399719" cy="46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32840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324AFFD66887540847FA06C6DF89199" ma:contentTypeVersion="15" ma:contentTypeDescription="Utwórz nowy dokument." ma:contentTypeScope="" ma:versionID="14cb62f9577739effe132a7e65aa833b">
  <xsd:schema xmlns:xsd="http://www.w3.org/2001/XMLSchema" xmlns:xs="http://www.w3.org/2001/XMLSchema" xmlns:p="http://schemas.microsoft.com/office/2006/metadata/properties" xmlns:ns2="17d15181-d2cc-43bc-a78f-56cad9faf0eb" xmlns:ns3="26fe0eed-484c-468a-aafc-64869ee1c8e6" targetNamespace="http://schemas.microsoft.com/office/2006/metadata/properties" ma:root="true" ma:fieldsID="e0a26a204c5b3b1703cc68cd07c3fdce" ns2:_="" ns3:_="">
    <xsd:import namespace="17d15181-d2cc-43bc-a78f-56cad9faf0eb"/>
    <xsd:import namespace="26fe0eed-484c-468a-aafc-64869ee1c8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15181-d2cc-43bc-a78f-56cad9fa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i obrazów" ma:readOnly="false" ma:fieldId="{5cf76f15-5ced-4ddc-b409-7134ff3c332f}" ma:taxonomyMulti="true" ma:sspId="d3907a9f-f206-4ff5-9f9d-57cad47dda9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e0eed-484c-468a-aafc-64869ee1c8e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cdeff89c-de66-41b0-81d7-602f8f1f5924}" ma:internalName="TaxCatchAll" ma:showField="CatchAllData" ma:web="26fe0eed-484c-468a-aafc-64869ee1c8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774783-441C-417B-B59D-E3D803A604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A9DE07-123C-436A-A5D3-B075EAF1831A}">
  <ds:schemaRefs>
    <ds:schemaRef ds:uri="17d15181-d2cc-43bc-a78f-56cad9faf0eb"/>
    <ds:schemaRef ds:uri="26fe0eed-484c-468a-aafc-64869ee1c8e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1517</Words>
  <Application>Microsoft Office PowerPoint</Application>
  <PresentationFormat>Panoramiczny</PresentationFormat>
  <Paragraphs>153</Paragraphs>
  <Slides>19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7" baseType="lpstr">
      <vt:lpstr>Aptos</vt:lpstr>
      <vt:lpstr>Aptos Display</vt:lpstr>
      <vt:lpstr>Arial</vt:lpstr>
      <vt:lpstr>Calibri</vt:lpstr>
      <vt:lpstr>inherit</vt:lpstr>
      <vt:lpstr>Rubik</vt:lpstr>
      <vt:lpstr>Wingdings</vt:lpstr>
      <vt:lpstr>Motyw pakietu Office</vt:lpstr>
      <vt:lpstr>SkillsPoland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Monika Pisarczyk</dc:creator>
  <cp:lastModifiedBy>Monika Pisarczyk</cp:lastModifiedBy>
  <cp:revision>15</cp:revision>
  <cp:lastPrinted>2025-01-22T09:11:24Z</cp:lastPrinted>
  <dcterms:created xsi:type="dcterms:W3CDTF">2024-09-11T07:46:38Z</dcterms:created>
  <dcterms:modified xsi:type="dcterms:W3CDTF">2025-02-27T07:23:21Z</dcterms:modified>
</cp:coreProperties>
</file>