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273" r:id="rId33"/>
  </p:sldIdLst>
  <p:sldSz cx="9753600" cy="7315200"/>
  <p:notesSz cx="6858000" cy="9144000"/>
  <p:embeddedFontLst>
    <p:embeddedFont>
      <p:font typeface="Architects Daughter" pitchFamily="2" charset="0"/>
      <p:regular r:id="rId35"/>
    </p:embeddedFont>
    <p:embeddedFont>
      <p:font typeface="Modern Love Caps" pitchFamily="82" charset="0"/>
      <p:regular r:id="rId36"/>
    </p:embeddedFont>
    <p:embeddedFont>
      <p:font typeface="Oregano" panose="03060702040602030A04" pitchFamily="66" charset="0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558" autoAdjust="0"/>
  </p:normalViewPr>
  <p:slideViewPr>
    <p:cSldViewPr>
      <p:cViewPr varScale="1">
        <p:scale>
          <a:sx n="113" d="100"/>
          <a:sy n="113" d="100"/>
        </p:scale>
        <p:origin x="192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Domi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Ania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eTwinning wpisany do podstawy programowej (warunki i sposoby realizacji)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svg"/><Relationship Id="rId7" Type="http://schemas.openxmlformats.org/officeDocument/2006/relationships/image" Target="../media/image66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svg"/><Relationship Id="rId4" Type="http://schemas.openxmlformats.org/officeDocument/2006/relationships/image" Target="../media/image63.png"/><Relationship Id="rId9" Type="http://schemas.openxmlformats.org/officeDocument/2006/relationships/image" Target="../media/image6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6.svg"/><Relationship Id="rId7" Type="http://schemas.openxmlformats.org/officeDocument/2006/relationships/image" Target="../media/image38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70.svg"/><Relationship Id="rId5" Type="http://schemas.openxmlformats.org/officeDocument/2006/relationships/image" Target="../media/image30.svg"/><Relationship Id="rId10" Type="http://schemas.openxmlformats.org/officeDocument/2006/relationships/image" Target="../media/image69.png"/><Relationship Id="rId4" Type="http://schemas.openxmlformats.org/officeDocument/2006/relationships/image" Target="../media/image29.png"/><Relationship Id="rId9" Type="http://schemas.openxmlformats.org/officeDocument/2006/relationships/image" Target="../media/image5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0.svg"/><Relationship Id="rId7" Type="http://schemas.openxmlformats.org/officeDocument/2006/relationships/image" Target="../media/image72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33.svg"/><Relationship Id="rId10" Type="http://schemas.openxmlformats.org/officeDocument/2006/relationships/image" Target="../media/image73.png"/><Relationship Id="rId4" Type="http://schemas.openxmlformats.org/officeDocument/2006/relationships/image" Target="../media/image32.png"/><Relationship Id="rId9" Type="http://schemas.openxmlformats.org/officeDocument/2006/relationships/image" Target="../media/image52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hyperlink" Target="https://rsmiriam.wixsite.com/craccaroundeurope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svg"/><Relationship Id="rId4" Type="http://schemas.openxmlformats.org/officeDocument/2006/relationships/image" Target="../media/image9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2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openxmlformats.org/officeDocument/2006/relationships/image" Target="../media/image30.svg"/><Relationship Id="rId4" Type="http://schemas.openxmlformats.org/officeDocument/2006/relationships/image" Target="../media/image26.sv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sv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43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3920" y="1930315"/>
            <a:ext cx="6598913" cy="4126861"/>
            <a:chOff x="0" y="0"/>
            <a:chExt cx="2444042" cy="1528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44042" cy="1528467"/>
            </a:xfrm>
            <a:custGeom>
              <a:avLst/>
              <a:gdLst/>
              <a:ahLst/>
              <a:cxnLst/>
              <a:rect l="l" t="t" r="r" b="b"/>
              <a:pathLst>
                <a:path w="2444042" h="1528467">
                  <a:moveTo>
                    <a:pt x="82125" y="0"/>
                  </a:moveTo>
                  <a:lnTo>
                    <a:pt x="2361917" y="0"/>
                  </a:lnTo>
                  <a:cubicBezTo>
                    <a:pt x="2407273" y="0"/>
                    <a:pt x="2444042" y="36769"/>
                    <a:pt x="2444042" y="82125"/>
                  </a:cubicBezTo>
                  <a:lnTo>
                    <a:pt x="2444042" y="1446342"/>
                  </a:lnTo>
                  <a:cubicBezTo>
                    <a:pt x="2444042" y="1491698"/>
                    <a:pt x="2407273" y="1528467"/>
                    <a:pt x="2361917" y="1528467"/>
                  </a:cubicBezTo>
                  <a:lnTo>
                    <a:pt x="82125" y="1528467"/>
                  </a:lnTo>
                  <a:cubicBezTo>
                    <a:pt x="36769" y="1528467"/>
                    <a:pt x="0" y="1491698"/>
                    <a:pt x="0" y="1446342"/>
                  </a:cubicBezTo>
                  <a:lnTo>
                    <a:pt x="0" y="82125"/>
                  </a:lnTo>
                  <a:cubicBezTo>
                    <a:pt x="0" y="36769"/>
                    <a:pt x="36769" y="0"/>
                    <a:pt x="82125" y="0"/>
                  </a:cubicBezTo>
                  <a:close/>
                </a:path>
              </a:pathLst>
            </a:custGeom>
            <a:solidFill>
              <a:srgbClr val="2A292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444042" cy="1557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15832" y="-438830"/>
            <a:ext cx="2633390" cy="2633390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31520" y="1777915"/>
            <a:ext cx="6598913" cy="4126861"/>
            <a:chOff x="0" y="0"/>
            <a:chExt cx="2444042" cy="152846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44042" cy="1528467"/>
            </a:xfrm>
            <a:custGeom>
              <a:avLst/>
              <a:gdLst/>
              <a:ahLst/>
              <a:cxnLst/>
              <a:rect l="l" t="t" r="r" b="b"/>
              <a:pathLst>
                <a:path w="2444042" h="1528467">
                  <a:moveTo>
                    <a:pt x="82125" y="0"/>
                  </a:moveTo>
                  <a:lnTo>
                    <a:pt x="2361917" y="0"/>
                  </a:lnTo>
                  <a:cubicBezTo>
                    <a:pt x="2407273" y="0"/>
                    <a:pt x="2444042" y="36769"/>
                    <a:pt x="2444042" y="82125"/>
                  </a:cubicBezTo>
                  <a:lnTo>
                    <a:pt x="2444042" y="1446342"/>
                  </a:lnTo>
                  <a:cubicBezTo>
                    <a:pt x="2444042" y="1491698"/>
                    <a:pt x="2407273" y="1528467"/>
                    <a:pt x="2361917" y="1528467"/>
                  </a:cubicBezTo>
                  <a:lnTo>
                    <a:pt x="82125" y="1528467"/>
                  </a:lnTo>
                  <a:cubicBezTo>
                    <a:pt x="36769" y="1528467"/>
                    <a:pt x="0" y="1491698"/>
                    <a:pt x="0" y="1446342"/>
                  </a:cubicBezTo>
                  <a:lnTo>
                    <a:pt x="0" y="82125"/>
                  </a:lnTo>
                  <a:cubicBezTo>
                    <a:pt x="0" y="36769"/>
                    <a:pt x="36769" y="0"/>
                    <a:pt x="82125" y="0"/>
                  </a:cubicBezTo>
                  <a:close/>
                </a:path>
              </a:pathLst>
            </a:custGeom>
            <a:solidFill>
              <a:srgbClr val="F07C5D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444042" cy="1557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85547" y="5528685"/>
            <a:ext cx="3848899" cy="752182"/>
            <a:chOff x="0" y="0"/>
            <a:chExt cx="1544939" cy="30192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44939" cy="301924"/>
            </a:xfrm>
            <a:custGeom>
              <a:avLst/>
              <a:gdLst/>
              <a:ahLst/>
              <a:cxnLst/>
              <a:rect l="l" t="t" r="r" b="b"/>
              <a:pathLst>
                <a:path w="1544939" h="301924">
                  <a:moveTo>
                    <a:pt x="150962" y="0"/>
                  </a:moveTo>
                  <a:lnTo>
                    <a:pt x="1393977" y="0"/>
                  </a:lnTo>
                  <a:cubicBezTo>
                    <a:pt x="1434014" y="0"/>
                    <a:pt x="1472412" y="15905"/>
                    <a:pt x="1500723" y="44216"/>
                  </a:cubicBezTo>
                  <a:cubicBezTo>
                    <a:pt x="1529034" y="72527"/>
                    <a:pt x="1544939" y="110924"/>
                    <a:pt x="1544939" y="150962"/>
                  </a:cubicBezTo>
                  <a:lnTo>
                    <a:pt x="1544939" y="150962"/>
                  </a:lnTo>
                  <a:cubicBezTo>
                    <a:pt x="1544939" y="234336"/>
                    <a:pt x="1477351" y="301924"/>
                    <a:pt x="1393977" y="301924"/>
                  </a:cubicBezTo>
                  <a:lnTo>
                    <a:pt x="150962" y="301924"/>
                  </a:lnTo>
                  <a:cubicBezTo>
                    <a:pt x="110924" y="301924"/>
                    <a:pt x="72527" y="286019"/>
                    <a:pt x="44216" y="257708"/>
                  </a:cubicBezTo>
                  <a:cubicBezTo>
                    <a:pt x="15905" y="229397"/>
                    <a:pt x="0" y="191000"/>
                    <a:pt x="0" y="150962"/>
                  </a:cubicBezTo>
                  <a:lnTo>
                    <a:pt x="0" y="150962"/>
                  </a:lnTo>
                  <a:cubicBezTo>
                    <a:pt x="0" y="110924"/>
                    <a:pt x="15905" y="72527"/>
                    <a:pt x="44216" y="44216"/>
                  </a:cubicBezTo>
                  <a:cubicBezTo>
                    <a:pt x="72527" y="15905"/>
                    <a:pt x="110924" y="0"/>
                    <a:pt x="150962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1544939" cy="3590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r>
                <a:rPr lang="en-US" sz="2300">
                  <a:solidFill>
                    <a:srgbClr val="2A2929"/>
                  </a:solidFill>
                  <a:latin typeface="Oregano"/>
                  <a:ea typeface="Oregano"/>
                  <a:cs typeface="Oregano"/>
                  <a:sym typeface="Oregano"/>
                </a:rPr>
                <a:t>created by Dominika &amp; Ania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485547" y="2618969"/>
            <a:ext cx="5470126" cy="1885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39"/>
              </a:lnSpc>
            </a:pPr>
            <a:r>
              <a:rPr lang="en-US" sz="8799">
                <a:solidFill>
                  <a:srgbClr val="FFFFFF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Edukacja bez granic</a:t>
            </a:r>
          </a:p>
        </p:txBody>
      </p:sp>
      <p:sp>
        <p:nvSpPr>
          <p:cNvPr id="15" name="Freeform 15"/>
          <p:cNvSpPr/>
          <p:nvPr/>
        </p:nvSpPr>
        <p:spPr>
          <a:xfrm>
            <a:off x="6118216" y="731520"/>
            <a:ext cx="2729235" cy="2926080"/>
          </a:xfrm>
          <a:custGeom>
            <a:avLst/>
            <a:gdLst/>
            <a:ahLst/>
            <a:cxnLst/>
            <a:rect l="l" t="t" r="r" b="b"/>
            <a:pathLst>
              <a:path w="2729235" h="2926080">
                <a:moveTo>
                  <a:pt x="0" y="0"/>
                </a:moveTo>
                <a:lnTo>
                  <a:pt x="2729235" y="0"/>
                </a:lnTo>
                <a:lnTo>
                  <a:pt x="2729235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3703528" y="6583680"/>
            <a:ext cx="2741263" cy="27412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103528" y="270035"/>
            <a:ext cx="1867286" cy="1269755"/>
          </a:xfrm>
          <a:custGeom>
            <a:avLst/>
            <a:gdLst/>
            <a:ahLst/>
            <a:cxnLst/>
            <a:rect l="l" t="t" r="r" b="b"/>
            <a:pathLst>
              <a:path w="1867286" h="1269755">
                <a:moveTo>
                  <a:pt x="0" y="0"/>
                </a:moveTo>
                <a:lnTo>
                  <a:pt x="1867287" y="0"/>
                </a:lnTo>
                <a:lnTo>
                  <a:pt x="1867287" y="1269755"/>
                </a:lnTo>
                <a:lnTo>
                  <a:pt x="0" y="126975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151498" y="2285594"/>
            <a:ext cx="1673569" cy="1581523"/>
          </a:xfrm>
          <a:custGeom>
            <a:avLst/>
            <a:gdLst/>
            <a:ahLst/>
            <a:cxnLst/>
            <a:rect l="l" t="t" r="r" b="b"/>
            <a:pathLst>
              <a:path w="1673569" h="1581523">
                <a:moveTo>
                  <a:pt x="0" y="0"/>
                </a:moveTo>
                <a:lnTo>
                  <a:pt x="1673570" y="0"/>
                </a:lnTo>
                <a:lnTo>
                  <a:pt x="1673570" y="1581523"/>
                </a:lnTo>
                <a:lnTo>
                  <a:pt x="0" y="158152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-666658">
            <a:off x="7141389" y="4110789"/>
            <a:ext cx="1990210" cy="2835792"/>
          </a:xfrm>
          <a:custGeom>
            <a:avLst/>
            <a:gdLst/>
            <a:ahLst/>
            <a:cxnLst/>
            <a:rect l="l" t="t" r="r" b="b"/>
            <a:pathLst>
              <a:path w="1990210" h="2835792">
                <a:moveTo>
                  <a:pt x="0" y="0"/>
                </a:moveTo>
                <a:lnTo>
                  <a:pt x="1990211" y="0"/>
                </a:lnTo>
                <a:lnTo>
                  <a:pt x="1990211" y="2835791"/>
                </a:lnTo>
                <a:lnTo>
                  <a:pt x="0" y="28357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6743924" y="3841345"/>
            <a:ext cx="1477818" cy="1463040"/>
          </a:xfrm>
          <a:custGeom>
            <a:avLst/>
            <a:gdLst/>
            <a:ahLst/>
            <a:cxnLst/>
            <a:rect l="l" t="t" r="r" b="b"/>
            <a:pathLst>
              <a:path w="1477818" h="1463040">
                <a:moveTo>
                  <a:pt x="0" y="0"/>
                </a:moveTo>
                <a:lnTo>
                  <a:pt x="1477818" y="0"/>
                </a:lnTo>
                <a:lnTo>
                  <a:pt x="1477818" y="1463040"/>
                </a:lnTo>
                <a:lnTo>
                  <a:pt x="0" y="1463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379192" y="4835264"/>
            <a:ext cx="5608368" cy="388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80"/>
              </a:lnSpc>
            </a:pPr>
            <a:r>
              <a:rPr lang="en-US" sz="3200">
                <a:solidFill>
                  <a:srgbClr val="FFFFFF"/>
                </a:solidFill>
                <a:latin typeface="Oregano"/>
                <a:ea typeface="Oregano"/>
                <a:cs typeface="Oregano"/>
                <a:sym typeface="Oregano"/>
              </a:rPr>
              <a:t>współpraca międzynarodowa z eTwinnig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7929419" y="412185"/>
            <a:ext cx="1688476" cy="1280172"/>
          </a:xfrm>
          <a:custGeom>
            <a:avLst/>
            <a:gdLst/>
            <a:ahLst/>
            <a:cxnLst/>
            <a:rect l="l" t="t" r="r" b="b"/>
            <a:pathLst>
              <a:path w="1688476" h="1280172">
                <a:moveTo>
                  <a:pt x="0" y="0"/>
                </a:moveTo>
                <a:lnTo>
                  <a:pt x="1688476" y="0"/>
                </a:lnTo>
                <a:lnTo>
                  <a:pt x="1688476" y="1280172"/>
                </a:lnTo>
                <a:lnTo>
                  <a:pt x="0" y="128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794928" flipH="1">
            <a:off x="8279107" y="5897324"/>
            <a:ext cx="1509799" cy="1251761"/>
          </a:xfrm>
          <a:custGeom>
            <a:avLst/>
            <a:gdLst/>
            <a:ahLst/>
            <a:cxnLst/>
            <a:rect l="l" t="t" r="r" b="b"/>
            <a:pathLst>
              <a:path w="1509799" h="1251761">
                <a:moveTo>
                  <a:pt x="1509799" y="0"/>
                </a:moveTo>
                <a:lnTo>
                  <a:pt x="0" y="0"/>
                </a:lnTo>
                <a:lnTo>
                  <a:pt x="0" y="1251761"/>
                </a:lnTo>
                <a:lnTo>
                  <a:pt x="1509799" y="1251761"/>
                </a:lnTo>
                <a:lnTo>
                  <a:pt x="15097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172594" y="2703513"/>
            <a:ext cx="5408413" cy="3819692"/>
          </a:xfrm>
          <a:custGeom>
            <a:avLst/>
            <a:gdLst/>
            <a:ahLst/>
            <a:cxnLst/>
            <a:rect l="l" t="t" r="r" b="b"/>
            <a:pathLst>
              <a:path w="5408413" h="3819692">
                <a:moveTo>
                  <a:pt x="0" y="0"/>
                </a:moveTo>
                <a:lnTo>
                  <a:pt x="5408412" y="0"/>
                </a:lnTo>
                <a:lnTo>
                  <a:pt x="5408412" y="3819691"/>
                </a:lnTo>
                <a:lnTo>
                  <a:pt x="0" y="381969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33315" y="836514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6196" y="6695032"/>
            <a:ext cx="2294238" cy="39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4"/>
              </a:lnSpc>
            </a:pPr>
            <a:r>
              <a:rPr lang="en-US" sz="252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Let’s Podcast!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7929419" y="412185"/>
            <a:ext cx="1688476" cy="1280172"/>
          </a:xfrm>
          <a:custGeom>
            <a:avLst/>
            <a:gdLst/>
            <a:ahLst/>
            <a:cxnLst/>
            <a:rect l="l" t="t" r="r" b="b"/>
            <a:pathLst>
              <a:path w="1688476" h="1280172">
                <a:moveTo>
                  <a:pt x="0" y="0"/>
                </a:moveTo>
                <a:lnTo>
                  <a:pt x="1688476" y="0"/>
                </a:lnTo>
                <a:lnTo>
                  <a:pt x="1688476" y="1280172"/>
                </a:lnTo>
                <a:lnTo>
                  <a:pt x="0" y="128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794928" flipH="1">
            <a:off x="8279107" y="5897324"/>
            <a:ext cx="1509799" cy="1251761"/>
          </a:xfrm>
          <a:custGeom>
            <a:avLst/>
            <a:gdLst/>
            <a:ahLst/>
            <a:cxnLst/>
            <a:rect l="l" t="t" r="r" b="b"/>
            <a:pathLst>
              <a:path w="1509799" h="1251761">
                <a:moveTo>
                  <a:pt x="1509799" y="0"/>
                </a:moveTo>
                <a:lnTo>
                  <a:pt x="0" y="0"/>
                </a:lnTo>
                <a:lnTo>
                  <a:pt x="0" y="1251761"/>
                </a:lnTo>
                <a:lnTo>
                  <a:pt x="1509799" y="1251761"/>
                </a:lnTo>
                <a:lnTo>
                  <a:pt x="15097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49439" y="2880862"/>
            <a:ext cx="6844275" cy="3156922"/>
          </a:xfrm>
          <a:custGeom>
            <a:avLst/>
            <a:gdLst/>
            <a:ahLst/>
            <a:cxnLst/>
            <a:rect l="l" t="t" r="r" b="b"/>
            <a:pathLst>
              <a:path w="6844275" h="3156922">
                <a:moveTo>
                  <a:pt x="0" y="0"/>
                </a:moveTo>
                <a:lnTo>
                  <a:pt x="6844275" y="0"/>
                </a:lnTo>
                <a:lnTo>
                  <a:pt x="6844275" y="3156922"/>
                </a:lnTo>
                <a:lnTo>
                  <a:pt x="0" y="3156922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33315" y="836514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6196" y="6695032"/>
            <a:ext cx="2294238" cy="39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4"/>
              </a:lnSpc>
            </a:pPr>
            <a:r>
              <a:rPr lang="en-US" sz="252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Code of Mystery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7929419" y="412185"/>
            <a:ext cx="1688476" cy="1280172"/>
          </a:xfrm>
          <a:custGeom>
            <a:avLst/>
            <a:gdLst/>
            <a:ahLst/>
            <a:cxnLst/>
            <a:rect l="l" t="t" r="r" b="b"/>
            <a:pathLst>
              <a:path w="1688476" h="1280172">
                <a:moveTo>
                  <a:pt x="0" y="0"/>
                </a:moveTo>
                <a:lnTo>
                  <a:pt x="1688476" y="0"/>
                </a:lnTo>
                <a:lnTo>
                  <a:pt x="1688476" y="1280172"/>
                </a:lnTo>
                <a:lnTo>
                  <a:pt x="0" y="128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794928" flipH="1">
            <a:off x="8279107" y="5897324"/>
            <a:ext cx="1509799" cy="1251761"/>
          </a:xfrm>
          <a:custGeom>
            <a:avLst/>
            <a:gdLst/>
            <a:ahLst/>
            <a:cxnLst/>
            <a:rect l="l" t="t" r="r" b="b"/>
            <a:pathLst>
              <a:path w="1509799" h="1251761">
                <a:moveTo>
                  <a:pt x="1509799" y="0"/>
                </a:moveTo>
                <a:lnTo>
                  <a:pt x="0" y="0"/>
                </a:lnTo>
                <a:lnTo>
                  <a:pt x="0" y="1251761"/>
                </a:lnTo>
                <a:lnTo>
                  <a:pt x="1509799" y="1251761"/>
                </a:lnTo>
                <a:lnTo>
                  <a:pt x="15097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863131" y="2505043"/>
            <a:ext cx="6027338" cy="4219137"/>
          </a:xfrm>
          <a:custGeom>
            <a:avLst/>
            <a:gdLst/>
            <a:ahLst/>
            <a:cxnLst/>
            <a:rect l="l" t="t" r="r" b="b"/>
            <a:pathLst>
              <a:path w="6027338" h="4219137">
                <a:moveTo>
                  <a:pt x="0" y="0"/>
                </a:moveTo>
                <a:lnTo>
                  <a:pt x="6027338" y="0"/>
                </a:lnTo>
                <a:lnTo>
                  <a:pt x="6027338" y="4219137"/>
                </a:lnTo>
                <a:lnTo>
                  <a:pt x="0" y="4219137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33315" y="836514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6196" y="6695032"/>
            <a:ext cx="3244711" cy="39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4"/>
              </a:lnSpc>
            </a:pPr>
            <a:r>
              <a:rPr lang="en-US" sz="252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What's new about the news?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7929419" y="412185"/>
            <a:ext cx="1688476" cy="1280172"/>
          </a:xfrm>
          <a:custGeom>
            <a:avLst/>
            <a:gdLst/>
            <a:ahLst/>
            <a:cxnLst/>
            <a:rect l="l" t="t" r="r" b="b"/>
            <a:pathLst>
              <a:path w="1688476" h="1280172">
                <a:moveTo>
                  <a:pt x="0" y="0"/>
                </a:moveTo>
                <a:lnTo>
                  <a:pt x="1688476" y="0"/>
                </a:lnTo>
                <a:lnTo>
                  <a:pt x="1688476" y="1280172"/>
                </a:lnTo>
                <a:lnTo>
                  <a:pt x="0" y="128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794928" flipH="1">
            <a:off x="8279107" y="5897324"/>
            <a:ext cx="1509799" cy="1251761"/>
          </a:xfrm>
          <a:custGeom>
            <a:avLst/>
            <a:gdLst/>
            <a:ahLst/>
            <a:cxnLst/>
            <a:rect l="l" t="t" r="r" b="b"/>
            <a:pathLst>
              <a:path w="1509799" h="1251761">
                <a:moveTo>
                  <a:pt x="1509799" y="0"/>
                </a:moveTo>
                <a:lnTo>
                  <a:pt x="0" y="0"/>
                </a:lnTo>
                <a:lnTo>
                  <a:pt x="0" y="1251761"/>
                </a:lnTo>
                <a:lnTo>
                  <a:pt x="1509799" y="1251761"/>
                </a:lnTo>
                <a:lnTo>
                  <a:pt x="15097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236531" y="2713501"/>
            <a:ext cx="5772468" cy="4314920"/>
          </a:xfrm>
          <a:custGeom>
            <a:avLst/>
            <a:gdLst/>
            <a:ahLst/>
            <a:cxnLst/>
            <a:rect l="l" t="t" r="r" b="b"/>
            <a:pathLst>
              <a:path w="5772468" h="4314920">
                <a:moveTo>
                  <a:pt x="0" y="0"/>
                </a:moveTo>
                <a:lnTo>
                  <a:pt x="5772469" y="0"/>
                </a:lnTo>
                <a:lnTo>
                  <a:pt x="5772469" y="4314921"/>
                </a:lnTo>
                <a:lnTo>
                  <a:pt x="0" y="4314921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33315" y="836514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-284290" y="6695032"/>
            <a:ext cx="3244711" cy="39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4"/>
              </a:lnSpc>
            </a:pPr>
            <a:r>
              <a:rPr lang="en-US" sz="252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Comp@ss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7929419" y="412185"/>
            <a:ext cx="1688476" cy="1280172"/>
          </a:xfrm>
          <a:custGeom>
            <a:avLst/>
            <a:gdLst/>
            <a:ahLst/>
            <a:cxnLst/>
            <a:rect l="l" t="t" r="r" b="b"/>
            <a:pathLst>
              <a:path w="1688476" h="1280172">
                <a:moveTo>
                  <a:pt x="0" y="0"/>
                </a:moveTo>
                <a:lnTo>
                  <a:pt x="1688476" y="0"/>
                </a:lnTo>
                <a:lnTo>
                  <a:pt x="1688476" y="1280172"/>
                </a:lnTo>
                <a:lnTo>
                  <a:pt x="0" y="128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794928" flipH="1">
            <a:off x="8279107" y="5897324"/>
            <a:ext cx="1509799" cy="1251761"/>
          </a:xfrm>
          <a:custGeom>
            <a:avLst/>
            <a:gdLst/>
            <a:ahLst/>
            <a:cxnLst/>
            <a:rect l="l" t="t" r="r" b="b"/>
            <a:pathLst>
              <a:path w="1509799" h="1251761">
                <a:moveTo>
                  <a:pt x="1509799" y="0"/>
                </a:moveTo>
                <a:lnTo>
                  <a:pt x="0" y="0"/>
                </a:lnTo>
                <a:lnTo>
                  <a:pt x="0" y="1251761"/>
                </a:lnTo>
                <a:lnTo>
                  <a:pt x="1509799" y="1251761"/>
                </a:lnTo>
                <a:lnTo>
                  <a:pt x="15097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44714" y="3013123"/>
            <a:ext cx="7546721" cy="2782853"/>
          </a:xfrm>
          <a:custGeom>
            <a:avLst/>
            <a:gdLst/>
            <a:ahLst/>
            <a:cxnLst/>
            <a:rect l="l" t="t" r="r" b="b"/>
            <a:pathLst>
              <a:path w="7546721" h="2782853">
                <a:moveTo>
                  <a:pt x="0" y="0"/>
                </a:moveTo>
                <a:lnTo>
                  <a:pt x="7546721" y="0"/>
                </a:lnTo>
                <a:lnTo>
                  <a:pt x="7546721" y="2782853"/>
                </a:lnTo>
                <a:lnTo>
                  <a:pt x="0" y="2782853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33315" y="836514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6196" y="6695032"/>
            <a:ext cx="3244711" cy="39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4"/>
              </a:lnSpc>
            </a:pPr>
            <a:r>
              <a:rPr lang="en-US" sz="252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USED but not USELESS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6418" y="101866"/>
            <a:ext cx="3575725" cy="2099926"/>
          </a:xfrm>
          <a:custGeom>
            <a:avLst/>
            <a:gdLst/>
            <a:ahLst/>
            <a:cxnLst/>
            <a:rect l="l" t="t" r="r" b="b"/>
            <a:pathLst>
              <a:path w="3575725" h="2099926">
                <a:moveTo>
                  <a:pt x="0" y="0"/>
                </a:moveTo>
                <a:lnTo>
                  <a:pt x="3575725" y="0"/>
                </a:lnTo>
                <a:lnTo>
                  <a:pt x="3575725" y="2099925"/>
                </a:lnTo>
                <a:lnTo>
                  <a:pt x="0" y="20999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2094023" flipH="1">
            <a:off x="3049377" y="6129869"/>
            <a:ext cx="1242434" cy="1286891"/>
          </a:xfrm>
          <a:custGeom>
            <a:avLst/>
            <a:gdLst/>
            <a:ahLst/>
            <a:cxnLst/>
            <a:rect l="l" t="t" r="r" b="b"/>
            <a:pathLst>
              <a:path w="1242434" h="1286891">
                <a:moveTo>
                  <a:pt x="1242434" y="0"/>
                </a:moveTo>
                <a:lnTo>
                  <a:pt x="0" y="0"/>
                </a:lnTo>
                <a:lnTo>
                  <a:pt x="0" y="1286890"/>
                </a:lnTo>
                <a:lnTo>
                  <a:pt x="1242434" y="1286890"/>
                </a:lnTo>
                <a:lnTo>
                  <a:pt x="124243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83497" y="5805619"/>
            <a:ext cx="1681722" cy="1394300"/>
          </a:xfrm>
          <a:custGeom>
            <a:avLst/>
            <a:gdLst/>
            <a:ahLst/>
            <a:cxnLst/>
            <a:rect l="l" t="t" r="r" b="b"/>
            <a:pathLst>
              <a:path w="1681722" h="1394300">
                <a:moveTo>
                  <a:pt x="0" y="0"/>
                </a:moveTo>
                <a:lnTo>
                  <a:pt x="1681722" y="0"/>
                </a:lnTo>
                <a:lnTo>
                  <a:pt x="1681722" y="1394300"/>
                </a:lnTo>
                <a:lnTo>
                  <a:pt x="0" y="13943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6143989" y="5065945"/>
            <a:ext cx="4105782" cy="4105782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7293123" y="5423837"/>
            <a:ext cx="2053131" cy="1579045"/>
          </a:xfrm>
          <a:custGeom>
            <a:avLst/>
            <a:gdLst/>
            <a:ahLst/>
            <a:cxnLst/>
            <a:rect l="l" t="t" r="r" b="b"/>
            <a:pathLst>
              <a:path w="2053131" h="1579045">
                <a:moveTo>
                  <a:pt x="0" y="0"/>
                </a:moveTo>
                <a:lnTo>
                  <a:pt x="2053131" y="0"/>
                </a:lnTo>
                <a:lnTo>
                  <a:pt x="2053131" y="1579044"/>
                </a:lnTo>
                <a:lnTo>
                  <a:pt x="0" y="15790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931782" y="561793"/>
            <a:ext cx="1890036" cy="1780475"/>
            <a:chOff x="0" y="0"/>
            <a:chExt cx="812800" cy="76568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765684"/>
            </a:xfrm>
            <a:custGeom>
              <a:avLst/>
              <a:gdLst/>
              <a:ahLst/>
              <a:cxnLst/>
              <a:rect l="l" t="t" r="r" b="b"/>
              <a:pathLst>
                <a:path w="812800" h="765684">
                  <a:moveTo>
                    <a:pt x="406400" y="0"/>
                  </a:moveTo>
                  <a:cubicBezTo>
                    <a:pt x="181951" y="0"/>
                    <a:pt x="0" y="171404"/>
                    <a:pt x="0" y="382842"/>
                  </a:cubicBezTo>
                  <a:cubicBezTo>
                    <a:pt x="0" y="594280"/>
                    <a:pt x="181951" y="765684"/>
                    <a:pt x="406400" y="765684"/>
                  </a:cubicBezTo>
                  <a:cubicBezTo>
                    <a:pt x="630849" y="765684"/>
                    <a:pt x="812800" y="594280"/>
                    <a:pt x="812800" y="382842"/>
                  </a:cubicBezTo>
                  <a:cubicBezTo>
                    <a:pt x="812800" y="171404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43208"/>
              <a:ext cx="660400" cy="6506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548232" y="673981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Synergia</a:t>
            </a:r>
          </a:p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programów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-482761" y="2616227"/>
            <a:ext cx="9171850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Projekt Erasmus+ prowadzony jako projekt eTwinning to: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31520" y="3252137"/>
            <a:ext cx="9171850" cy="2171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•Bezpieczna przestrzeń do współpracy z partnerami </a:t>
            </a:r>
          </a:p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•Włączenie do projektu uczestników projektu, którzy nie biorą udziału w mobilnościach </a:t>
            </a:r>
          </a:p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•Dostęp do spotkań online</a:t>
            </a:r>
          </a:p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•Panele dyskusyjne </a:t>
            </a:r>
          </a:p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•Tworzenie i udostępnianie materiałów oraz bieżąca współpraca </a:t>
            </a:r>
          </a:p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•Przygotowanie do upowszechniania rezultatów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73169" y="1654223"/>
            <a:ext cx="8624917" cy="8192065"/>
            <a:chOff x="0" y="0"/>
            <a:chExt cx="855747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55747" cy="812800"/>
            </a:xfrm>
            <a:custGeom>
              <a:avLst/>
              <a:gdLst/>
              <a:ahLst/>
              <a:cxnLst/>
              <a:rect l="l" t="t" r="r" b="b"/>
              <a:pathLst>
                <a:path w="855747" h="812800">
                  <a:moveTo>
                    <a:pt x="427873" y="0"/>
                  </a:moveTo>
                  <a:cubicBezTo>
                    <a:pt x="191565" y="0"/>
                    <a:pt x="0" y="181951"/>
                    <a:pt x="0" y="406400"/>
                  </a:cubicBezTo>
                  <a:cubicBezTo>
                    <a:pt x="0" y="630849"/>
                    <a:pt x="191565" y="812800"/>
                    <a:pt x="427873" y="812800"/>
                  </a:cubicBezTo>
                  <a:cubicBezTo>
                    <a:pt x="664181" y="812800"/>
                    <a:pt x="855747" y="630849"/>
                    <a:pt x="855747" y="406400"/>
                  </a:cubicBezTo>
                  <a:cubicBezTo>
                    <a:pt x="855747" y="181951"/>
                    <a:pt x="664181" y="0"/>
                    <a:pt x="42787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80226" y="47625"/>
              <a:ext cx="695294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2119012" flipH="1">
            <a:off x="3500533" y="666425"/>
            <a:ext cx="1537779" cy="1422224"/>
          </a:xfrm>
          <a:custGeom>
            <a:avLst/>
            <a:gdLst/>
            <a:ahLst/>
            <a:cxnLst/>
            <a:rect l="l" t="t" r="r" b="b"/>
            <a:pathLst>
              <a:path w="1537779" h="1422224">
                <a:moveTo>
                  <a:pt x="1537779" y="0"/>
                </a:moveTo>
                <a:lnTo>
                  <a:pt x="0" y="0"/>
                </a:lnTo>
                <a:lnTo>
                  <a:pt x="0" y="1422224"/>
                </a:lnTo>
                <a:lnTo>
                  <a:pt x="1537779" y="1422224"/>
                </a:lnTo>
                <a:lnTo>
                  <a:pt x="153777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6616" b="-63502"/>
            </a:stretch>
          </a:blipFill>
        </p:spPr>
      </p:sp>
      <p:sp>
        <p:nvSpPr>
          <p:cNvPr id="6" name="Freeform 6"/>
          <p:cNvSpPr/>
          <p:nvPr/>
        </p:nvSpPr>
        <p:spPr>
          <a:xfrm rot="-6155117">
            <a:off x="3277790" y="4338509"/>
            <a:ext cx="1203614" cy="2381250"/>
          </a:xfrm>
          <a:custGeom>
            <a:avLst/>
            <a:gdLst/>
            <a:ahLst/>
            <a:cxnLst/>
            <a:rect l="l" t="t" r="r" b="b"/>
            <a:pathLst>
              <a:path w="1203614" h="2381250">
                <a:moveTo>
                  <a:pt x="0" y="0"/>
                </a:moveTo>
                <a:lnTo>
                  <a:pt x="1203613" y="0"/>
                </a:lnTo>
                <a:lnTo>
                  <a:pt x="1203613" y="2381250"/>
                </a:lnTo>
                <a:lnTo>
                  <a:pt x="0" y="23812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742366">
            <a:off x="765009" y="5120640"/>
            <a:ext cx="1729047" cy="2926080"/>
          </a:xfrm>
          <a:custGeom>
            <a:avLst/>
            <a:gdLst/>
            <a:ahLst/>
            <a:cxnLst/>
            <a:rect l="l" t="t" r="r" b="b"/>
            <a:pathLst>
              <a:path w="1729047" h="2926080">
                <a:moveTo>
                  <a:pt x="0" y="0"/>
                </a:moveTo>
                <a:lnTo>
                  <a:pt x="1729047" y="0"/>
                </a:lnTo>
                <a:lnTo>
                  <a:pt x="1729047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616996" y="605050"/>
            <a:ext cx="2405084" cy="1823491"/>
          </a:xfrm>
          <a:custGeom>
            <a:avLst/>
            <a:gdLst/>
            <a:ahLst/>
            <a:cxnLst/>
            <a:rect l="l" t="t" r="r" b="b"/>
            <a:pathLst>
              <a:path w="2405084" h="1823491">
                <a:moveTo>
                  <a:pt x="0" y="0"/>
                </a:moveTo>
                <a:lnTo>
                  <a:pt x="2405084" y="0"/>
                </a:lnTo>
                <a:lnTo>
                  <a:pt x="2405084" y="1823491"/>
                </a:lnTo>
                <a:lnTo>
                  <a:pt x="0" y="18234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2203605">
            <a:off x="362934" y="965501"/>
            <a:ext cx="3020470" cy="2926080"/>
          </a:xfrm>
          <a:custGeom>
            <a:avLst/>
            <a:gdLst/>
            <a:ahLst/>
            <a:cxnLst/>
            <a:rect l="l" t="t" r="r" b="b"/>
            <a:pathLst>
              <a:path w="3020470" h="2926080">
                <a:moveTo>
                  <a:pt x="0" y="0"/>
                </a:moveTo>
                <a:lnTo>
                  <a:pt x="3020469" y="0"/>
                </a:lnTo>
                <a:lnTo>
                  <a:pt x="3020469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879597" y="3154549"/>
            <a:ext cx="525491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Rozwój ma przyszłość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876800" y="4969378"/>
            <a:ext cx="3536449" cy="1809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58" lvl="1" indent="-259079" algn="l">
              <a:lnSpc>
                <a:spcPts val="2879"/>
              </a:lnSpc>
              <a:buFont typeface="Arial"/>
              <a:buChar char="•"/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szkolenia krajowe</a:t>
            </a:r>
          </a:p>
          <a:p>
            <a:pPr marL="518158" lvl="1" indent="-259079" algn="l">
              <a:lnSpc>
                <a:spcPts val="2879"/>
              </a:lnSpc>
              <a:buFont typeface="Arial"/>
              <a:buChar char="•"/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szkolenia międzynarodowe</a:t>
            </a:r>
          </a:p>
          <a:p>
            <a:pPr marL="518158" lvl="1" indent="-259079" algn="l">
              <a:lnSpc>
                <a:spcPts val="2879"/>
              </a:lnSpc>
              <a:buFont typeface="Arial"/>
              <a:buChar char="•"/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kursy internetowe</a:t>
            </a:r>
          </a:p>
          <a:p>
            <a:pPr marL="518158" lvl="1" indent="-259079" algn="l">
              <a:lnSpc>
                <a:spcPts val="2879"/>
              </a:lnSpc>
              <a:buFont typeface="Arial"/>
              <a:buChar char="•"/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webinaria</a:t>
            </a:r>
          </a:p>
          <a:p>
            <a:pPr marL="518158" lvl="1" indent="-259079" algn="l">
              <a:lnSpc>
                <a:spcPts val="2879"/>
              </a:lnSpc>
              <a:buFont typeface="Arial"/>
              <a:buChar char="•"/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szkolenia regionalne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77343" y="2785845"/>
            <a:ext cx="6598913" cy="3023088"/>
            <a:chOff x="0" y="0"/>
            <a:chExt cx="2444042" cy="111966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44042" cy="1119662"/>
            </a:xfrm>
            <a:custGeom>
              <a:avLst/>
              <a:gdLst/>
              <a:ahLst/>
              <a:cxnLst/>
              <a:rect l="l" t="t" r="r" b="b"/>
              <a:pathLst>
                <a:path w="2444042" h="1119662">
                  <a:moveTo>
                    <a:pt x="58661" y="0"/>
                  </a:moveTo>
                  <a:lnTo>
                    <a:pt x="2385381" y="0"/>
                  </a:lnTo>
                  <a:cubicBezTo>
                    <a:pt x="2417779" y="0"/>
                    <a:pt x="2444042" y="26263"/>
                    <a:pt x="2444042" y="58661"/>
                  </a:cubicBezTo>
                  <a:lnTo>
                    <a:pt x="2444042" y="1061002"/>
                  </a:lnTo>
                  <a:cubicBezTo>
                    <a:pt x="2444042" y="1093399"/>
                    <a:pt x="2417779" y="1119662"/>
                    <a:pt x="2385381" y="1119662"/>
                  </a:cubicBezTo>
                  <a:lnTo>
                    <a:pt x="58661" y="1119662"/>
                  </a:lnTo>
                  <a:cubicBezTo>
                    <a:pt x="26263" y="1119662"/>
                    <a:pt x="0" y="1093399"/>
                    <a:pt x="0" y="1061002"/>
                  </a:cubicBezTo>
                  <a:lnTo>
                    <a:pt x="0" y="58661"/>
                  </a:lnTo>
                  <a:cubicBezTo>
                    <a:pt x="0" y="26263"/>
                    <a:pt x="26263" y="0"/>
                    <a:pt x="58661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444042" cy="11482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4900473" flipV="1">
            <a:off x="7525306" y="-577185"/>
            <a:ext cx="1100931" cy="2178101"/>
          </a:xfrm>
          <a:custGeom>
            <a:avLst/>
            <a:gdLst/>
            <a:ahLst/>
            <a:cxnLst/>
            <a:rect l="l" t="t" r="r" b="b"/>
            <a:pathLst>
              <a:path w="1100931" h="2178101">
                <a:moveTo>
                  <a:pt x="0" y="2178101"/>
                </a:moveTo>
                <a:lnTo>
                  <a:pt x="1100931" y="2178101"/>
                </a:lnTo>
                <a:lnTo>
                  <a:pt x="1100931" y="0"/>
                </a:lnTo>
                <a:lnTo>
                  <a:pt x="0" y="0"/>
                </a:lnTo>
                <a:lnTo>
                  <a:pt x="0" y="217810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7639972" flipH="1" flipV="1">
            <a:off x="21741" y="2628706"/>
            <a:ext cx="1657177" cy="2582003"/>
          </a:xfrm>
          <a:custGeom>
            <a:avLst/>
            <a:gdLst/>
            <a:ahLst/>
            <a:cxnLst/>
            <a:rect l="l" t="t" r="r" b="b"/>
            <a:pathLst>
              <a:path w="1657177" h="2582003">
                <a:moveTo>
                  <a:pt x="1657177" y="2582003"/>
                </a:moveTo>
                <a:lnTo>
                  <a:pt x="0" y="2582003"/>
                </a:lnTo>
                <a:lnTo>
                  <a:pt x="0" y="0"/>
                </a:lnTo>
                <a:lnTo>
                  <a:pt x="1657177" y="0"/>
                </a:lnTo>
                <a:lnTo>
                  <a:pt x="1657177" y="2582003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772503">
            <a:off x="362598" y="752731"/>
            <a:ext cx="1948709" cy="1498734"/>
          </a:xfrm>
          <a:custGeom>
            <a:avLst/>
            <a:gdLst/>
            <a:ahLst/>
            <a:cxnLst/>
            <a:rect l="l" t="t" r="r" b="b"/>
            <a:pathLst>
              <a:path w="1948709" h="1498734">
                <a:moveTo>
                  <a:pt x="0" y="0"/>
                </a:moveTo>
                <a:lnTo>
                  <a:pt x="1948709" y="0"/>
                </a:lnTo>
                <a:lnTo>
                  <a:pt x="1948709" y="1498734"/>
                </a:lnTo>
                <a:lnTo>
                  <a:pt x="0" y="14987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87101" y="5493253"/>
            <a:ext cx="2266499" cy="1718419"/>
          </a:xfrm>
          <a:custGeom>
            <a:avLst/>
            <a:gdLst/>
            <a:ahLst/>
            <a:cxnLst/>
            <a:rect l="l" t="t" r="r" b="b"/>
            <a:pathLst>
              <a:path w="2266499" h="1718419">
                <a:moveTo>
                  <a:pt x="0" y="0"/>
                </a:moveTo>
                <a:lnTo>
                  <a:pt x="2266499" y="0"/>
                </a:lnTo>
                <a:lnTo>
                  <a:pt x="2266499" y="1718419"/>
                </a:lnTo>
                <a:lnTo>
                  <a:pt x="0" y="17184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149990" y="1097451"/>
            <a:ext cx="1537006" cy="1537006"/>
          </a:xfrm>
          <a:custGeom>
            <a:avLst/>
            <a:gdLst/>
            <a:ahLst/>
            <a:cxnLst/>
            <a:rect l="l" t="t" r="r" b="b"/>
            <a:pathLst>
              <a:path w="1537006" h="1537006">
                <a:moveTo>
                  <a:pt x="0" y="0"/>
                </a:moveTo>
                <a:lnTo>
                  <a:pt x="1537006" y="0"/>
                </a:lnTo>
                <a:lnTo>
                  <a:pt x="1537006" y="1537006"/>
                </a:lnTo>
                <a:lnTo>
                  <a:pt x="0" y="1537006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095855" y="655488"/>
            <a:ext cx="4645363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Next Steps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43000" y="4291514"/>
            <a:ext cx="7477350" cy="1302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6600" dirty="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translate.it/</a:t>
            </a:r>
            <a:r>
              <a:rPr lang="pl-PL" sz="6600" dirty="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QDLWZ</a:t>
            </a:r>
            <a:endParaRPr lang="en-US" sz="6600" dirty="0">
              <a:solidFill>
                <a:srgbClr val="2A2929"/>
              </a:solidFill>
              <a:latin typeface="Oregano"/>
              <a:ea typeface="Oregano"/>
              <a:cs typeface="Oregano"/>
              <a:sym typeface="Oregano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0" y="2967038"/>
            <a:ext cx="9171850" cy="952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62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wpisz adres strony: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720D6EC-D111-40FF-82D3-6DE2B98A0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1811" y="1705641"/>
            <a:ext cx="7204313" cy="469515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758938" y="1065573"/>
            <a:ext cx="6857522" cy="1157240"/>
          </a:xfrm>
          <a:prstGeom prst="rect">
            <a:avLst/>
          </a:prstGeom>
          <a:noFill/>
        </p:spPr>
        <p:txBody>
          <a:bodyPr wrap="square" lIns="73152" tIns="36576" rIns="73152" bIns="36576">
            <a:spAutoFit/>
          </a:bodyPr>
          <a:lstStyle/>
          <a:p>
            <a:pPr algn="r"/>
            <a:r>
              <a:rPr lang="es-ES" sz="704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Welcome</a:t>
            </a:r>
            <a:r>
              <a:rPr lang="es-ES" sz="704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to:</a:t>
            </a:r>
          </a:p>
        </p:txBody>
      </p:sp>
    </p:spTree>
    <p:extLst>
      <p:ext uri="{BB962C8B-B14F-4D97-AF65-F5344CB8AC3E}">
        <p14:creationId xmlns:p14="http://schemas.microsoft.com/office/powerpoint/2010/main" val="3342010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C44036-3343-4FEC-A56F-A31122436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561" y="1429174"/>
            <a:ext cx="3110821" cy="1440421"/>
          </a:xfrm>
        </p:spPr>
        <p:txBody>
          <a:bodyPr>
            <a:normAutofit/>
          </a:bodyPr>
          <a:lstStyle/>
          <a:p>
            <a:pPr algn="ctr"/>
            <a:r>
              <a:rPr lang="es-ES" dirty="0" err="1">
                <a:latin typeface="Modern Love Caps"/>
              </a:rPr>
              <a:t>Our</a:t>
            </a:r>
            <a:r>
              <a:rPr lang="es-ES" dirty="0">
                <a:latin typeface="Modern Love Caps"/>
              </a:rPr>
              <a:t> </a:t>
            </a:r>
            <a:r>
              <a:rPr lang="es-ES" dirty="0" err="1">
                <a:latin typeface="Modern Love Caps"/>
              </a:rPr>
              <a:t>school</a:t>
            </a:r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D23D79-2E0E-4CDE-8827-BE928F9A1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1" y="2622041"/>
            <a:ext cx="3110822" cy="2842865"/>
          </a:xfrm>
        </p:spPr>
        <p:txBody>
          <a:bodyPr vert="horz" lIns="73152" tIns="36576" rIns="73152" bIns="36576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ES" sz="2560" dirty="0" err="1">
                <a:latin typeface="Modern Love Caps"/>
              </a:rPr>
              <a:t>We</a:t>
            </a:r>
            <a:r>
              <a:rPr lang="es-ES" sz="2560" dirty="0">
                <a:latin typeface="Modern Love Caps"/>
              </a:rPr>
              <a:t> are C.R.A. Campos castellanos </a:t>
            </a:r>
            <a:r>
              <a:rPr lang="es-ES" sz="2560" dirty="0" err="1">
                <a:latin typeface="Modern Love Caps"/>
              </a:rPr>
              <a:t>school</a:t>
            </a:r>
            <a:r>
              <a:rPr lang="es-ES" sz="2560" dirty="0">
                <a:latin typeface="Modern Love Caps"/>
              </a:rPr>
              <a:t>. </a:t>
            </a:r>
            <a:r>
              <a:rPr lang="es-ES" sz="2560" dirty="0" err="1">
                <a:latin typeface="Modern Love Caps"/>
              </a:rPr>
              <a:t>Our</a:t>
            </a:r>
            <a:r>
              <a:rPr lang="es-ES" sz="2560" dirty="0">
                <a:latin typeface="Modern Love Caps"/>
              </a:rPr>
              <a:t> </a:t>
            </a:r>
            <a:r>
              <a:rPr lang="es-ES" sz="2560" dirty="0" err="1">
                <a:latin typeface="Modern Love Caps"/>
              </a:rPr>
              <a:t>classes</a:t>
            </a:r>
            <a:r>
              <a:rPr lang="es-ES" sz="2560" dirty="0">
                <a:latin typeface="Modern Love Caps"/>
              </a:rPr>
              <a:t> are </a:t>
            </a:r>
            <a:r>
              <a:rPr lang="es-ES" sz="2560" dirty="0" err="1">
                <a:latin typeface="Modern Love Caps"/>
              </a:rPr>
              <a:t>located</a:t>
            </a:r>
            <a:r>
              <a:rPr lang="es-ES" sz="2560" dirty="0">
                <a:latin typeface="Modern Love Caps"/>
              </a:rPr>
              <a:t> in </a:t>
            </a:r>
            <a:r>
              <a:rPr lang="es-ES" sz="2560" dirty="0" err="1">
                <a:latin typeface="Modern Love Caps"/>
              </a:rPr>
              <a:t>three</a:t>
            </a:r>
            <a:r>
              <a:rPr lang="es-ES" sz="2560" dirty="0">
                <a:latin typeface="Modern Love Caps"/>
              </a:rPr>
              <a:t> </a:t>
            </a:r>
            <a:r>
              <a:rPr lang="es-ES" sz="2560" dirty="0" err="1">
                <a:latin typeface="Modern Love Caps"/>
              </a:rPr>
              <a:t>different</a:t>
            </a:r>
            <a:r>
              <a:rPr lang="es-ES" sz="2560" dirty="0">
                <a:latin typeface="Modern Love Caps"/>
              </a:rPr>
              <a:t> </a:t>
            </a:r>
            <a:r>
              <a:rPr lang="es-ES" sz="2560" dirty="0" err="1">
                <a:latin typeface="Modern Love Caps"/>
              </a:rPr>
              <a:t>towns</a:t>
            </a:r>
            <a:r>
              <a:rPr lang="es-ES" sz="2560" dirty="0">
                <a:latin typeface="Modern Love Caps"/>
              </a:rPr>
              <a:t>: Cantimpalos, </a:t>
            </a:r>
            <a:r>
              <a:rPr lang="es-ES" sz="2560" dirty="0" err="1">
                <a:latin typeface="Modern Love Caps"/>
              </a:rPr>
              <a:t>Mozoncillo</a:t>
            </a:r>
            <a:r>
              <a:rPr lang="es-ES" sz="2560" dirty="0">
                <a:latin typeface="Modern Love Caps"/>
              </a:rPr>
              <a:t> and </a:t>
            </a:r>
            <a:r>
              <a:rPr lang="es-ES" sz="2560" dirty="0" err="1">
                <a:latin typeface="Modern Love Caps"/>
              </a:rPr>
              <a:t>Escarabajosa</a:t>
            </a:r>
            <a:r>
              <a:rPr lang="es-ES" sz="2560" dirty="0">
                <a:latin typeface="Modern Love Caps"/>
              </a:rPr>
              <a:t> in </a:t>
            </a:r>
            <a:r>
              <a:rPr lang="es-ES" sz="2560" dirty="0" err="1">
                <a:latin typeface="Modern Love Caps"/>
              </a:rPr>
              <a:t>the</a:t>
            </a:r>
            <a:r>
              <a:rPr lang="es-ES" sz="2560" dirty="0">
                <a:latin typeface="Modern Love Caps"/>
              </a:rPr>
              <a:t> </a:t>
            </a:r>
            <a:r>
              <a:rPr lang="es-ES" sz="2560" dirty="0" err="1">
                <a:latin typeface="Modern Love Caps"/>
              </a:rPr>
              <a:t>region</a:t>
            </a:r>
            <a:r>
              <a:rPr lang="es-ES" sz="2560" dirty="0">
                <a:latin typeface="Modern Love Caps"/>
              </a:rPr>
              <a:t> </a:t>
            </a:r>
            <a:r>
              <a:rPr lang="es-ES" sz="2560" dirty="0" err="1">
                <a:latin typeface="Modern Love Caps"/>
              </a:rPr>
              <a:t>of</a:t>
            </a:r>
            <a:r>
              <a:rPr lang="es-ES" sz="2560" dirty="0">
                <a:latin typeface="Modern Love Caps"/>
              </a:rPr>
              <a:t> Segovia, </a:t>
            </a:r>
            <a:r>
              <a:rPr lang="es-ES" sz="2560" dirty="0" err="1">
                <a:latin typeface="Modern Love Caps"/>
              </a:rPr>
              <a:t>Spain</a:t>
            </a:r>
            <a:r>
              <a:rPr lang="es-ES" sz="2560" dirty="0">
                <a:latin typeface="Modern Love Caps"/>
              </a:rPr>
              <a:t>.</a:t>
            </a:r>
          </a:p>
        </p:txBody>
      </p:sp>
      <p:pic>
        <p:nvPicPr>
          <p:cNvPr id="7" name="Imagen 13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09CCDCE8-C8BF-4031-869E-3C39613E69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9574" y="1189933"/>
            <a:ext cx="5626837" cy="521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58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35550" y="731520"/>
            <a:ext cx="1904271" cy="190427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07C5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45771" y="-1715480"/>
            <a:ext cx="8584954" cy="858495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9705" y="1233809"/>
            <a:ext cx="3391029" cy="4069235"/>
          </a:xfrm>
          <a:custGeom>
            <a:avLst/>
            <a:gdLst/>
            <a:ahLst/>
            <a:cxnLst/>
            <a:rect l="l" t="t" r="r" b="b"/>
            <a:pathLst>
              <a:path w="3391029" h="4069235">
                <a:moveTo>
                  <a:pt x="0" y="0"/>
                </a:moveTo>
                <a:lnTo>
                  <a:pt x="3391029" y="0"/>
                </a:lnTo>
                <a:lnTo>
                  <a:pt x="3391029" y="4069235"/>
                </a:lnTo>
                <a:lnTo>
                  <a:pt x="0" y="40692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865220" y="5151055"/>
            <a:ext cx="2266499" cy="1718419"/>
          </a:xfrm>
          <a:custGeom>
            <a:avLst/>
            <a:gdLst/>
            <a:ahLst/>
            <a:cxnLst/>
            <a:rect l="l" t="t" r="r" b="b"/>
            <a:pathLst>
              <a:path w="2266499" h="1718419">
                <a:moveTo>
                  <a:pt x="2266499" y="0"/>
                </a:moveTo>
                <a:lnTo>
                  <a:pt x="0" y="0"/>
                </a:lnTo>
                <a:lnTo>
                  <a:pt x="0" y="1718419"/>
                </a:lnTo>
                <a:lnTo>
                  <a:pt x="2266499" y="1718419"/>
                </a:lnTo>
                <a:lnTo>
                  <a:pt x="22664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862061" y="-459105"/>
            <a:ext cx="1203614" cy="2381250"/>
          </a:xfrm>
          <a:custGeom>
            <a:avLst/>
            <a:gdLst/>
            <a:ahLst/>
            <a:cxnLst/>
            <a:rect l="l" t="t" r="r" b="b"/>
            <a:pathLst>
              <a:path w="1203614" h="2381250">
                <a:moveTo>
                  <a:pt x="0" y="0"/>
                </a:moveTo>
                <a:lnTo>
                  <a:pt x="1203613" y="0"/>
                </a:lnTo>
                <a:lnTo>
                  <a:pt x="1203613" y="2381250"/>
                </a:lnTo>
                <a:lnTo>
                  <a:pt x="0" y="23812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4366338" y="5303044"/>
            <a:ext cx="1020925" cy="1020925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496817" y="4525194"/>
            <a:ext cx="2058486" cy="2058486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5455003" y="5217319"/>
            <a:ext cx="1974073" cy="197407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1363734" y="1813525"/>
            <a:ext cx="2061062" cy="2058486"/>
          </a:xfrm>
          <a:custGeom>
            <a:avLst/>
            <a:gdLst/>
            <a:ahLst/>
            <a:cxnLst/>
            <a:rect l="l" t="t" r="r" b="b"/>
            <a:pathLst>
              <a:path w="2061062" h="2058486">
                <a:moveTo>
                  <a:pt x="0" y="0"/>
                </a:moveTo>
                <a:lnTo>
                  <a:pt x="2061062" y="0"/>
                </a:lnTo>
                <a:lnTo>
                  <a:pt x="2061062" y="2058486"/>
                </a:lnTo>
                <a:lnTo>
                  <a:pt x="0" y="2058486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3481156" y="1118235"/>
            <a:ext cx="3947921" cy="803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Welcome!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55694" y="2392126"/>
            <a:ext cx="5908173" cy="1752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6107" lvl="1" indent="-313054" algn="l">
              <a:lnSpc>
                <a:spcPts val="3479"/>
              </a:lnSpc>
              <a:buFont typeface="Arial"/>
              <a:buChar char="•"/>
            </a:pPr>
            <a:r>
              <a:rPr lang="en-US" sz="28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Nauczycielki wychowania przedszkolnego</a:t>
            </a:r>
          </a:p>
          <a:p>
            <a:pPr marL="626107" lvl="1" indent="-313054" algn="l">
              <a:lnSpc>
                <a:spcPts val="3479"/>
              </a:lnSpc>
              <a:buFont typeface="Arial"/>
              <a:buChar char="•"/>
            </a:pPr>
            <a:r>
              <a:rPr lang="en-US" sz="28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Ambasadorki programu eTwinning</a:t>
            </a:r>
          </a:p>
          <a:p>
            <a:pPr marL="626107" lvl="1" indent="-313054" algn="l">
              <a:lnSpc>
                <a:spcPts val="3479"/>
              </a:lnSpc>
              <a:buFont typeface="Arial"/>
              <a:buChar char="•"/>
            </a:pPr>
            <a:r>
              <a:rPr lang="en-US" sz="28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Micorosft Innovative Educator Experts</a:t>
            </a:r>
          </a:p>
          <a:p>
            <a:pPr marL="626107" lvl="1" indent="-313054" algn="l">
              <a:lnSpc>
                <a:spcPts val="3479"/>
              </a:lnSpc>
              <a:buFont typeface="Arial"/>
              <a:buChar char="•"/>
            </a:pPr>
            <a:r>
              <a:rPr lang="en-US" sz="28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i ...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3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09CCDCE8-C8BF-4031-869E-3C39613E69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0088" y="970746"/>
            <a:ext cx="5626837" cy="52110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AC44036-3343-4FEC-A56F-A31122436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30" y="1193529"/>
            <a:ext cx="4736298" cy="1440421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 err="1">
                <a:latin typeface="Modern Love Caps"/>
                <a:ea typeface="+mj-lt"/>
                <a:cs typeface="+mj-lt"/>
              </a:rPr>
              <a:t>Our</a:t>
            </a:r>
            <a:r>
              <a:rPr lang="es-ES" dirty="0">
                <a:latin typeface="Modern Love Caps"/>
                <a:ea typeface="+mj-lt"/>
                <a:cs typeface="+mj-lt"/>
              </a:rPr>
              <a:t> </a:t>
            </a:r>
            <a:r>
              <a:rPr lang="es-ES" dirty="0" err="1">
                <a:latin typeface="Modern Love Caps"/>
                <a:ea typeface="+mj-lt"/>
                <a:cs typeface="+mj-lt"/>
              </a:rPr>
              <a:t>school</a:t>
            </a:r>
            <a:r>
              <a:rPr lang="es-ES" dirty="0">
                <a:latin typeface="Modern Love Caps"/>
                <a:ea typeface="+mj-lt"/>
                <a:cs typeface="+mj-lt"/>
              </a:rPr>
              <a:t> </a:t>
            </a:r>
            <a:r>
              <a:rPr lang="es-ES" dirty="0" err="1">
                <a:latin typeface="Modern Love Caps"/>
                <a:ea typeface="+mj-lt"/>
                <a:cs typeface="+mj-lt"/>
              </a:rPr>
              <a:t>develops</a:t>
            </a:r>
            <a:r>
              <a:rPr lang="es-ES" dirty="0">
                <a:latin typeface="Modern Love Caps"/>
                <a:ea typeface="+mj-lt"/>
                <a:cs typeface="+mj-lt"/>
              </a:rPr>
              <a:t> </a:t>
            </a:r>
            <a:br>
              <a:rPr lang="es-ES" dirty="0">
                <a:latin typeface="Modern Love Caps"/>
                <a:ea typeface="+mj-lt"/>
                <a:cs typeface="+mj-lt"/>
              </a:rPr>
            </a:br>
            <a:r>
              <a:rPr lang="es-ES" dirty="0" err="1">
                <a:latin typeface="Modern Love Caps"/>
                <a:ea typeface="+mj-lt"/>
                <a:cs typeface="+mj-lt"/>
              </a:rPr>
              <a:t>many</a:t>
            </a:r>
            <a:r>
              <a:rPr lang="es-ES" dirty="0">
                <a:latin typeface="Modern Love Caps"/>
                <a:ea typeface="+mj-lt"/>
                <a:cs typeface="+mj-lt"/>
              </a:rPr>
              <a:t> </a:t>
            </a:r>
            <a:r>
              <a:rPr lang="es-ES" dirty="0" err="1">
                <a:latin typeface="Modern Love Caps"/>
                <a:ea typeface="+mj-lt"/>
                <a:cs typeface="+mj-lt"/>
              </a:rPr>
              <a:t>different</a:t>
            </a:r>
            <a:r>
              <a:rPr lang="es-ES" dirty="0">
                <a:latin typeface="Modern Love Caps"/>
                <a:ea typeface="+mj-lt"/>
                <a:cs typeface="+mj-lt"/>
              </a:rPr>
              <a:t> </a:t>
            </a:r>
            <a:r>
              <a:rPr lang="es-ES" dirty="0" err="1">
                <a:latin typeface="Modern Love Caps"/>
                <a:ea typeface="+mj-lt"/>
                <a:cs typeface="+mj-lt"/>
              </a:rPr>
              <a:t>projects</a:t>
            </a:r>
            <a:r>
              <a:rPr lang="es-ES" dirty="0">
                <a:latin typeface="Modern Love Caps"/>
                <a:ea typeface="+mj-lt"/>
                <a:cs typeface="+mj-lt"/>
              </a:rPr>
              <a:t>:</a:t>
            </a:r>
          </a:p>
          <a:p>
            <a:pPr algn="ctr"/>
            <a:endParaRPr lang="es-ES" dirty="0">
              <a:latin typeface="Modern Love Cap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D23D79-2E0E-4CDE-8827-BE928F9A1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31" y="2444724"/>
            <a:ext cx="4467731" cy="3300065"/>
          </a:xfrm>
        </p:spPr>
        <p:txBody>
          <a:bodyPr vert="horz" lIns="73152" tIns="36576" rIns="73152" bIns="36576" rtlCol="0" anchor="t">
            <a:noAutofit/>
          </a:bodyPr>
          <a:lstStyle/>
          <a:p>
            <a:pPr algn="just"/>
            <a:r>
              <a:rPr lang="es-ES" sz="2880" dirty="0">
                <a:highlight>
                  <a:srgbClr val="C0C0C0"/>
                </a:highlight>
                <a:latin typeface="Modern Love Caps"/>
              </a:rPr>
              <a:t>Erasmus + </a:t>
            </a:r>
            <a:r>
              <a:rPr lang="es-ES" sz="2880" dirty="0" err="1">
                <a:highlight>
                  <a:srgbClr val="C0C0C0"/>
                </a:highlight>
                <a:latin typeface="Modern Love Caps"/>
              </a:rPr>
              <a:t>accreditation</a:t>
            </a:r>
            <a:r>
              <a:rPr lang="es-ES" sz="2880" dirty="0">
                <a:highlight>
                  <a:srgbClr val="C0C0C0"/>
                </a:highlight>
                <a:latin typeface="Modern Love Caps"/>
              </a:rPr>
              <a:t> </a:t>
            </a:r>
          </a:p>
          <a:p>
            <a:pPr algn="just"/>
            <a:r>
              <a:rPr lang="es-ES" sz="2880" dirty="0" err="1">
                <a:highlight>
                  <a:srgbClr val="C0C0C0"/>
                </a:highlight>
                <a:latin typeface="Modern Love Caps"/>
              </a:rPr>
              <a:t>Etwnning</a:t>
            </a:r>
            <a:r>
              <a:rPr lang="es-ES" sz="2880" dirty="0">
                <a:highlight>
                  <a:srgbClr val="C0C0C0"/>
                </a:highlight>
                <a:latin typeface="Modern Love Caps"/>
              </a:rPr>
              <a:t> </a:t>
            </a:r>
            <a:r>
              <a:rPr lang="es-ES" sz="2880" dirty="0" err="1">
                <a:highlight>
                  <a:srgbClr val="C0C0C0"/>
                </a:highlight>
                <a:latin typeface="Modern Love Caps"/>
              </a:rPr>
              <a:t>projects</a:t>
            </a:r>
            <a:endParaRPr lang="es-ES" sz="2880" dirty="0">
              <a:highlight>
                <a:srgbClr val="C0C0C0"/>
              </a:highlight>
              <a:latin typeface="Modern Love Caps"/>
            </a:endParaRPr>
          </a:p>
          <a:p>
            <a:pPr algn="just"/>
            <a:r>
              <a:rPr lang="es-ES" sz="2880" dirty="0">
                <a:latin typeface="Modern Love Caps"/>
              </a:rPr>
              <a:t>Foster </a:t>
            </a:r>
            <a:r>
              <a:rPr lang="es-ES" sz="2880" dirty="0" err="1">
                <a:latin typeface="Modern Love Caps"/>
              </a:rPr>
              <a:t>reading</a:t>
            </a:r>
            <a:r>
              <a:rPr lang="es-ES" sz="2880" dirty="0">
                <a:latin typeface="Modern Love Caps"/>
              </a:rPr>
              <a:t> plan</a:t>
            </a:r>
            <a:endParaRPr lang="es-ES" sz="2880" dirty="0"/>
          </a:p>
          <a:p>
            <a:pPr algn="just"/>
            <a:r>
              <a:rPr lang="es-ES" sz="2880" dirty="0" err="1">
                <a:latin typeface="Modern Love Caps"/>
              </a:rPr>
              <a:t>Equality</a:t>
            </a:r>
            <a:r>
              <a:rPr lang="es-ES" sz="2880" dirty="0">
                <a:latin typeface="Modern Love Caps"/>
              </a:rPr>
              <a:t> plan</a:t>
            </a:r>
          </a:p>
          <a:p>
            <a:pPr algn="just"/>
            <a:r>
              <a:rPr lang="es-ES" sz="2880" dirty="0" err="1">
                <a:latin typeface="Modern Love Caps"/>
              </a:rPr>
              <a:t>Bilingual</a:t>
            </a:r>
            <a:r>
              <a:rPr lang="es-ES" sz="2880" dirty="0">
                <a:latin typeface="Modern Love Caps"/>
              </a:rPr>
              <a:t> </a:t>
            </a:r>
            <a:r>
              <a:rPr lang="es-ES" sz="2880" dirty="0" err="1">
                <a:latin typeface="Modern Love Caps"/>
              </a:rPr>
              <a:t>projects</a:t>
            </a:r>
            <a:endParaRPr lang="es-ES" sz="2880" dirty="0">
              <a:latin typeface="Modern Love Caps"/>
            </a:endParaRPr>
          </a:p>
          <a:p>
            <a:pPr algn="just"/>
            <a:endParaRPr lang="es-ES" sz="1920" dirty="0">
              <a:latin typeface="Modern Love Caps"/>
            </a:endParaRPr>
          </a:p>
          <a:p>
            <a:pPr algn="just"/>
            <a:endParaRPr lang="es-ES" sz="1920" dirty="0">
              <a:latin typeface="Modern Love Caps"/>
            </a:endParaRPr>
          </a:p>
          <a:p>
            <a:pPr marL="0" indent="0" algn="ctr">
              <a:buNone/>
            </a:pPr>
            <a:endParaRPr lang="es-ES" sz="2560" dirty="0">
              <a:latin typeface="Modern Love Caps"/>
            </a:endParaRPr>
          </a:p>
        </p:txBody>
      </p:sp>
    </p:spTree>
    <p:extLst>
      <p:ext uri="{BB962C8B-B14F-4D97-AF65-F5344CB8AC3E}">
        <p14:creationId xmlns:p14="http://schemas.microsoft.com/office/powerpoint/2010/main" val="2770830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hlinkClick r:id="rId2"/>
            <a:extLst>
              <a:ext uri="{FF2B5EF4-FFF2-40B4-BE49-F238E27FC236}">
                <a16:creationId xmlns:a16="http://schemas.microsoft.com/office/drawing/2014/main" id="{5B6CDF0D-730F-4A18-966D-63BC71DA5F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84688"/>
            <a:ext cx="9753600" cy="4516112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9C6F34C3-25DB-4443-A22D-226BBE2D8E85}"/>
              </a:ext>
            </a:extLst>
          </p:cNvPr>
          <p:cNvSpPr txBox="1">
            <a:spLocks/>
          </p:cNvSpPr>
          <p:nvPr/>
        </p:nvSpPr>
        <p:spPr>
          <a:xfrm>
            <a:off x="671830" y="1206501"/>
            <a:ext cx="8412480" cy="10604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>
                <a:latin typeface="Modern Love Caps" panose="04070805081001020A01" pitchFamily="82" charset="0"/>
              </a:rPr>
              <a:t>ERASMUS+</a:t>
            </a:r>
            <a:endParaRPr lang="es-ES" sz="3200" dirty="0">
              <a:latin typeface="Modern Love Caps" panose="04070805081001020A01" pitchFamily="82" charset="0"/>
            </a:endParaRPr>
          </a:p>
        </p:txBody>
      </p:sp>
      <p:sp>
        <p:nvSpPr>
          <p:cNvPr id="4" name="Marcador de texto 4">
            <a:extLst>
              <a:ext uri="{FF2B5EF4-FFF2-40B4-BE49-F238E27FC236}">
                <a16:creationId xmlns:a16="http://schemas.microsoft.com/office/drawing/2014/main" id="{A73ED46E-BEE4-48D8-9F55-F0387E63F62F}"/>
              </a:ext>
            </a:extLst>
          </p:cNvPr>
          <p:cNvSpPr txBox="1">
            <a:spLocks/>
          </p:cNvSpPr>
          <p:nvPr/>
        </p:nvSpPr>
        <p:spPr>
          <a:xfrm>
            <a:off x="5343278" y="1356334"/>
            <a:ext cx="4410322" cy="760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40" dirty="0" err="1"/>
              <a:t>Opening</a:t>
            </a:r>
            <a:r>
              <a:rPr lang="es-ES" sz="1440" dirty="0"/>
              <a:t> </a:t>
            </a:r>
            <a:r>
              <a:rPr lang="es-ES" sz="1440" dirty="0" err="1"/>
              <a:t>our</a:t>
            </a:r>
            <a:r>
              <a:rPr lang="es-ES" sz="1440" dirty="0"/>
              <a:t> </a:t>
            </a:r>
            <a:r>
              <a:rPr lang="es-ES" sz="1440" dirty="0" err="1"/>
              <a:t>school</a:t>
            </a:r>
            <a:r>
              <a:rPr lang="es-ES" sz="1440" dirty="0"/>
              <a:t> </a:t>
            </a:r>
            <a:r>
              <a:rPr lang="es-ES" sz="1440" dirty="0" err="1"/>
              <a:t>to</a:t>
            </a:r>
            <a:r>
              <a:rPr lang="es-ES" sz="1440" dirty="0"/>
              <a:t> </a:t>
            </a:r>
            <a:r>
              <a:rPr lang="es-ES" sz="1440" dirty="0" err="1"/>
              <a:t>the</a:t>
            </a:r>
            <a:r>
              <a:rPr lang="es-ES" sz="1440" dirty="0"/>
              <a:t> </a:t>
            </a:r>
            <a:r>
              <a:rPr lang="es-ES" sz="1440" dirty="0" err="1"/>
              <a:t>world</a:t>
            </a:r>
            <a:endParaRPr lang="es-ES" sz="1440" dirty="0"/>
          </a:p>
        </p:txBody>
      </p:sp>
    </p:spTree>
    <p:extLst>
      <p:ext uri="{BB962C8B-B14F-4D97-AF65-F5344CB8AC3E}">
        <p14:creationId xmlns:p14="http://schemas.microsoft.com/office/powerpoint/2010/main" val="1662863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89C439B-B1C7-42A3-A21B-DF597E17E3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5" y="885713"/>
            <a:ext cx="5277632" cy="302213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BB3D8FD-DFA8-416F-897F-37C8EFB012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6749" y="977481"/>
            <a:ext cx="4706851" cy="281127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1FAE2C9-3A86-4D7E-8ACC-70CE8622ED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847" y="3315337"/>
            <a:ext cx="5370589" cy="302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93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objeto, reloj&#10;&#10;Descripción generada automáticamente">
            <a:extLst>
              <a:ext uri="{FF2B5EF4-FFF2-40B4-BE49-F238E27FC236}">
                <a16:creationId xmlns:a16="http://schemas.microsoft.com/office/drawing/2014/main" id="{4017F101-AE4E-F0A9-F04C-6C47C4A98B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443" y="1160292"/>
            <a:ext cx="2708006" cy="2755528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E8F7A40B-7D3B-4A8D-85B2-03995160A5E2}"/>
              </a:ext>
            </a:extLst>
          </p:cNvPr>
          <p:cNvSpPr txBox="1">
            <a:spLocks/>
          </p:cNvSpPr>
          <p:nvPr/>
        </p:nvSpPr>
        <p:spPr>
          <a:xfrm>
            <a:off x="4087509" y="1576702"/>
            <a:ext cx="3065069" cy="658898"/>
          </a:xfrm>
          <a:prstGeom prst="rect">
            <a:avLst/>
          </a:prstGeom>
        </p:spPr>
        <p:txBody>
          <a:bodyPr vert="horz" lIns="73152" tIns="36576" rIns="73152" bIns="36576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840" dirty="0">
                <a:latin typeface="Modern Love Caps" panose="04070805081001020A01" pitchFamily="82" charset="0"/>
              </a:rPr>
              <a:t>KA121  2023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C24B497A-EEF6-4C5B-AB86-B26797ABAF08}"/>
              </a:ext>
            </a:extLst>
          </p:cNvPr>
          <p:cNvSpPr txBox="1">
            <a:spLocks/>
          </p:cNvSpPr>
          <p:nvPr/>
        </p:nvSpPr>
        <p:spPr>
          <a:xfrm>
            <a:off x="309490" y="4496104"/>
            <a:ext cx="9383150" cy="15382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240" b="1" dirty="0"/>
              <a:t>OBJETIVES:</a:t>
            </a:r>
          </a:p>
          <a:p>
            <a:r>
              <a:rPr lang="en-US" sz="1280" dirty="0"/>
              <a:t>Acquire </a:t>
            </a:r>
            <a:r>
              <a:rPr lang="en-US" sz="1280" b="1" dirty="0"/>
              <a:t>new tools and strategies </a:t>
            </a:r>
            <a:r>
              <a:rPr lang="en-US" sz="1280" dirty="0"/>
              <a:t>to promote </a:t>
            </a:r>
            <a:r>
              <a:rPr lang="en-US" sz="1280" b="1" dirty="0"/>
              <a:t>equality and inclusion</a:t>
            </a:r>
            <a:r>
              <a:rPr lang="en-US" sz="1280" dirty="0"/>
              <a:t>.</a:t>
            </a:r>
          </a:p>
          <a:p>
            <a:r>
              <a:rPr lang="en-US" sz="1280" dirty="0"/>
              <a:t>Develop new </a:t>
            </a:r>
            <a:r>
              <a:rPr lang="en-US" sz="1280" b="1" dirty="0"/>
              <a:t>digital skills </a:t>
            </a:r>
            <a:r>
              <a:rPr lang="en-US" sz="1280" dirty="0"/>
              <a:t>in teachers, favoring different learning styles, skills necessary for daily life and the </a:t>
            </a:r>
            <a:r>
              <a:rPr lang="en-US" sz="1280" b="1" dirty="0"/>
              <a:t>internationalization process.</a:t>
            </a:r>
          </a:p>
          <a:p>
            <a:r>
              <a:rPr lang="en-US" sz="1280" dirty="0"/>
              <a:t>Improve the </a:t>
            </a:r>
            <a:r>
              <a:rPr lang="en-US" sz="1280" b="1" dirty="0"/>
              <a:t>foreign language skills </a:t>
            </a:r>
            <a:r>
              <a:rPr lang="en-US" sz="1280" u="sng" dirty="0"/>
              <a:t>of teachers and students </a:t>
            </a:r>
            <a:r>
              <a:rPr lang="en-US" sz="1280" dirty="0"/>
              <a:t>by promoting internationalization and the </a:t>
            </a:r>
            <a:r>
              <a:rPr lang="en-US" sz="1280" b="1" dirty="0"/>
              <a:t>exchange of good practices.</a:t>
            </a:r>
          </a:p>
          <a:p>
            <a:endParaRPr lang="es-ES" sz="1280" b="1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193BA499-E775-4F4F-ACCC-14D8CC1EB175}"/>
              </a:ext>
            </a:extLst>
          </p:cNvPr>
          <p:cNvSpPr txBox="1">
            <a:spLocks/>
          </p:cNvSpPr>
          <p:nvPr/>
        </p:nvSpPr>
        <p:spPr>
          <a:xfrm>
            <a:off x="3935839" y="3229429"/>
            <a:ext cx="3065069" cy="658898"/>
          </a:xfrm>
          <a:prstGeom prst="rect">
            <a:avLst/>
          </a:prstGeom>
        </p:spPr>
        <p:txBody>
          <a:bodyPr vert="horz" lIns="73152" tIns="36576" rIns="73152" bIns="36576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840" dirty="0">
                <a:latin typeface="Modern Love Caps" panose="04070805081001020A01" pitchFamily="82" charset="0"/>
              </a:rPr>
              <a:t>KA121  2024</a:t>
            </a:r>
          </a:p>
        </p:txBody>
      </p:sp>
      <p:sp>
        <p:nvSpPr>
          <p:cNvPr id="9" name="Marcador de texto 3">
            <a:extLst>
              <a:ext uri="{FF2B5EF4-FFF2-40B4-BE49-F238E27FC236}">
                <a16:creationId xmlns:a16="http://schemas.microsoft.com/office/drawing/2014/main" id="{81F07061-C1BC-442D-A2DC-8F37089985DD}"/>
              </a:ext>
            </a:extLst>
          </p:cNvPr>
          <p:cNvSpPr txBox="1">
            <a:spLocks/>
          </p:cNvSpPr>
          <p:nvPr/>
        </p:nvSpPr>
        <p:spPr>
          <a:xfrm>
            <a:off x="3654085" y="2098141"/>
            <a:ext cx="6046763" cy="5779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ES" sz="1600" dirty="0"/>
              <a:t>JOB SHADOWING: Rep. Checa, Italia, Francia y Portugal </a:t>
            </a:r>
          </a:p>
          <a:p>
            <a:pPr>
              <a:buFontTx/>
              <a:buChar char="-"/>
            </a:pPr>
            <a:endParaRPr lang="es-ES" sz="1600" dirty="0"/>
          </a:p>
          <a:p>
            <a:pPr>
              <a:buFontTx/>
              <a:buChar char="-"/>
            </a:pPr>
            <a:r>
              <a:rPr lang="es-ES" sz="1600" dirty="0"/>
              <a:t>COURSE: Croacia </a:t>
            </a:r>
            <a:endParaRPr lang="es-ES" sz="1120" dirty="0"/>
          </a:p>
          <a:p>
            <a:pPr marL="0" indent="0">
              <a:buNone/>
            </a:pPr>
            <a:endParaRPr lang="es-ES" sz="1600" dirty="0"/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D9B12099-08A1-42C2-87F3-82CB6169F3F1}"/>
              </a:ext>
            </a:extLst>
          </p:cNvPr>
          <p:cNvSpPr txBox="1">
            <a:spLocks/>
          </p:cNvSpPr>
          <p:nvPr/>
        </p:nvSpPr>
        <p:spPr>
          <a:xfrm>
            <a:off x="3689704" y="3732833"/>
            <a:ext cx="5064684" cy="5779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s-ES" sz="1600" dirty="0"/>
              <a:t>JOB SHADOWING: Estonia y Polonia</a:t>
            </a:r>
          </a:p>
          <a:p>
            <a:pPr>
              <a:buFontTx/>
              <a:buChar char="-"/>
            </a:pPr>
            <a:r>
              <a:rPr lang="es-ES" sz="1600" dirty="0"/>
              <a:t>COURSE: Bélgica</a:t>
            </a:r>
          </a:p>
          <a:p>
            <a:pPr>
              <a:buFontTx/>
              <a:buChar char="-"/>
            </a:pPr>
            <a:r>
              <a:rPr lang="es-ES" sz="1600" dirty="0"/>
              <a:t>MOBILITY WITH STUDENTES: Portugal</a:t>
            </a:r>
            <a:endParaRPr lang="es-ES" sz="224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B759D0C-7CC4-4FEE-87D8-CD7A925DC9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886" y="3792209"/>
            <a:ext cx="389478" cy="24722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E256E6C-5938-4F6A-88CA-B7E8C0574D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3480" y="3725799"/>
            <a:ext cx="394010" cy="24722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083D50F-C7F0-4494-AE05-3A96CF1B3A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281" y="4106259"/>
            <a:ext cx="274321" cy="23797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1C16B4D-3FB1-419E-8C5C-F0105260AF3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0839" y="4418377"/>
            <a:ext cx="429065" cy="286401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C05EE031-610D-415F-91AB-DC67CB9ABDD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5633" y="2817952"/>
            <a:ext cx="497938" cy="24994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A4B3480A-B1ED-41A4-90DD-369076056D7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088" y="2423982"/>
            <a:ext cx="429065" cy="286401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0FFAAAE-521A-4701-B54F-B9643F3ED33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990" y="2437139"/>
            <a:ext cx="394010" cy="263001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E75A4D3A-AA62-47E3-A980-94B480B9D30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829" y="2414251"/>
            <a:ext cx="273858" cy="27385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288BD3DC-7AB6-4D69-981F-66B498829E5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062" y="2411078"/>
            <a:ext cx="373966" cy="24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45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8E8E9-7B61-435D-B2E6-DD59E21A2E68}"/>
              </a:ext>
            </a:extLst>
          </p:cNvPr>
          <p:cNvSpPr txBox="1">
            <a:spLocks/>
          </p:cNvSpPr>
          <p:nvPr/>
        </p:nvSpPr>
        <p:spPr>
          <a:xfrm>
            <a:off x="670560" y="1206501"/>
            <a:ext cx="8412480" cy="10604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 err="1"/>
              <a:t>eTwinning</a:t>
            </a:r>
            <a:r>
              <a:rPr lang="es-ES" sz="3200" b="1" dirty="0"/>
              <a:t> at </a:t>
            </a:r>
            <a:r>
              <a:rPr lang="es-ES" sz="3200" b="1" dirty="0" err="1"/>
              <a:t>our</a:t>
            </a:r>
            <a:r>
              <a:rPr lang="es-ES" sz="3200" b="1" dirty="0"/>
              <a:t> </a:t>
            </a:r>
            <a:r>
              <a:rPr lang="es-ES" sz="3200" b="1" dirty="0" err="1"/>
              <a:t>school</a:t>
            </a:r>
            <a:endParaRPr lang="es-ES" sz="32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2DDBB3-59AC-4D26-B36D-54ECE2C4C849}"/>
              </a:ext>
            </a:extLst>
          </p:cNvPr>
          <p:cNvSpPr txBox="1">
            <a:spLocks/>
          </p:cNvSpPr>
          <p:nvPr/>
        </p:nvSpPr>
        <p:spPr>
          <a:xfrm>
            <a:off x="670560" y="2523744"/>
            <a:ext cx="8412480" cy="33284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240" dirty="0"/>
              <a:t>2019: </a:t>
            </a:r>
            <a:r>
              <a:rPr lang="es-ES" sz="2240" dirty="0" err="1"/>
              <a:t>first</a:t>
            </a:r>
            <a:r>
              <a:rPr lang="es-ES" sz="2240" dirty="0"/>
              <a:t> Project </a:t>
            </a:r>
            <a:r>
              <a:rPr lang="es-ES" sz="2240" dirty="0" err="1"/>
              <a:t>launched</a:t>
            </a:r>
            <a:r>
              <a:rPr lang="es-ES" sz="2240" dirty="0"/>
              <a:t> </a:t>
            </a:r>
            <a:r>
              <a:rPr lang="es-ES" sz="2240" dirty="0" err="1"/>
              <a:t>with</a:t>
            </a:r>
            <a:r>
              <a:rPr lang="es-ES" sz="2240" dirty="0"/>
              <a:t> </a:t>
            </a:r>
            <a:r>
              <a:rPr lang="es-ES" sz="2240" dirty="0" err="1"/>
              <a:t>Hungary</a:t>
            </a:r>
            <a:r>
              <a:rPr lang="es-ES" sz="2240" dirty="0"/>
              <a:t> 4th grade</a:t>
            </a:r>
          </a:p>
          <a:p>
            <a:r>
              <a:rPr lang="es-ES" sz="2240" dirty="0"/>
              <a:t>2019: Project </a:t>
            </a:r>
            <a:r>
              <a:rPr lang="es-ES" sz="2240" dirty="0" err="1"/>
              <a:t>replicated</a:t>
            </a:r>
            <a:r>
              <a:rPr lang="es-ES" sz="2240" dirty="0"/>
              <a:t> </a:t>
            </a:r>
            <a:r>
              <a:rPr lang="es-ES" sz="2240" dirty="0" err="1"/>
              <a:t>with</a:t>
            </a:r>
            <a:r>
              <a:rPr lang="es-ES" sz="2240" dirty="0"/>
              <a:t> </a:t>
            </a:r>
            <a:r>
              <a:rPr lang="es-ES" sz="2240" dirty="0" err="1"/>
              <a:t>Poland</a:t>
            </a:r>
            <a:r>
              <a:rPr lang="es-ES" sz="2240" dirty="0"/>
              <a:t> 5th and 2nd </a:t>
            </a:r>
            <a:r>
              <a:rPr lang="es-ES" sz="2240" dirty="0" err="1"/>
              <a:t>Secondary</a:t>
            </a:r>
            <a:r>
              <a:rPr lang="es-ES" sz="2240" dirty="0"/>
              <a:t> + </a:t>
            </a:r>
            <a:r>
              <a:rPr lang="es-ES" sz="2240" dirty="0" err="1"/>
              <a:t>Hungary</a:t>
            </a:r>
            <a:r>
              <a:rPr lang="es-ES" sz="2240" dirty="0"/>
              <a:t> 1st </a:t>
            </a:r>
            <a:r>
              <a:rPr lang="es-ES" sz="2240" dirty="0" err="1"/>
              <a:t>Secondary</a:t>
            </a:r>
            <a:endParaRPr lang="es-ES" sz="2240" dirty="0"/>
          </a:p>
          <a:p>
            <a:r>
              <a:rPr lang="es-ES" sz="2240" dirty="0"/>
              <a:t>2020: </a:t>
            </a:r>
            <a:r>
              <a:rPr lang="es-ES" sz="2240" dirty="0" err="1"/>
              <a:t>There</a:t>
            </a:r>
            <a:r>
              <a:rPr lang="es-ES" sz="2240" dirty="0"/>
              <a:t> </a:t>
            </a:r>
            <a:r>
              <a:rPr lang="es-ES" sz="2240" dirty="0" err="1"/>
              <a:t>is</a:t>
            </a:r>
            <a:r>
              <a:rPr lang="es-ES" sz="2240" dirty="0"/>
              <a:t> no </a:t>
            </a:r>
            <a:r>
              <a:rPr lang="es-ES" sz="2240" dirty="0" err="1"/>
              <a:t>Planet</a:t>
            </a:r>
            <a:r>
              <a:rPr lang="es-ES" sz="2240" dirty="0"/>
              <a:t> B </a:t>
            </a:r>
          </a:p>
          <a:p>
            <a:r>
              <a:rPr lang="es-ES" sz="2240" b="1" dirty="0"/>
              <a:t>2024: </a:t>
            </a:r>
            <a:r>
              <a:rPr lang="es-ES" sz="2240" b="1" dirty="0" err="1"/>
              <a:t>Wonderful</a:t>
            </a:r>
            <a:r>
              <a:rPr lang="es-ES" sz="2240" b="1" dirty="0"/>
              <a:t> </a:t>
            </a:r>
            <a:r>
              <a:rPr lang="es-ES" sz="2240" b="1" dirty="0" err="1"/>
              <a:t>world</a:t>
            </a:r>
            <a:r>
              <a:rPr lang="es-ES" sz="2240" b="1" dirty="0"/>
              <a:t> </a:t>
            </a:r>
            <a:r>
              <a:rPr lang="es-ES" sz="2240" b="1" dirty="0" err="1"/>
              <a:t>of</a:t>
            </a:r>
            <a:r>
              <a:rPr lang="es-ES" sz="2240" b="1" dirty="0"/>
              <a:t> Roald </a:t>
            </a:r>
            <a:r>
              <a:rPr lang="es-ES" sz="2240" b="1" dirty="0" err="1"/>
              <a:t>Dalh</a:t>
            </a:r>
            <a:endParaRPr lang="es-ES" sz="224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44AB0B9-EE42-4BF1-9B66-5D5E19A61A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286" y="3983915"/>
            <a:ext cx="2833046" cy="212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50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807" y="2161861"/>
            <a:ext cx="7531917" cy="438665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01673" y="914399"/>
            <a:ext cx="8329786" cy="1403461"/>
          </a:xfrm>
          <a:prstGeom prst="rect">
            <a:avLst/>
          </a:prstGeom>
          <a:noFill/>
        </p:spPr>
        <p:txBody>
          <a:bodyPr wrap="square" lIns="73152" tIns="36576" rIns="73152" bIns="36576">
            <a:spAutoFit/>
          </a:bodyPr>
          <a:lstStyle/>
          <a:p>
            <a:pPr algn="ctr"/>
            <a:r>
              <a:rPr lang="en-U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How has the Erasmus project </a:t>
            </a:r>
          </a:p>
          <a:p>
            <a:pPr algn="ctr"/>
            <a:r>
              <a:rPr lang="en-U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changed our school?</a:t>
            </a:r>
            <a:endParaRPr lang="es-ES" sz="432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4656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39" y="1314818"/>
            <a:ext cx="8428744" cy="473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09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3"/>
          <a:stretch/>
        </p:blipFill>
        <p:spPr>
          <a:xfrm>
            <a:off x="432233" y="2785403"/>
            <a:ext cx="8915749" cy="3063931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502640" y="1529806"/>
            <a:ext cx="4157485" cy="738664"/>
          </a:xfrm>
          <a:prstGeom prst="rect">
            <a:avLst/>
          </a:prstGeom>
          <a:noFill/>
        </p:spPr>
        <p:txBody>
          <a:bodyPr wrap="none" lIns="73152" tIns="36576" rIns="73152" bIns="36576">
            <a:spAutoFit/>
          </a:bodyPr>
          <a:lstStyle/>
          <a:p>
            <a:pPr algn="ctr"/>
            <a:r>
              <a:rPr lang="es-E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Erasmus+ </a:t>
            </a:r>
            <a:r>
              <a:rPr lang="es-ES" sz="432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Spaces</a:t>
            </a:r>
            <a:r>
              <a:rPr lang="es-E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36301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554" y="1617784"/>
            <a:ext cx="8873218" cy="454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17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762661" y="2205055"/>
            <a:ext cx="5890652" cy="2733056"/>
          </a:xfrm>
          <a:prstGeom prst="rect">
            <a:avLst/>
          </a:prstGeom>
          <a:noFill/>
        </p:spPr>
        <p:txBody>
          <a:bodyPr wrap="none" lIns="73152" tIns="36576" rIns="73152" bIns="36576">
            <a:spAutoFit/>
          </a:bodyPr>
          <a:lstStyle/>
          <a:p>
            <a:pPr algn="ctr"/>
            <a:r>
              <a:rPr lang="en-U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Thanks to Erasmus and </a:t>
            </a:r>
          </a:p>
          <a:p>
            <a:pPr algn="ctr"/>
            <a:r>
              <a:rPr lang="en-U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eTwinning</a:t>
            </a:r>
          </a:p>
          <a:p>
            <a:pPr algn="ctr"/>
            <a:r>
              <a:rPr lang="en-U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we enrich</a:t>
            </a:r>
          </a:p>
          <a:p>
            <a:pPr algn="ctr"/>
            <a:r>
              <a:rPr lang="en-US" sz="432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our schools' experiences</a:t>
            </a:r>
            <a:endParaRPr lang="es-ES" sz="432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088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782549" y="731520"/>
            <a:ext cx="7895778" cy="789577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5554477" flipH="1">
            <a:off x="214587" y="4725205"/>
            <a:ext cx="1529643" cy="3026273"/>
          </a:xfrm>
          <a:custGeom>
            <a:avLst/>
            <a:gdLst/>
            <a:ahLst/>
            <a:cxnLst/>
            <a:rect l="l" t="t" r="r" b="b"/>
            <a:pathLst>
              <a:path w="1529643" h="3026273">
                <a:moveTo>
                  <a:pt x="1529643" y="0"/>
                </a:moveTo>
                <a:lnTo>
                  <a:pt x="0" y="0"/>
                </a:lnTo>
                <a:lnTo>
                  <a:pt x="0" y="3026273"/>
                </a:lnTo>
                <a:lnTo>
                  <a:pt x="1529643" y="3026273"/>
                </a:lnTo>
                <a:lnTo>
                  <a:pt x="152964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8001155" y="731520"/>
            <a:ext cx="1020925" cy="102092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ADDCA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31520" y="3470083"/>
            <a:ext cx="1679475" cy="1679475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07C5D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157822" y="1649902"/>
            <a:ext cx="2239327" cy="2761501"/>
          </a:xfrm>
          <a:custGeom>
            <a:avLst/>
            <a:gdLst/>
            <a:ahLst/>
            <a:cxnLst/>
            <a:rect l="l" t="t" r="r" b="b"/>
            <a:pathLst>
              <a:path w="2239327" h="2761501">
                <a:moveTo>
                  <a:pt x="0" y="0"/>
                </a:moveTo>
                <a:lnTo>
                  <a:pt x="2239327" y="0"/>
                </a:lnTo>
                <a:lnTo>
                  <a:pt x="2239327" y="2761502"/>
                </a:lnTo>
                <a:lnTo>
                  <a:pt x="0" y="27615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575122" y="1752445"/>
            <a:ext cx="6068163" cy="5317918"/>
          </a:xfrm>
          <a:custGeom>
            <a:avLst/>
            <a:gdLst/>
            <a:ahLst/>
            <a:cxnLst/>
            <a:rect l="l" t="t" r="r" b="b"/>
            <a:pathLst>
              <a:path w="6068163" h="5317918">
                <a:moveTo>
                  <a:pt x="0" y="0"/>
                </a:moveTo>
                <a:lnTo>
                  <a:pt x="6068163" y="0"/>
                </a:lnTo>
                <a:lnTo>
                  <a:pt x="6068163" y="5317917"/>
                </a:lnTo>
                <a:lnTo>
                  <a:pt x="0" y="531791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397149" y="584461"/>
            <a:ext cx="3947921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dobry początek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443068" y="3311212"/>
            <a:ext cx="2212029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Współpraca szkół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342873" y="5149558"/>
            <a:ext cx="2312224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Rozwój </a:t>
            </a:r>
          </a:p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zawodowy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740474" y="3123757"/>
            <a:ext cx="4145280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Społeczność </a:t>
            </a:r>
          </a:p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nauczycieli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96557" y="5559133"/>
            <a:ext cx="2125523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Platforma </a:t>
            </a:r>
          </a:p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ESEP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Vista de un castillo con una torre&#10;&#10;Descripción generada automáticamente">
            <a:extLst>
              <a:ext uri="{FF2B5EF4-FFF2-40B4-BE49-F238E27FC236}">
                <a16:creationId xmlns:a16="http://schemas.microsoft.com/office/drawing/2014/main" id="{3BB5ED27-620F-9A3E-29E7-6D9432F383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3525476" y="914401"/>
            <a:ext cx="3281030" cy="2735038"/>
          </a:xfrm>
          <a:custGeom>
            <a:avLst/>
            <a:gdLst/>
            <a:ahLst/>
            <a:cxnLst/>
            <a:rect l="l" t="t" r="r" b="b"/>
            <a:pathLst>
              <a:path w="4101288" h="3418797">
                <a:moveTo>
                  <a:pt x="989912" y="0"/>
                </a:moveTo>
                <a:lnTo>
                  <a:pt x="3844502" y="0"/>
                </a:lnTo>
                <a:lnTo>
                  <a:pt x="3760850" y="25406"/>
                </a:lnTo>
                <a:cubicBezTo>
                  <a:pt x="3711615" y="43967"/>
                  <a:pt x="3663870" y="67007"/>
                  <a:pt x="3618425" y="98254"/>
                </a:cubicBezTo>
                <a:cubicBezTo>
                  <a:pt x="3626136" y="110145"/>
                  <a:pt x="3665355" y="144049"/>
                  <a:pt x="3649272" y="146579"/>
                </a:cubicBezTo>
                <a:cubicBezTo>
                  <a:pt x="3604102" y="153917"/>
                  <a:pt x="3564000" y="178711"/>
                  <a:pt x="3522797" y="199205"/>
                </a:cubicBezTo>
                <a:cubicBezTo>
                  <a:pt x="3504948" y="208060"/>
                  <a:pt x="3483356" y="219700"/>
                  <a:pt x="3491728" y="251325"/>
                </a:cubicBezTo>
                <a:cubicBezTo>
                  <a:pt x="3506932" y="260181"/>
                  <a:pt x="3518169" y="247783"/>
                  <a:pt x="3530727" y="246772"/>
                </a:cubicBezTo>
                <a:cubicBezTo>
                  <a:pt x="3543507" y="245761"/>
                  <a:pt x="3572153" y="252336"/>
                  <a:pt x="3564219" y="256638"/>
                </a:cubicBezTo>
                <a:cubicBezTo>
                  <a:pt x="3528083" y="276121"/>
                  <a:pt x="3593085" y="322928"/>
                  <a:pt x="3550339" y="322928"/>
                </a:cubicBezTo>
                <a:cubicBezTo>
                  <a:pt x="3478728" y="323181"/>
                  <a:pt x="3440609" y="406169"/>
                  <a:pt x="3371643" y="408447"/>
                </a:cubicBezTo>
                <a:cubicBezTo>
                  <a:pt x="3360627" y="408698"/>
                  <a:pt x="3355338" y="423373"/>
                  <a:pt x="3355558" y="436278"/>
                </a:cubicBezTo>
                <a:cubicBezTo>
                  <a:pt x="3355558" y="451712"/>
                  <a:pt x="3365694" y="454494"/>
                  <a:pt x="3376931" y="456013"/>
                </a:cubicBezTo>
                <a:cubicBezTo>
                  <a:pt x="3394118" y="458289"/>
                  <a:pt x="3411965" y="436278"/>
                  <a:pt x="3434660" y="466133"/>
                </a:cubicBezTo>
                <a:cubicBezTo>
                  <a:pt x="3393898" y="483590"/>
                  <a:pt x="3353135" y="501049"/>
                  <a:pt x="3353797" y="561013"/>
                </a:cubicBezTo>
                <a:cubicBezTo>
                  <a:pt x="3354015" y="577205"/>
                  <a:pt x="3337050" y="583277"/>
                  <a:pt x="3324270" y="587325"/>
                </a:cubicBezTo>
                <a:cubicBezTo>
                  <a:pt x="3303117" y="593904"/>
                  <a:pt x="3285272" y="605543"/>
                  <a:pt x="3273812" y="628061"/>
                </a:cubicBezTo>
                <a:cubicBezTo>
                  <a:pt x="3274033" y="632362"/>
                  <a:pt x="3274254" y="636917"/>
                  <a:pt x="3272930" y="640459"/>
                </a:cubicBezTo>
                <a:cubicBezTo>
                  <a:pt x="3276676" y="694855"/>
                  <a:pt x="3307523" y="693336"/>
                  <a:pt x="3341676" y="684230"/>
                </a:cubicBezTo>
                <a:cubicBezTo>
                  <a:pt x="3382439" y="673096"/>
                  <a:pt x="3422762" y="652855"/>
                  <a:pt x="3465728" y="672338"/>
                </a:cubicBezTo>
                <a:cubicBezTo>
                  <a:pt x="3405133" y="698397"/>
                  <a:pt x="3339253" y="700422"/>
                  <a:pt x="3282405" y="737615"/>
                </a:cubicBezTo>
                <a:cubicBezTo>
                  <a:pt x="3490406" y="744447"/>
                  <a:pt x="3674169" y="627048"/>
                  <a:pt x="3875781" y="582013"/>
                </a:cubicBezTo>
                <a:cubicBezTo>
                  <a:pt x="3868951" y="612120"/>
                  <a:pt x="3852646" y="618193"/>
                  <a:pt x="3837883" y="622747"/>
                </a:cubicBezTo>
                <a:cubicBezTo>
                  <a:pt x="3763408" y="645519"/>
                  <a:pt x="3698188" y="690809"/>
                  <a:pt x="3630322" y="730023"/>
                </a:cubicBezTo>
                <a:cubicBezTo>
                  <a:pt x="3602340" y="746216"/>
                  <a:pt x="3582066" y="762411"/>
                  <a:pt x="3571492" y="797327"/>
                </a:cubicBezTo>
                <a:cubicBezTo>
                  <a:pt x="3562015" y="828953"/>
                  <a:pt x="3543728" y="843628"/>
                  <a:pt x="3509797" y="834518"/>
                </a:cubicBezTo>
                <a:cubicBezTo>
                  <a:pt x="3482254" y="826927"/>
                  <a:pt x="3452068" y="830975"/>
                  <a:pt x="3423203" y="833760"/>
                </a:cubicBezTo>
                <a:cubicBezTo>
                  <a:pt x="3389931" y="836796"/>
                  <a:pt x="3352693" y="872470"/>
                  <a:pt x="3361728" y="890941"/>
                </a:cubicBezTo>
                <a:cubicBezTo>
                  <a:pt x="3377151" y="922314"/>
                  <a:pt x="3402931" y="906627"/>
                  <a:pt x="3425847" y="903084"/>
                </a:cubicBezTo>
                <a:cubicBezTo>
                  <a:pt x="3451848" y="898784"/>
                  <a:pt x="3500100" y="889927"/>
                  <a:pt x="3500982" y="893723"/>
                </a:cubicBezTo>
                <a:cubicBezTo>
                  <a:pt x="3517950" y="972410"/>
                  <a:pt x="3637374" y="903845"/>
                  <a:pt x="3663154" y="896758"/>
                </a:cubicBezTo>
                <a:cubicBezTo>
                  <a:pt x="3695322" y="887904"/>
                  <a:pt x="3725509" y="904097"/>
                  <a:pt x="3756136" y="907891"/>
                </a:cubicBezTo>
                <a:cubicBezTo>
                  <a:pt x="3783459" y="911433"/>
                  <a:pt x="3937918" y="922314"/>
                  <a:pt x="3969866" y="888915"/>
                </a:cubicBezTo>
                <a:cubicBezTo>
                  <a:pt x="3974273" y="914976"/>
                  <a:pt x="3965020" y="925602"/>
                  <a:pt x="3957306" y="937494"/>
                </a:cubicBezTo>
                <a:cubicBezTo>
                  <a:pt x="3946511" y="954445"/>
                  <a:pt x="3944747" y="966337"/>
                  <a:pt x="3965239" y="979747"/>
                </a:cubicBezTo>
                <a:cubicBezTo>
                  <a:pt x="4023630" y="1018206"/>
                  <a:pt x="4022747" y="1019470"/>
                  <a:pt x="3968324" y="1071591"/>
                </a:cubicBezTo>
                <a:cubicBezTo>
                  <a:pt x="3965678" y="1073867"/>
                  <a:pt x="3966782" y="1081459"/>
                  <a:pt x="3966341" y="1086519"/>
                </a:cubicBezTo>
                <a:cubicBezTo>
                  <a:pt x="3980663" y="1094615"/>
                  <a:pt x="3997409" y="1074373"/>
                  <a:pt x="4014153" y="1096133"/>
                </a:cubicBezTo>
                <a:cubicBezTo>
                  <a:pt x="3941222" y="1191771"/>
                  <a:pt x="3829950" y="1215299"/>
                  <a:pt x="3729254" y="1287157"/>
                </a:cubicBezTo>
                <a:cubicBezTo>
                  <a:pt x="3810780" y="1310939"/>
                  <a:pt x="3859696" y="1227952"/>
                  <a:pt x="3919628" y="1238578"/>
                </a:cubicBezTo>
                <a:cubicBezTo>
                  <a:pt x="3949596" y="1264639"/>
                  <a:pt x="3860577" y="1306386"/>
                  <a:pt x="3945409" y="1318784"/>
                </a:cubicBezTo>
                <a:cubicBezTo>
                  <a:pt x="3908610" y="1341555"/>
                  <a:pt x="3881289" y="1363817"/>
                  <a:pt x="3855951" y="1390133"/>
                </a:cubicBezTo>
                <a:cubicBezTo>
                  <a:pt x="3810780" y="1437192"/>
                  <a:pt x="3801967" y="1468060"/>
                  <a:pt x="3822900" y="1531314"/>
                </a:cubicBezTo>
                <a:cubicBezTo>
                  <a:pt x="3836562" y="1572808"/>
                  <a:pt x="3856611" y="1611013"/>
                  <a:pt x="3838986" y="1660349"/>
                </a:cubicBezTo>
                <a:cubicBezTo>
                  <a:pt x="3826646" y="1694254"/>
                  <a:pt x="3831494" y="1716517"/>
                  <a:pt x="3877323" y="1701337"/>
                </a:cubicBezTo>
                <a:cubicBezTo>
                  <a:pt x="3926679" y="1685144"/>
                  <a:pt x="3945187" y="1715505"/>
                  <a:pt x="3932849" y="1774963"/>
                </a:cubicBezTo>
                <a:cubicBezTo>
                  <a:pt x="3924917" y="1813169"/>
                  <a:pt x="3933291" y="1824806"/>
                  <a:pt x="3967221" y="1820505"/>
                </a:cubicBezTo>
                <a:cubicBezTo>
                  <a:pt x="4004680" y="1815698"/>
                  <a:pt x="4040375" y="1790649"/>
                  <a:pt x="4086646" y="1802795"/>
                </a:cubicBezTo>
                <a:cubicBezTo>
                  <a:pt x="4049631" y="1872120"/>
                  <a:pt x="3970527" y="1852385"/>
                  <a:pt x="3927340" y="1918423"/>
                </a:cubicBezTo>
                <a:cubicBezTo>
                  <a:pt x="3978900" y="1918674"/>
                  <a:pt x="4018341" y="1918423"/>
                  <a:pt x="4056460" y="1903999"/>
                </a:cubicBezTo>
                <a:cubicBezTo>
                  <a:pt x="4072325" y="1898179"/>
                  <a:pt x="4089732" y="1892109"/>
                  <a:pt x="4098545" y="1912096"/>
                </a:cubicBezTo>
                <a:cubicBezTo>
                  <a:pt x="4108901" y="1936132"/>
                  <a:pt x="4087529" y="1945241"/>
                  <a:pt x="4074527" y="1949542"/>
                </a:cubicBezTo>
                <a:cubicBezTo>
                  <a:pt x="4037951" y="1961686"/>
                  <a:pt x="4009969" y="1990529"/>
                  <a:pt x="3979782" y="2013047"/>
                </a:cubicBezTo>
                <a:cubicBezTo>
                  <a:pt x="3913460" y="2062386"/>
                  <a:pt x="3840746" y="2103626"/>
                  <a:pt x="3784559" y="2185097"/>
                </a:cubicBezTo>
                <a:cubicBezTo>
                  <a:pt x="3855290" y="2164349"/>
                  <a:pt x="3907951" y="2116025"/>
                  <a:pt x="3973612" y="2106157"/>
                </a:cubicBezTo>
                <a:cubicBezTo>
                  <a:pt x="3916764" y="2180290"/>
                  <a:pt x="3843611" y="2229120"/>
                  <a:pt x="3774426" y="2283011"/>
                </a:cubicBezTo>
                <a:cubicBezTo>
                  <a:pt x="3754594" y="2298192"/>
                  <a:pt x="3734543" y="2308566"/>
                  <a:pt x="3730136" y="2341710"/>
                </a:cubicBezTo>
                <a:cubicBezTo>
                  <a:pt x="3721542" y="2405976"/>
                  <a:pt x="3695763" y="2459107"/>
                  <a:pt x="3640678" y="2487444"/>
                </a:cubicBezTo>
                <a:cubicBezTo>
                  <a:pt x="3640238" y="2487699"/>
                  <a:pt x="3643322" y="2497314"/>
                  <a:pt x="3645085" y="2503890"/>
                </a:cubicBezTo>
                <a:cubicBezTo>
                  <a:pt x="3678797" y="2505916"/>
                  <a:pt x="3705458" y="2467963"/>
                  <a:pt x="3748425" y="2480360"/>
                </a:cubicBezTo>
                <a:cubicBezTo>
                  <a:pt x="3707220" y="2531974"/>
                  <a:pt x="3672847" y="2578277"/>
                  <a:pt x="3614458" y="2602819"/>
                </a:cubicBezTo>
                <a:cubicBezTo>
                  <a:pt x="3567745" y="2622300"/>
                  <a:pt x="3510016" y="2633686"/>
                  <a:pt x="3476083" y="2696937"/>
                </a:cubicBezTo>
                <a:cubicBezTo>
                  <a:pt x="3515524" y="2709337"/>
                  <a:pt x="3544831" y="2693651"/>
                  <a:pt x="3574357" y="2682517"/>
                </a:cubicBezTo>
                <a:cubicBezTo>
                  <a:pt x="3619525" y="2665312"/>
                  <a:pt x="3664255" y="2645832"/>
                  <a:pt x="3709425" y="2628625"/>
                </a:cubicBezTo>
                <a:cubicBezTo>
                  <a:pt x="3726611" y="2622047"/>
                  <a:pt x="3745340" y="2617491"/>
                  <a:pt x="3756357" y="2648866"/>
                </a:cubicBezTo>
                <a:cubicBezTo>
                  <a:pt x="3698847" y="2655446"/>
                  <a:pt x="3664475" y="2697951"/>
                  <a:pt x="3628340" y="2737926"/>
                </a:cubicBezTo>
                <a:cubicBezTo>
                  <a:pt x="3608067" y="2760445"/>
                  <a:pt x="3591541" y="2790554"/>
                  <a:pt x="3554967" y="2779169"/>
                </a:cubicBezTo>
                <a:cubicBezTo>
                  <a:pt x="3535796" y="2773097"/>
                  <a:pt x="3523678" y="2790046"/>
                  <a:pt x="3525662" y="2810794"/>
                </a:cubicBezTo>
                <a:cubicBezTo>
                  <a:pt x="3532932" y="2883915"/>
                  <a:pt x="3488203" y="2909469"/>
                  <a:pt x="3441932" y="2923637"/>
                </a:cubicBezTo>
                <a:cubicBezTo>
                  <a:pt x="3354236" y="2950204"/>
                  <a:pt x="3281303" y="3012697"/>
                  <a:pt x="3196032" y="3046854"/>
                </a:cubicBezTo>
                <a:cubicBezTo>
                  <a:pt x="3113184" y="3079999"/>
                  <a:pt x="3049065" y="3158685"/>
                  <a:pt x="2965998" y="3199927"/>
                </a:cubicBezTo>
                <a:cubicBezTo>
                  <a:pt x="2905843" y="3229783"/>
                  <a:pt x="2848335" y="3268239"/>
                  <a:pt x="2786418" y="3295311"/>
                </a:cubicBezTo>
                <a:cubicBezTo>
                  <a:pt x="2639894" y="3359324"/>
                  <a:pt x="2490503" y="3410685"/>
                  <a:pt x="2332519" y="3418022"/>
                </a:cubicBezTo>
                <a:cubicBezTo>
                  <a:pt x="2202077" y="3423842"/>
                  <a:pt x="1070633" y="3418277"/>
                  <a:pt x="611003" y="2585615"/>
                </a:cubicBezTo>
                <a:cubicBezTo>
                  <a:pt x="602189" y="2581565"/>
                  <a:pt x="592275" y="2570939"/>
                  <a:pt x="589190" y="2560818"/>
                </a:cubicBezTo>
                <a:cubicBezTo>
                  <a:pt x="574427" y="2513505"/>
                  <a:pt x="538291" y="2493011"/>
                  <a:pt x="505681" y="2467457"/>
                </a:cubicBezTo>
                <a:cubicBezTo>
                  <a:pt x="477036" y="2444939"/>
                  <a:pt x="446628" y="2421409"/>
                  <a:pt x="434730" y="2383456"/>
                </a:cubicBezTo>
                <a:cubicBezTo>
                  <a:pt x="419086" y="2332854"/>
                  <a:pt x="463594" y="2374348"/>
                  <a:pt x="471748" y="2355119"/>
                </a:cubicBezTo>
                <a:cubicBezTo>
                  <a:pt x="454782" y="2328807"/>
                  <a:pt x="428560" y="2304770"/>
                  <a:pt x="421730" y="2274915"/>
                </a:cubicBezTo>
                <a:cubicBezTo>
                  <a:pt x="396833" y="2167131"/>
                  <a:pt x="343069" y="2088698"/>
                  <a:pt x="262645" y="2027722"/>
                </a:cubicBezTo>
                <a:cubicBezTo>
                  <a:pt x="239509" y="2010264"/>
                  <a:pt x="224307" y="1978384"/>
                  <a:pt x="192799" y="1973326"/>
                </a:cubicBezTo>
                <a:cubicBezTo>
                  <a:pt x="122730" y="1962193"/>
                  <a:pt x="144764" y="1875156"/>
                  <a:pt x="107746" y="1836446"/>
                </a:cubicBezTo>
                <a:cubicBezTo>
                  <a:pt x="100695" y="1829107"/>
                  <a:pt x="94306" y="1814687"/>
                  <a:pt x="95627" y="1804821"/>
                </a:cubicBezTo>
                <a:cubicBezTo>
                  <a:pt x="97609" y="1790649"/>
                  <a:pt x="105983" y="1777240"/>
                  <a:pt x="113034" y="1764589"/>
                </a:cubicBezTo>
                <a:cubicBezTo>
                  <a:pt x="120306" y="1751939"/>
                  <a:pt x="131322" y="1740806"/>
                  <a:pt x="126034" y="1724108"/>
                </a:cubicBezTo>
                <a:cubicBezTo>
                  <a:pt x="123833" y="1717277"/>
                  <a:pt x="125373" y="1693494"/>
                  <a:pt x="109068" y="1712215"/>
                </a:cubicBezTo>
                <a:cubicBezTo>
                  <a:pt x="64340" y="1763578"/>
                  <a:pt x="38339" y="1715001"/>
                  <a:pt x="0" y="1691723"/>
                </a:cubicBezTo>
                <a:cubicBezTo>
                  <a:pt x="30848" y="1667686"/>
                  <a:pt x="58610" y="1650735"/>
                  <a:pt x="63238" y="1614808"/>
                </a:cubicBezTo>
                <a:cubicBezTo>
                  <a:pt x="72712" y="1540674"/>
                  <a:pt x="113253" y="1506772"/>
                  <a:pt x="174729" y="1500192"/>
                </a:cubicBezTo>
                <a:cubicBezTo>
                  <a:pt x="152034" y="1428591"/>
                  <a:pt x="152034" y="1428591"/>
                  <a:pt x="225408" y="1418722"/>
                </a:cubicBezTo>
                <a:cubicBezTo>
                  <a:pt x="197204" y="1373181"/>
                  <a:pt x="197204" y="1361542"/>
                  <a:pt x="231358" y="1345855"/>
                </a:cubicBezTo>
                <a:cubicBezTo>
                  <a:pt x="264188" y="1330927"/>
                  <a:pt x="300543" y="1325867"/>
                  <a:pt x="330952" y="1302844"/>
                </a:cubicBezTo>
                <a:cubicBezTo>
                  <a:pt x="302967" y="1244651"/>
                  <a:pt x="295035" y="1177097"/>
                  <a:pt x="237307" y="1148758"/>
                </a:cubicBezTo>
                <a:cubicBezTo>
                  <a:pt x="228273" y="1144458"/>
                  <a:pt x="222103" y="1127000"/>
                  <a:pt x="227831" y="1116880"/>
                </a:cubicBezTo>
                <a:cubicBezTo>
                  <a:pt x="248764" y="1080194"/>
                  <a:pt x="218798" y="1010614"/>
                  <a:pt x="284017" y="1002772"/>
                </a:cubicBezTo>
                <a:cubicBezTo>
                  <a:pt x="292171" y="1002013"/>
                  <a:pt x="299663" y="994421"/>
                  <a:pt x="293273" y="984554"/>
                </a:cubicBezTo>
                <a:cubicBezTo>
                  <a:pt x="271238" y="950145"/>
                  <a:pt x="297900" y="952421"/>
                  <a:pt x="313983" y="948120"/>
                </a:cubicBezTo>
                <a:cubicBezTo>
                  <a:pt x="333375" y="942809"/>
                  <a:pt x="355409" y="957988"/>
                  <a:pt x="373477" y="939265"/>
                </a:cubicBezTo>
                <a:cubicBezTo>
                  <a:pt x="369289" y="919530"/>
                  <a:pt x="353646" y="919783"/>
                  <a:pt x="342629" y="913458"/>
                </a:cubicBezTo>
                <a:cubicBezTo>
                  <a:pt x="310460" y="895240"/>
                  <a:pt x="284238" y="873483"/>
                  <a:pt x="282695" y="826169"/>
                </a:cubicBezTo>
                <a:cubicBezTo>
                  <a:pt x="281595" y="787964"/>
                  <a:pt x="278069" y="754314"/>
                  <a:pt x="322578" y="742675"/>
                </a:cubicBezTo>
                <a:cubicBezTo>
                  <a:pt x="341086" y="737866"/>
                  <a:pt x="335797" y="710289"/>
                  <a:pt x="325221" y="696626"/>
                </a:cubicBezTo>
                <a:cubicBezTo>
                  <a:pt x="306272" y="672338"/>
                  <a:pt x="290629" y="639953"/>
                  <a:pt x="258017" y="637675"/>
                </a:cubicBezTo>
                <a:cubicBezTo>
                  <a:pt x="238187" y="636158"/>
                  <a:pt x="222983" y="626035"/>
                  <a:pt x="207340" y="614398"/>
                </a:cubicBezTo>
                <a:cubicBezTo>
                  <a:pt x="196103" y="606047"/>
                  <a:pt x="182662" y="598964"/>
                  <a:pt x="183983" y="581001"/>
                </a:cubicBezTo>
                <a:cubicBezTo>
                  <a:pt x="185306" y="563795"/>
                  <a:pt x="198305" y="556711"/>
                  <a:pt x="211526" y="553169"/>
                </a:cubicBezTo>
                <a:cubicBezTo>
                  <a:pt x="255595" y="541784"/>
                  <a:pt x="297017" y="525085"/>
                  <a:pt x="333816" y="486880"/>
                </a:cubicBezTo>
                <a:cubicBezTo>
                  <a:pt x="309357" y="466639"/>
                  <a:pt x="286001" y="451964"/>
                  <a:pt x="267934" y="431469"/>
                </a:cubicBezTo>
                <a:cubicBezTo>
                  <a:pt x="224307" y="381881"/>
                  <a:pt x="593817" y="225772"/>
                  <a:pt x="612325" y="170108"/>
                </a:cubicBezTo>
                <a:cubicBezTo>
                  <a:pt x="618054" y="152904"/>
                  <a:pt x="637663" y="135194"/>
                  <a:pt x="653971" y="130133"/>
                </a:cubicBezTo>
                <a:cubicBezTo>
                  <a:pt x="730427" y="106350"/>
                  <a:pt x="796748" y="52963"/>
                  <a:pt x="874970" y="33228"/>
                </a:cubicBezTo>
                <a:cubicBezTo>
                  <a:pt x="911877" y="23867"/>
                  <a:pt x="948509" y="12925"/>
                  <a:pt x="986021" y="1223"/>
                </a:cubicBezTo>
                <a:close/>
              </a:path>
            </a:pathLst>
          </a:custGeom>
        </p:spPr>
      </p:pic>
      <p:pic>
        <p:nvPicPr>
          <p:cNvPr id="5" name="Imagen 4" descr="Un castillo en lo alto de un edificio&#10;&#10;Descripción generada automáticamente">
            <a:extLst>
              <a:ext uri="{FF2B5EF4-FFF2-40B4-BE49-F238E27FC236}">
                <a16:creationId xmlns:a16="http://schemas.microsoft.com/office/drawing/2014/main" id="{4B6BFEB8-DEF3-C76F-2CE1-8300C95FDE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" y="1136378"/>
            <a:ext cx="3642174" cy="4756974"/>
          </a:xfrm>
          <a:custGeom>
            <a:avLst/>
            <a:gdLst/>
            <a:ahLst/>
            <a:cxnLst/>
            <a:rect l="l" t="t" r="r" b="b"/>
            <a:pathLst>
              <a:path w="4552738" h="5946218">
                <a:moveTo>
                  <a:pt x="0" y="0"/>
                </a:moveTo>
                <a:lnTo>
                  <a:pt x="193217" y="10418"/>
                </a:lnTo>
                <a:cubicBezTo>
                  <a:pt x="612089" y="35802"/>
                  <a:pt x="1030148" y="71660"/>
                  <a:pt x="1446580" y="128061"/>
                </a:cubicBezTo>
                <a:cubicBezTo>
                  <a:pt x="1735723" y="167547"/>
                  <a:pt x="2027715" y="194943"/>
                  <a:pt x="2320927" y="163517"/>
                </a:cubicBezTo>
                <a:cubicBezTo>
                  <a:pt x="2335563" y="161905"/>
                  <a:pt x="2352239" y="156669"/>
                  <a:pt x="2364438" y="161905"/>
                </a:cubicBezTo>
                <a:cubicBezTo>
                  <a:pt x="2506776" y="220729"/>
                  <a:pt x="2662121" y="178424"/>
                  <a:pt x="2809744" y="215490"/>
                </a:cubicBezTo>
                <a:cubicBezTo>
                  <a:pt x="2771925" y="358517"/>
                  <a:pt x="2609662" y="346832"/>
                  <a:pt x="2518162" y="445944"/>
                </a:cubicBezTo>
                <a:cubicBezTo>
                  <a:pt x="2667409" y="485424"/>
                  <a:pt x="2801610" y="525312"/>
                  <a:pt x="2937846" y="555124"/>
                </a:cubicBezTo>
                <a:cubicBezTo>
                  <a:pt x="3082216" y="586550"/>
                  <a:pt x="3204622" y="671561"/>
                  <a:pt x="3345734" y="709433"/>
                </a:cubicBezTo>
                <a:cubicBezTo>
                  <a:pt x="3375832" y="717492"/>
                  <a:pt x="3412025" y="745693"/>
                  <a:pt x="3422598" y="773089"/>
                </a:cubicBezTo>
                <a:cubicBezTo>
                  <a:pt x="3456757" y="861726"/>
                  <a:pt x="4138745" y="1110310"/>
                  <a:pt x="4058225" y="1189273"/>
                </a:cubicBezTo>
                <a:cubicBezTo>
                  <a:pt x="4024878" y="1221909"/>
                  <a:pt x="3981773" y="1245276"/>
                  <a:pt x="3936629" y="1277508"/>
                </a:cubicBezTo>
                <a:cubicBezTo>
                  <a:pt x="4004547" y="1338344"/>
                  <a:pt x="4080998" y="1364935"/>
                  <a:pt x="4162334" y="1383065"/>
                </a:cubicBezTo>
                <a:cubicBezTo>
                  <a:pt x="4186736" y="1388705"/>
                  <a:pt x="4210728" y="1399986"/>
                  <a:pt x="4213168" y="1427383"/>
                </a:cubicBezTo>
                <a:cubicBezTo>
                  <a:pt x="4215607" y="1455987"/>
                  <a:pt x="4190800" y="1467266"/>
                  <a:pt x="4170061" y="1480564"/>
                </a:cubicBezTo>
                <a:cubicBezTo>
                  <a:pt x="4141188" y="1499095"/>
                  <a:pt x="4113127" y="1515214"/>
                  <a:pt x="4076527" y="1517630"/>
                </a:cubicBezTo>
                <a:cubicBezTo>
                  <a:pt x="4016337" y="1521257"/>
                  <a:pt x="3987466" y="1572826"/>
                  <a:pt x="3952493" y="1611502"/>
                </a:cubicBezTo>
                <a:cubicBezTo>
                  <a:pt x="3932973" y="1633259"/>
                  <a:pt x="3923211" y="1677172"/>
                  <a:pt x="3957370" y="1684828"/>
                </a:cubicBezTo>
                <a:cubicBezTo>
                  <a:pt x="4039518" y="1703363"/>
                  <a:pt x="4033011" y="1756946"/>
                  <a:pt x="4030981" y="1817782"/>
                </a:cubicBezTo>
                <a:cubicBezTo>
                  <a:pt x="4028133" y="1893124"/>
                  <a:pt x="3979737" y="1927770"/>
                  <a:pt x="3920363" y="1956780"/>
                </a:cubicBezTo>
                <a:cubicBezTo>
                  <a:pt x="3900029" y="1966851"/>
                  <a:pt x="3871158" y="1966449"/>
                  <a:pt x="3863429" y="1997874"/>
                </a:cubicBezTo>
                <a:cubicBezTo>
                  <a:pt x="3896777" y="2027688"/>
                  <a:pt x="3937444" y="2003517"/>
                  <a:pt x="3973233" y="2011975"/>
                </a:cubicBezTo>
                <a:cubicBezTo>
                  <a:pt x="4002918" y="2018824"/>
                  <a:pt x="4052127" y="2015199"/>
                  <a:pt x="4011458" y="2069991"/>
                </a:cubicBezTo>
                <a:cubicBezTo>
                  <a:pt x="3999664" y="2085704"/>
                  <a:pt x="4013491" y="2097792"/>
                  <a:pt x="4028540" y="2099000"/>
                </a:cubicBezTo>
                <a:cubicBezTo>
                  <a:pt x="4148913" y="2111489"/>
                  <a:pt x="4093606" y="2222285"/>
                  <a:pt x="4132241" y="2280703"/>
                </a:cubicBezTo>
                <a:cubicBezTo>
                  <a:pt x="4142812" y="2296818"/>
                  <a:pt x="4131425" y="2324618"/>
                  <a:pt x="4114752" y="2331466"/>
                </a:cubicBezTo>
                <a:cubicBezTo>
                  <a:pt x="4008205" y="2376592"/>
                  <a:pt x="3993565" y="2484163"/>
                  <a:pt x="3941916" y="2576828"/>
                </a:cubicBezTo>
                <a:cubicBezTo>
                  <a:pt x="3998039" y="2613488"/>
                  <a:pt x="4065138" y="2621547"/>
                  <a:pt x="4125732" y="2645318"/>
                </a:cubicBezTo>
                <a:cubicBezTo>
                  <a:pt x="4188768" y="2670298"/>
                  <a:pt x="4188768" y="2688831"/>
                  <a:pt x="4136714" y="2761349"/>
                </a:cubicBezTo>
                <a:cubicBezTo>
                  <a:pt x="4272135" y="2777064"/>
                  <a:pt x="4272135" y="2777064"/>
                  <a:pt x="4230249" y="2891080"/>
                </a:cubicBezTo>
                <a:cubicBezTo>
                  <a:pt x="4343713" y="2901557"/>
                  <a:pt x="4418537" y="2955542"/>
                  <a:pt x="4436023" y="3073591"/>
                </a:cubicBezTo>
                <a:cubicBezTo>
                  <a:pt x="4444564" y="3130800"/>
                  <a:pt x="4495804" y="3157792"/>
                  <a:pt x="4552738" y="3196068"/>
                </a:cubicBezTo>
                <a:cubicBezTo>
                  <a:pt x="4481978" y="3233136"/>
                  <a:pt x="4433989" y="3310489"/>
                  <a:pt x="4351436" y="3228700"/>
                </a:cubicBezTo>
                <a:cubicBezTo>
                  <a:pt x="4321344" y="3198888"/>
                  <a:pt x="4324186" y="3236761"/>
                  <a:pt x="4320122" y="3247637"/>
                </a:cubicBezTo>
                <a:cubicBezTo>
                  <a:pt x="4310364" y="3274227"/>
                  <a:pt x="4330695" y="3291956"/>
                  <a:pt x="4344116" y="3312099"/>
                </a:cubicBezTo>
                <a:cubicBezTo>
                  <a:pt x="4357130" y="3332244"/>
                  <a:pt x="4372586" y="3353596"/>
                  <a:pt x="4376244" y="3376163"/>
                </a:cubicBezTo>
                <a:cubicBezTo>
                  <a:pt x="4378682" y="3391874"/>
                  <a:pt x="4366890" y="3414835"/>
                  <a:pt x="4353877" y="3426522"/>
                </a:cubicBezTo>
                <a:cubicBezTo>
                  <a:pt x="4285554" y="3488163"/>
                  <a:pt x="4326221" y="3626757"/>
                  <a:pt x="4196898" y="3644486"/>
                </a:cubicBezTo>
                <a:cubicBezTo>
                  <a:pt x="4138745" y="3652541"/>
                  <a:pt x="4110687" y="3703306"/>
                  <a:pt x="4067986" y="3731106"/>
                </a:cubicBezTo>
                <a:cubicBezTo>
                  <a:pt x="3919551" y="3828201"/>
                  <a:pt x="3820322" y="3953097"/>
                  <a:pt x="3774370" y="4124729"/>
                </a:cubicBezTo>
                <a:cubicBezTo>
                  <a:pt x="3761764" y="4172269"/>
                  <a:pt x="3713368" y="4210546"/>
                  <a:pt x="3682054" y="4252444"/>
                </a:cubicBezTo>
                <a:cubicBezTo>
                  <a:pt x="3697103" y="4283064"/>
                  <a:pt x="3779250" y="4216990"/>
                  <a:pt x="3750377" y="4297567"/>
                </a:cubicBezTo>
                <a:cubicBezTo>
                  <a:pt x="3728417" y="4358002"/>
                  <a:pt x="3672294" y="4395470"/>
                  <a:pt x="3619425" y="4431328"/>
                </a:cubicBezTo>
                <a:cubicBezTo>
                  <a:pt x="3559239" y="4472019"/>
                  <a:pt x="3492545" y="4504653"/>
                  <a:pt x="3465296" y="4579993"/>
                </a:cubicBezTo>
                <a:cubicBezTo>
                  <a:pt x="3459603" y="4596110"/>
                  <a:pt x="3441305" y="4613031"/>
                  <a:pt x="3425038" y="4619479"/>
                </a:cubicBezTo>
                <a:cubicBezTo>
                  <a:pt x="2576720" y="5945389"/>
                  <a:pt x="488463" y="5954251"/>
                  <a:pt x="247714" y="5944983"/>
                </a:cubicBezTo>
                <a:cubicBezTo>
                  <a:pt x="174818" y="5942062"/>
                  <a:pt x="102913" y="5934760"/>
                  <a:pt x="31834" y="5923857"/>
                </a:cubicBezTo>
                <a:lnTo>
                  <a:pt x="0" y="5917408"/>
                </a:lnTo>
                <a:close/>
              </a:path>
            </a:pathLst>
          </a:custGeom>
        </p:spPr>
      </p:pic>
      <p:pic>
        <p:nvPicPr>
          <p:cNvPr id="4" name="Marcador de contenido 3" descr="Un puente de piedra&#10;&#10;Descripción generada automáticamente">
            <a:extLst>
              <a:ext uri="{FF2B5EF4-FFF2-40B4-BE49-F238E27FC236}">
                <a16:creationId xmlns:a16="http://schemas.microsoft.com/office/drawing/2014/main" id="{323327A4-E8D0-150D-6142-374016D7D5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4"/>
          <a:stretch/>
        </p:blipFill>
        <p:spPr>
          <a:xfrm>
            <a:off x="6922459" y="914408"/>
            <a:ext cx="2831141" cy="3432138"/>
          </a:xfrm>
          <a:custGeom>
            <a:avLst/>
            <a:gdLst/>
            <a:ahLst/>
            <a:cxnLst/>
            <a:rect l="l" t="t" r="r" b="b"/>
            <a:pathLst>
              <a:path w="3538926" h="4290182">
                <a:moveTo>
                  <a:pt x="1370437" y="0"/>
                </a:moveTo>
                <a:lnTo>
                  <a:pt x="3538926" y="0"/>
                </a:lnTo>
                <a:lnTo>
                  <a:pt x="3538926" y="4256362"/>
                </a:lnTo>
                <a:lnTo>
                  <a:pt x="3455334" y="4273195"/>
                </a:lnTo>
                <a:cubicBezTo>
                  <a:pt x="3401009" y="4281478"/>
                  <a:pt x="3346052" y="4287025"/>
                  <a:pt x="3290337" y="4289244"/>
                </a:cubicBezTo>
                <a:cubicBezTo>
                  <a:pt x="3106332" y="4296285"/>
                  <a:pt x="1510274" y="4289552"/>
                  <a:pt x="861903" y="3282295"/>
                </a:cubicBezTo>
                <a:cubicBezTo>
                  <a:pt x="849470" y="3277397"/>
                  <a:pt x="835485" y="3264542"/>
                  <a:pt x="831133" y="3252299"/>
                </a:cubicBezTo>
                <a:cubicBezTo>
                  <a:pt x="810307" y="3195065"/>
                  <a:pt x="759333" y="3170274"/>
                  <a:pt x="713332" y="3139362"/>
                </a:cubicBezTo>
                <a:cubicBezTo>
                  <a:pt x="672925" y="3112122"/>
                  <a:pt x="630030" y="3083658"/>
                  <a:pt x="613246" y="3037747"/>
                </a:cubicBezTo>
                <a:cubicBezTo>
                  <a:pt x="591178" y="2976535"/>
                  <a:pt x="653963" y="3026730"/>
                  <a:pt x="665465" y="3003469"/>
                </a:cubicBezTo>
                <a:cubicBezTo>
                  <a:pt x="641532" y="2971640"/>
                  <a:pt x="604543" y="2942562"/>
                  <a:pt x="594908" y="2906447"/>
                </a:cubicBezTo>
                <a:cubicBezTo>
                  <a:pt x="559787" y="2776063"/>
                  <a:pt x="483946" y="2681183"/>
                  <a:pt x="370497" y="2607422"/>
                </a:cubicBezTo>
                <a:cubicBezTo>
                  <a:pt x="337860" y="2586304"/>
                  <a:pt x="316415" y="2547739"/>
                  <a:pt x="271969" y="2541620"/>
                </a:cubicBezTo>
                <a:cubicBezTo>
                  <a:pt x="173127" y="2528152"/>
                  <a:pt x="204209" y="2422866"/>
                  <a:pt x="151990" y="2376038"/>
                </a:cubicBezTo>
                <a:cubicBezTo>
                  <a:pt x="142044" y="2367161"/>
                  <a:pt x="133031" y="2349717"/>
                  <a:pt x="134895" y="2337782"/>
                </a:cubicBezTo>
                <a:cubicBezTo>
                  <a:pt x="137691" y="2320639"/>
                  <a:pt x="149504" y="2304419"/>
                  <a:pt x="159450" y="2289115"/>
                </a:cubicBezTo>
                <a:cubicBezTo>
                  <a:pt x="169707" y="2273813"/>
                  <a:pt x="185247" y="2260344"/>
                  <a:pt x="177788" y="2240145"/>
                </a:cubicBezTo>
                <a:cubicBezTo>
                  <a:pt x="174683" y="2231882"/>
                  <a:pt x="176855" y="2203112"/>
                  <a:pt x="153855" y="2225759"/>
                </a:cubicBezTo>
                <a:cubicBezTo>
                  <a:pt x="90759" y="2287892"/>
                  <a:pt x="54081" y="2229129"/>
                  <a:pt x="0" y="2200970"/>
                </a:cubicBezTo>
                <a:cubicBezTo>
                  <a:pt x="43514" y="2171892"/>
                  <a:pt x="82677" y="2151388"/>
                  <a:pt x="89205" y="2107927"/>
                </a:cubicBezTo>
                <a:cubicBezTo>
                  <a:pt x="102570" y="2018249"/>
                  <a:pt x="159758" y="1977237"/>
                  <a:pt x="246479" y="1969279"/>
                </a:cubicBezTo>
                <a:cubicBezTo>
                  <a:pt x="214465" y="1882663"/>
                  <a:pt x="214465" y="1882663"/>
                  <a:pt x="317968" y="1870725"/>
                </a:cubicBezTo>
                <a:cubicBezTo>
                  <a:pt x="278183" y="1815635"/>
                  <a:pt x="278183" y="1801556"/>
                  <a:pt x="326361" y="1782580"/>
                </a:cubicBezTo>
                <a:cubicBezTo>
                  <a:pt x="372673" y="1764521"/>
                  <a:pt x="423957" y="1758400"/>
                  <a:pt x="466852" y="1730550"/>
                </a:cubicBezTo>
                <a:cubicBezTo>
                  <a:pt x="427377" y="1660155"/>
                  <a:pt x="416187" y="1578436"/>
                  <a:pt x="334753" y="1544155"/>
                </a:cubicBezTo>
                <a:cubicBezTo>
                  <a:pt x="322010" y="1538952"/>
                  <a:pt x="313307" y="1517834"/>
                  <a:pt x="321386" y="1505592"/>
                </a:cubicBezTo>
                <a:cubicBezTo>
                  <a:pt x="350915" y="1461214"/>
                  <a:pt x="308644" y="1377045"/>
                  <a:pt x="400645" y="1367557"/>
                </a:cubicBezTo>
                <a:cubicBezTo>
                  <a:pt x="412147" y="1366640"/>
                  <a:pt x="422716" y="1357456"/>
                  <a:pt x="413701" y="1345520"/>
                </a:cubicBezTo>
                <a:cubicBezTo>
                  <a:pt x="382618" y="1303896"/>
                  <a:pt x="420228" y="1306649"/>
                  <a:pt x="442916" y="1301447"/>
                </a:cubicBezTo>
                <a:cubicBezTo>
                  <a:pt x="470270" y="1295021"/>
                  <a:pt x="501352" y="1313384"/>
                  <a:pt x="526840" y="1290735"/>
                </a:cubicBezTo>
                <a:cubicBezTo>
                  <a:pt x="520932" y="1266862"/>
                  <a:pt x="498866" y="1267167"/>
                  <a:pt x="483325" y="1259517"/>
                </a:cubicBezTo>
                <a:cubicBezTo>
                  <a:pt x="437945" y="1237479"/>
                  <a:pt x="400956" y="1211159"/>
                  <a:pt x="398780" y="1153924"/>
                </a:cubicBezTo>
                <a:cubicBezTo>
                  <a:pt x="397228" y="1107708"/>
                  <a:pt x="392254" y="1067003"/>
                  <a:pt x="455041" y="1052922"/>
                </a:cubicBezTo>
                <a:cubicBezTo>
                  <a:pt x="481149" y="1047106"/>
                  <a:pt x="473687" y="1013747"/>
                  <a:pt x="458768" y="997218"/>
                </a:cubicBezTo>
                <a:cubicBezTo>
                  <a:pt x="432038" y="967837"/>
                  <a:pt x="409972" y="928661"/>
                  <a:pt x="363968" y="925907"/>
                </a:cubicBezTo>
                <a:cubicBezTo>
                  <a:pt x="335995" y="924071"/>
                  <a:pt x="314548" y="911826"/>
                  <a:pt x="292481" y="897749"/>
                </a:cubicBezTo>
                <a:cubicBezTo>
                  <a:pt x="276630" y="887646"/>
                  <a:pt x="257670" y="879078"/>
                  <a:pt x="259533" y="857348"/>
                </a:cubicBezTo>
                <a:cubicBezTo>
                  <a:pt x="261399" y="836535"/>
                  <a:pt x="279736" y="827966"/>
                  <a:pt x="298387" y="823681"/>
                </a:cubicBezTo>
                <a:cubicBezTo>
                  <a:pt x="360552" y="809909"/>
                  <a:pt x="418983" y="789708"/>
                  <a:pt x="470893" y="743493"/>
                </a:cubicBezTo>
                <a:cubicBezTo>
                  <a:pt x="436390" y="719007"/>
                  <a:pt x="403444" y="701256"/>
                  <a:pt x="377957" y="676463"/>
                </a:cubicBezTo>
                <a:cubicBezTo>
                  <a:pt x="316415" y="616477"/>
                  <a:pt x="837660" y="427634"/>
                  <a:pt x="863768" y="360299"/>
                </a:cubicBezTo>
                <a:cubicBezTo>
                  <a:pt x="871849" y="339488"/>
                  <a:pt x="899511" y="318064"/>
                  <a:pt x="922515" y="311942"/>
                </a:cubicBezTo>
                <a:cubicBezTo>
                  <a:pt x="1030367" y="283171"/>
                  <a:pt x="1123922" y="218591"/>
                  <a:pt x="1234265" y="194718"/>
                </a:cubicBezTo>
                <a:cubicBezTo>
                  <a:pt x="1338390" y="172070"/>
                  <a:pt x="1440960" y="141768"/>
                  <a:pt x="1555030" y="111776"/>
                </a:cubicBezTo>
                <a:cubicBezTo>
                  <a:pt x="1520063" y="74130"/>
                  <a:pt x="1471575" y="57526"/>
                  <a:pt x="1428216" y="36752"/>
                </a:cubicBez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EA966C8-93D9-E42E-5C79-3FAA06081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6978" y="4446510"/>
            <a:ext cx="4803184" cy="1060450"/>
          </a:xfrm>
        </p:spPr>
        <p:txBody>
          <a:bodyPr anchor="b">
            <a:normAutofit/>
          </a:bodyPr>
          <a:lstStyle/>
          <a:p>
            <a:r>
              <a:rPr lang="es-ES" sz="3520"/>
              <a:t>SEGOVIA</a:t>
            </a:r>
          </a:p>
        </p:txBody>
      </p:sp>
      <p:sp>
        <p:nvSpPr>
          <p:cNvPr id="26" name="Content Placeholder 9">
            <a:extLst>
              <a:ext uri="{FF2B5EF4-FFF2-40B4-BE49-F238E27FC236}">
                <a16:creationId xmlns:a16="http://schemas.microsoft.com/office/drawing/2014/main" id="{C2F1446F-4A88-69D9-7430-55826A11C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6464" y="5506960"/>
            <a:ext cx="5557564" cy="1039954"/>
          </a:xfrm>
        </p:spPr>
        <p:txBody>
          <a:bodyPr vert="horz" lIns="73152" tIns="36576" rIns="73152" bIns="36576" rtlCol="0" anchor="t">
            <a:normAutofit/>
          </a:bodyPr>
          <a:lstStyle/>
          <a:p>
            <a:r>
              <a:rPr lang="en-US" sz="1600" dirty="0"/>
              <a:t>The most important monuments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9CB932BC-7401-8356-8C5F-4FDB04E44A3F}"/>
              </a:ext>
            </a:extLst>
          </p:cNvPr>
          <p:cNvSpPr txBox="1">
            <a:spLocks/>
          </p:cNvSpPr>
          <p:nvPr/>
        </p:nvSpPr>
        <p:spPr>
          <a:xfrm>
            <a:off x="4751577" y="3708065"/>
            <a:ext cx="1048825" cy="1039954"/>
          </a:xfrm>
          <a:prstGeom prst="rect">
            <a:avLst/>
          </a:prstGeom>
        </p:spPr>
        <p:txBody>
          <a:bodyPr vert="horz" lIns="73152" tIns="36576" rIns="73152" bIns="36576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Alcazar</a:t>
            </a:r>
          </a:p>
        </p:txBody>
      </p:sp>
      <p:sp>
        <p:nvSpPr>
          <p:cNvPr id="19" name="Content Placeholder 9">
            <a:extLst>
              <a:ext uri="{FF2B5EF4-FFF2-40B4-BE49-F238E27FC236}">
                <a16:creationId xmlns:a16="http://schemas.microsoft.com/office/drawing/2014/main" id="{838354F6-90EF-EE4C-EE10-D554CA53238C}"/>
              </a:ext>
            </a:extLst>
          </p:cNvPr>
          <p:cNvSpPr txBox="1">
            <a:spLocks/>
          </p:cNvSpPr>
          <p:nvPr/>
        </p:nvSpPr>
        <p:spPr>
          <a:xfrm>
            <a:off x="7845584" y="4306162"/>
            <a:ext cx="1370878" cy="476362"/>
          </a:xfrm>
          <a:prstGeom prst="rect">
            <a:avLst/>
          </a:prstGeom>
        </p:spPr>
        <p:txBody>
          <a:bodyPr vert="horz" lIns="73152" tIns="36576" rIns="73152" bIns="36576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Acueducto</a:t>
            </a:r>
            <a:endParaRPr lang="es-ES" sz="2240" dirty="0"/>
          </a:p>
        </p:txBody>
      </p:sp>
      <p:sp>
        <p:nvSpPr>
          <p:cNvPr id="24" name="Content Placeholder 9">
            <a:extLst>
              <a:ext uri="{FF2B5EF4-FFF2-40B4-BE49-F238E27FC236}">
                <a16:creationId xmlns:a16="http://schemas.microsoft.com/office/drawing/2014/main" id="{CC5CFC6A-4D99-12DB-0757-2F9611CFF4B5}"/>
              </a:ext>
            </a:extLst>
          </p:cNvPr>
          <p:cNvSpPr txBox="1">
            <a:spLocks/>
          </p:cNvSpPr>
          <p:nvPr/>
        </p:nvSpPr>
        <p:spPr>
          <a:xfrm>
            <a:off x="564890" y="5893423"/>
            <a:ext cx="1209851" cy="326838"/>
          </a:xfrm>
          <a:prstGeom prst="rect">
            <a:avLst/>
          </a:prstGeom>
        </p:spPr>
        <p:txBody>
          <a:bodyPr vert="horz" lIns="73152" tIns="36576" rIns="73152" bIns="36576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Catedral</a:t>
            </a:r>
          </a:p>
        </p:txBody>
      </p:sp>
    </p:spTree>
    <p:extLst>
      <p:ext uri="{BB962C8B-B14F-4D97-AF65-F5344CB8AC3E}">
        <p14:creationId xmlns:p14="http://schemas.microsoft.com/office/powerpoint/2010/main" val="14142747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D178C6-BEF7-4EC7-A163-872B35697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4680" y="3134641"/>
            <a:ext cx="4432843" cy="1719530"/>
          </a:xfrm>
        </p:spPr>
        <p:txBody>
          <a:bodyPr vert="horz" lIns="73152" tIns="36576" rIns="73152" bIns="36576" rtlCol="0" anchor="b">
            <a:normAutofit fontScale="90000"/>
          </a:bodyPr>
          <a:lstStyle/>
          <a:p>
            <a:pPr algn="ctr"/>
            <a:r>
              <a:rPr lang="en-US" sz="3840" i="1" dirty="0">
                <a:solidFill>
                  <a:srgbClr val="FFFFFF"/>
                </a:solidFill>
              </a:rPr>
              <a:t>We are excited to visit you.</a:t>
            </a:r>
            <a:br>
              <a:rPr lang="en-US" sz="3840" i="1" dirty="0">
                <a:solidFill>
                  <a:srgbClr val="FFFFFF"/>
                </a:solidFill>
              </a:rPr>
            </a:br>
            <a:r>
              <a:rPr lang="en-US" sz="3840" i="1" dirty="0">
                <a:solidFill>
                  <a:srgbClr val="FFFFFF"/>
                </a:solidFill>
              </a:rPr>
              <a:t>Thank you!</a:t>
            </a:r>
          </a:p>
        </p:txBody>
      </p:sp>
      <p:sp>
        <p:nvSpPr>
          <p:cNvPr id="6" name="Graphic 1">
            <a:extLst>
              <a:ext uri="{FF2B5EF4-FFF2-40B4-BE49-F238E27FC236}">
                <a16:creationId xmlns:a16="http://schemas.microsoft.com/office/drawing/2014/main" id="{CFF3D919-9BF0-4774-93E7-9A726D99C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7" name="Rectangle 17">
            <a:extLst>
              <a:ext uri="{FF2B5EF4-FFF2-40B4-BE49-F238E27FC236}">
                <a16:creationId xmlns:a16="http://schemas.microsoft.com/office/drawing/2014/main" id="{044A13D1-1A64-43D8-A66F-81930B9CD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19">
            <a:extLst>
              <a:ext uri="{FF2B5EF4-FFF2-40B4-BE49-F238E27FC236}">
                <a16:creationId xmlns:a16="http://schemas.microsoft.com/office/drawing/2014/main" id="{EEC951D8-B9EC-4EF2-A6D3-DD2AEA623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13296" y="697832"/>
            <a:ext cx="8189484" cy="5541981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solidFill>
            <a:srgbClr val="7DA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76CE9410-BD59-4DDC-A422-050785B93173}"/>
              </a:ext>
            </a:extLst>
          </p:cNvPr>
          <p:cNvSpPr txBox="1">
            <a:spLocks/>
          </p:cNvSpPr>
          <p:nvPr/>
        </p:nvSpPr>
        <p:spPr>
          <a:xfrm>
            <a:off x="2882650" y="2775302"/>
            <a:ext cx="5541054" cy="2149412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i="1" dirty="0">
                <a:solidFill>
                  <a:srgbClr val="FFFFFF"/>
                </a:solidFill>
              </a:rPr>
              <a:t>We are excited to visit you.</a:t>
            </a:r>
            <a:br>
              <a:rPr lang="en-US" sz="4800" i="1" dirty="0">
                <a:solidFill>
                  <a:srgbClr val="FFFFFF"/>
                </a:solidFill>
              </a:rPr>
            </a:br>
            <a:r>
              <a:rPr lang="en-US" sz="4800" i="1" dirty="0">
                <a:solidFill>
                  <a:srgbClr val="FFFFF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392782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40935" y="4065963"/>
            <a:ext cx="4105782" cy="410578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 flipH="1">
            <a:off x="8019695" y="3440094"/>
            <a:ext cx="1279349" cy="2531086"/>
          </a:xfrm>
          <a:custGeom>
            <a:avLst/>
            <a:gdLst/>
            <a:ahLst/>
            <a:cxnLst/>
            <a:rect l="l" t="t" r="r" b="b"/>
            <a:pathLst>
              <a:path w="1279349" h="2531086">
                <a:moveTo>
                  <a:pt x="1279349" y="0"/>
                </a:moveTo>
                <a:lnTo>
                  <a:pt x="0" y="0"/>
                </a:lnTo>
                <a:lnTo>
                  <a:pt x="0" y="2531086"/>
                </a:lnTo>
                <a:lnTo>
                  <a:pt x="1279349" y="2531086"/>
                </a:lnTo>
                <a:lnTo>
                  <a:pt x="12793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8181175" y="731520"/>
            <a:ext cx="840905" cy="84090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07C5D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3100912" flipH="1">
            <a:off x="2213479" y="404738"/>
            <a:ext cx="2103432" cy="2997118"/>
          </a:xfrm>
          <a:custGeom>
            <a:avLst/>
            <a:gdLst/>
            <a:ahLst/>
            <a:cxnLst/>
            <a:rect l="l" t="t" r="r" b="b"/>
            <a:pathLst>
              <a:path w="2103432" h="2997118">
                <a:moveTo>
                  <a:pt x="2103432" y="0"/>
                </a:moveTo>
                <a:lnTo>
                  <a:pt x="0" y="0"/>
                </a:lnTo>
                <a:lnTo>
                  <a:pt x="0" y="2997118"/>
                </a:lnTo>
                <a:lnTo>
                  <a:pt x="2103432" y="2997118"/>
                </a:lnTo>
                <a:lnTo>
                  <a:pt x="210343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-607165" y="1572425"/>
            <a:ext cx="1338685" cy="133868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478108" y="2911111"/>
            <a:ext cx="4398692" cy="4398692"/>
          </a:xfrm>
          <a:custGeom>
            <a:avLst/>
            <a:gdLst/>
            <a:ahLst/>
            <a:cxnLst/>
            <a:rect l="l" t="t" r="r" b="b"/>
            <a:pathLst>
              <a:path w="4398692" h="4398692">
                <a:moveTo>
                  <a:pt x="0" y="0"/>
                </a:moveTo>
                <a:lnTo>
                  <a:pt x="4398692" y="0"/>
                </a:lnTo>
                <a:lnTo>
                  <a:pt x="4398692" y="4398692"/>
                </a:lnTo>
                <a:lnTo>
                  <a:pt x="0" y="4398692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5532344" y="5461629"/>
            <a:ext cx="4221256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28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dominikaanna.wilk@gmail.com</a:t>
            </a:r>
          </a:p>
          <a:p>
            <a:pPr algn="l">
              <a:lnSpc>
                <a:spcPts val="3479"/>
              </a:lnSpc>
            </a:pPr>
            <a:r>
              <a:rPr lang="en-US" sz="28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annawilczynska081@gmail.com</a:t>
            </a:r>
          </a:p>
          <a:p>
            <a:pPr algn="l">
              <a:lnSpc>
                <a:spcPts val="3479"/>
              </a:lnSpc>
            </a:pPr>
            <a:endParaRPr lang="en-US" sz="2899">
              <a:solidFill>
                <a:srgbClr val="2A2929"/>
              </a:solidFill>
              <a:latin typeface="Oregano"/>
              <a:ea typeface="Oregano"/>
              <a:cs typeface="Oregano"/>
              <a:sym typeface="Oregano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800824" y="1247223"/>
            <a:ext cx="3800804" cy="2686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464"/>
              </a:lnSpc>
            </a:pPr>
            <a:r>
              <a:rPr lang="en-US" sz="96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Thank You!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016867" y="3600450"/>
            <a:ext cx="1285005" cy="448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25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eTwinning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613763" y="1998779"/>
            <a:ext cx="13023665" cy="10974606"/>
            <a:chOff x="0" y="0"/>
            <a:chExt cx="1553914" cy="13094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53914" cy="1309432"/>
            </a:xfrm>
            <a:custGeom>
              <a:avLst/>
              <a:gdLst/>
              <a:ahLst/>
              <a:cxnLst/>
              <a:rect l="l" t="t" r="r" b="b"/>
              <a:pathLst>
                <a:path w="1553914" h="1309432">
                  <a:moveTo>
                    <a:pt x="776957" y="0"/>
                  </a:moveTo>
                  <a:cubicBezTo>
                    <a:pt x="347856" y="0"/>
                    <a:pt x="0" y="293126"/>
                    <a:pt x="0" y="654716"/>
                  </a:cubicBezTo>
                  <a:cubicBezTo>
                    <a:pt x="0" y="1016305"/>
                    <a:pt x="347856" y="1309432"/>
                    <a:pt x="776957" y="1309432"/>
                  </a:cubicBezTo>
                  <a:cubicBezTo>
                    <a:pt x="1206059" y="1309432"/>
                    <a:pt x="1553914" y="1016305"/>
                    <a:pt x="1553914" y="654716"/>
                  </a:cubicBezTo>
                  <a:cubicBezTo>
                    <a:pt x="1553914" y="293126"/>
                    <a:pt x="1206059" y="0"/>
                    <a:pt x="77695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45679" y="75134"/>
              <a:ext cx="1262555" cy="11115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962873" y="259450"/>
            <a:ext cx="1790727" cy="1790727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145133" flipH="1">
            <a:off x="-501623" y="1027669"/>
            <a:ext cx="1707341" cy="1579045"/>
          </a:xfrm>
          <a:custGeom>
            <a:avLst/>
            <a:gdLst/>
            <a:ahLst/>
            <a:cxnLst/>
            <a:rect l="l" t="t" r="r" b="b"/>
            <a:pathLst>
              <a:path w="1707341" h="1579045">
                <a:moveTo>
                  <a:pt x="1707341" y="0"/>
                </a:moveTo>
                <a:lnTo>
                  <a:pt x="0" y="0"/>
                </a:lnTo>
                <a:lnTo>
                  <a:pt x="0" y="1579044"/>
                </a:lnTo>
                <a:lnTo>
                  <a:pt x="1707341" y="1579044"/>
                </a:lnTo>
                <a:lnTo>
                  <a:pt x="170734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96616" b="-63502"/>
            </a:stretch>
          </a:blipFill>
        </p:spPr>
      </p:sp>
      <p:sp>
        <p:nvSpPr>
          <p:cNvPr id="9" name="Freeform 9"/>
          <p:cNvSpPr/>
          <p:nvPr/>
        </p:nvSpPr>
        <p:spPr>
          <a:xfrm rot="762380">
            <a:off x="6876956" y="1511264"/>
            <a:ext cx="1353135" cy="1597047"/>
          </a:xfrm>
          <a:custGeom>
            <a:avLst/>
            <a:gdLst/>
            <a:ahLst/>
            <a:cxnLst/>
            <a:rect l="l" t="t" r="r" b="b"/>
            <a:pathLst>
              <a:path w="1353135" h="1597047">
                <a:moveTo>
                  <a:pt x="0" y="0"/>
                </a:moveTo>
                <a:lnTo>
                  <a:pt x="1353134" y="0"/>
                </a:lnTo>
                <a:lnTo>
                  <a:pt x="1353134" y="1597047"/>
                </a:lnTo>
                <a:lnTo>
                  <a:pt x="0" y="15970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655909" y="927393"/>
            <a:ext cx="6306964" cy="1382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9"/>
              </a:lnSpc>
            </a:pPr>
            <a:r>
              <a:rPr lang="en-US" sz="6399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Dlaczego?</a:t>
            </a:r>
          </a:p>
          <a:p>
            <a:pPr algn="ctr">
              <a:lnSpc>
                <a:spcPts val="5119"/>
              </a:lnSpc>
            </a:pPr>
            <a:endParaRPr lang="en-US" sz="6399">
              <a:solidFill>
                <a:srgbClr val="2A2929"/>
              </a:solidFill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11" name="Freeform 11"/>
          <p:cNvSpPr/>
          <p:nvPr/>
        </p:nvSpPr>
        <p:spPr>
          <a:xfrm rot="-6155117">
            <a:off x="-451956" y="3283313"/>
            <a:ext cx="1093144" cy="2162696"/>
          </a:xfrm>
          <a:custGeom>
            <a:avLst/>
            <a:gdLst/>
            <a:ahLst/>
            <a:cxnLst/>
            <a:rect l="l" t="t" r="r" b="b"/>
            <a:pathLst>
              <a:path w="1093144" h="2162696">
                <a:moveTo>
                  <a:pt x="0" y="0"/>
                </a:moveTo>
                <a:lnTo>
                  <a:pt x="1093144" y="0"/>
                </a:lnTo>
                <a:lnTo>
                  <a:pt x="1093144" y="2162695"/>
                </a:lnTo>
                <a:lnTo>
                  <a:pt x="0" y="21626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267427" flipH="1">
            <a:off x="9000295" y="4951764"/>
            <a:ext cx="1203614" cy="2381250"/>
          </a:xfrm>
          <a:custGeom>
            <a:avLst/>
            <a:gdLst/>
            <a:ahLst/>
            <a:cxnLst/>
            <a:rect l="l" t="t" r="r" b="b"/>
            <a:pathLst>
              <a:path w="1203614" h="2381250">
                <a:moveTo>
                  <a:pt x="1203614" y="0"/>
                </a:moveTo>
                <a:lnTo>
                  <a:pt x="0" y="0"/>
                </a:lnTo>
                <a:lnTo>
                  <a:pt x="0" y="2381250"/>
                </a:lnTo>
                <a:lnTo>
                  <a:pt x="1203614" y="2381250"/>
                </a:lnTo>
                <a:lnTo>
                  <a:pt x="120361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01244" y="2559366"/>
            <a:ext cx="4362804" cy="43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99"/>
              </a:lnSpc>
            </a:pPr>
            <a:r>
              <a:rPr lang="en-US" sz="29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•eTwinning jest dla wszystkich! 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82030" y="3818594"/>
            <a:ext cx="8257992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•Gwarantuje dostosowanie zadań do możliwości i zainteresowań każdego ucznia. 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48705" y="4399619"/>
            <a:ext cx="8419927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•Nie wymaga nakładów finansowych, co oznacza brak skomplikowanych procedur.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79622" y="4980644"/>
            <a:ext cx="7613028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•Jeden nauczyciel – wiele projektów, jeden projekt – wielu nauczycieli.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74985" y="5561669"/>
            <a:ext cx="7613028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•Elastyczność pod względem tematyki, czasu trwania i sposobu realizacji.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-778198" y="3237569"/>
            <a:ext cx="7613028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•Bezpieczna przestrzeń do współpracy.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79622" y="6142389"/>
            <a:ext cx="7809538" cy="723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•eTwinning podąża za trendami edukacyjnymi i realizuje kierunki polityki oświatowej państwa. </a:t>
            </a:r>
          </a:p>
        </p:txBody>
      </p:sp>
      <p:sp>
        <p:nvSpPr>
          <p:cNvPr id="20" name="Freeform 20"/>
          <p:cNvSpPr/>
          <p:nvPr/>
        </p:nvSpPr>
        <p:spPr>
          <a:xfrm>
            <a:off x="8176635" y="691324"/>
            <a:ext cx="1363204" cy="926979"/>
          </a:xfrm>
          <a:custGeom>
            <a:avLst/>
            <a:gdLst/>
            <a:ahLst/>
            <a:cxnLst/>
            <a:rect l="l" t="t" r="r" b="b"/>
            <a:pathLst>
              <a:path w="1363204" h="926979">
                <a:moveTo>
                  <a:pt x="0" y="0"/>
                </a:moveTo>
                <a:lnTo>
                  <a:pt x="1363204" y="0"/>
                </a:lnTo>
                <a:lnTo>
                  <a:pt x="1363204" y="926979"/>
                </a:lnTo>
                <a:lnTo>
                  <a:pt x="0" y="926979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71018" y="6067486"/>
            <a:ext cx="4105782" cy="410578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17273"/>
            <a:ext cx="1701767" cy="1701767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20372" y="895464"/>
            <a:ext cx="4899295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Języki mniej obce</a:t>
            </a:r>
          </a:p>
        </p:txBody>
      </p:sp>
      <p:sp>
        <p:nvSpPr>
          <p:cNvPr id="9" name="Freeform 9"/>
          <p:cNvSpPr/>
          <p:nvPr/>
        </p:nvSpPr>
        <p:spPr>
          <a:xfrm rot="-8243952" flipH="1" flipV="1">
            <a:off x="5531987" y="-960495"/>
            <a:ext cx="1657177" cy="2582003"/>
          </a:xfrm>
          <a:custGeom>
            <a:avLst/>
            <a:gdLst/>
            <a:ahLst/>
            <a:cxnLst/>
            <a:rect l="l" t="t" r="r" b="b"/>
            <a:pathLst>
              <a:path w="1657177" h="2582003">
                <a:moveTo>
                  <a:pt x="1657176" y="2582003"/>
                </a:moveTo>
                <a:lnTo>
                  <a:pt x="0" y="2582003"/>
                </a:lnTo>
                <a:lnTo>
                  <a:pt x="0" y="0"/>
                </a:lnTo>
                <a:lnTo>
                  <a:pt x="1657176" y="0"/>
                </a:lnTo>
                <a:lnTo>
                  <a:pt x="1657176" y="2582003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78788" y="5906186"/>
            <a:ext cx="9283619" cy="916757"/>
          </a:xfrm>
          <a:custGeom>
            <a:avLst/>
            <a:gdLst/>
            <a:ahLst/>
            <a:cxnLst/>
            <a:rect l="l" t="t" r="r" b="b"/>
            <a:pathLst>
              <a:path w="9283619" h="916757">
                <a:moveTo>
                  <a:pt x="0" y="0"/>
                </a:moveTo>
                <a:lnTo>
                  <a:pt x="9283618" y="0"/>
                </a:lnTo>
                <a:lnTo>
                  <a:pt x="9283618" y="916757"/>
                </a:lnTo>
                <a:lnTo>
                  <a:pt x="0" y="91675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73948" y="3230671"/>
            <a:ext cx="5392143" cy="144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Posługiwanie się językami obcymi w bezpośredniej komunikacji  z partnerami projektowymi – potrzeba sprawniejszej, płynniejszej rozmowy </a:t>
            </a:r>
          </a:p>
          <a:p>
            <a:pPr algn="ctr">
              <a:lnSpc>
                <a:spcPts val="2879"/>
              </a:lnSpc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 i porozumienia mobilizuje uczniów do nauki języków. </a:t>
            </a:r>
          </a:p>
        </p:txBody>
      </p:sp>
      <p:sp>
        <p:nvSpPr>
          <p:cNvPr id="12" name="Freeform 12"/>
          <p:cNvSpPr/>
          <p:nvPr/>
        </p:nvSpPr>
        <p:spPr>
          <a:xfrm rot="6616886" flipH="1" flipV="1">
            <a:off x="-980877" y="4307222"/>
            <a:ext cx="1657177" cy="2582003"/>
          </a:xfrm>
          <a:custGeom>
            <a:avLst/>
            <a:gdLst/>
            <a:ahLst/>
            <a:cxnLst/>
            <a:rect l="l" t="t" r="r" b="b"/>
            <a:pathLst>
              <a:path w="1657177" h="2582003">
                <a:moveTo>
                  <a:pt x="1657177" y="2582003"/>
                </a:moveTo>
                <a:lnTo>
                  <a:pt x="0" y="2582003"/>
                </a:lnTo>
                <a:lnTo>
                  <a:pt x="0" y="0"/>
                </a:lnTo>
                <a:lnTo>
                  <a:pt x="1657177" y="0"/>
                </a:lnTo>
                <a:lnTo>
                  <a:pt x="1657177" y="2582003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0455" y="2455061"/>
            <a:ext cx="11535142" cy="9720278"/>
            <a:chOff x="0" y="0"/>
            <a:chExt cx="1553914" cy="13094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53914" cy="1309432"/>
            </a:xfrm>
            <a:custGeom>
              <a:avLst/>
              <a:gdLst/>
              <a:ahLst/>
              <a:cxnLst/>
              <a:rect l="l" t="t" r="r" b="b"/>
              <a:pathLst>
                <a:path w="1553914" h="1309432">
                  <a:moveTo>
                    <a:pt x="776957" y="0"/>
                  </a:moveTo>
                  <a:cubicBezTo>
                    <a:pt x="347856" y="0"/>
                    <a:pt x="0" y="293126"/>
                    <a:pt x="0" y="654716"/>
                  </a:cubicBezTo>
                  <a:cubicBezTo>
                    <a:pt x="0" y="1016305"/>
                    <a:pt x="347856" y="1309432"/>
                    <a:pt x="776957" y="1309432"/>
                  </a:cubicBezTo>
                  <a:cubicBezTo>
                    <a:pt x="1206059" y="1309432"/>
                    <a:pt x="1553914" y="1016305"/>
                    <a:pt x="1553914" y="654716"/>
                  </a:cubicBezTo>
                  <a:cubicBezTo>
                    <a:pt x="1553914" y="293126"/>
                    <a:pt x="1206059" y="0"/>
                    <a:pt x="77695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45679" y="94184"/>
              <a:ext cx="1262555" cy="10924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888610">
            <a:off x="8157556" y="5356770"/>
            <a:ext cx="1729047" cy="2926080"/>
          </a:xfrm>
          <a:custGeom>
            <a:avLst/>
            <a:gdLst/>
            <a:ahLst/>
            <a:cxnLst/>
            <a:rect l="l" t="t" r="r" b="b"/>
            <a:pathLst>
              <a:path w="1729047" h="2926080">
                <a:moveTo>
                  <a:pt x="0" y="0"/>
                </a:moveTo>
                <a:lnTo>
                  <a:pt x="1729048" y="0"/>
                </a:lnTo>
                <a:lnTo>
                  <a:pt x="1729048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70975" y="1410936"/>
            <a:ext cx="6306964" cy="734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9"/>
              </a:lnSpc>
            </a:pPr>
            <a:r>
              <a:rPr lang="en-US" sz="6399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TIK</a:t>
            </a:r>
          </a:p>
        </p:txBody>
      </p:sp>
      <p:sp>
        <p:nvSpPr>
          <p:cNvPr id="7" name="Freeform 7"/>
          <p:cNvSpPr/>
          <p:nvPr/>
        </p:nvSpPr>
        <p:spPr>
          <a:xfrm rot="-7087301" flipH="1" flipV="1">
            <a:off x="5005640" y="-396042"/>
            <a:ext cx="1667412" cy="2597951"/>
          </a:xfrm>
          <a:custGeom>
            <a:avLst/>
            <a:gdLst/>
            <a:ahLst/>
            <a:cxnLst/>
            <a:rect l="l" t="t" r="r" b="b"/>
            <a:pathLst>
              <a:path w="1667412" h="2597951">
                <a:moveTo>
                  <a:pt x="1667412" y="2597951"/>
                </a:moveTo>
                <a:lnTo>
                  <a:pt x="0" y="2597951"/>
                </a:lnTo>
                <a:lnTo>
                  <a:pt x="0" y="0"/>
                </a:lnTo>
                <a:lnTo>
                  <a:pt x="1667412" y="0"/>
                </a:lnTo>
                <a:lnTo>
                  <a:pt x="1667412" y="259795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8866" y="4991726"/>
            <a:ext cx="3720576" cy="206492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513115" y="3368150"/>
            <a:ext cx="5410638" cy="1817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1"/>
              </a:lnSpc>
            </a:pPr>
            <a:r>
              <a:rPr lang="en-US" sz="2417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Wykorzystywanie komputera, Internetu, różnych programów, aplikacji, smartfonów i innych narzędzi – uczniowie używają ich w czasie wolnym, co sprawia, </a:t>
            </a:r>
          </a:p>
          <a:p>
            <a:pPr algn="ctr">
              <a:lnSpc>
                <a:spcPts val="2901"/>
              </a:lnSpc>
            </a:pPr>
            <a:r>
              <a:rPr lang="en-US" sz="2417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 że zajęcia stają się znacznie ciekawsze i bardziej angażujące. </a:t>
            </a:r>
          </a:p>
        </p:txBody>
      </p:sp>
      <p:sp>
        <p:nvSpPr>
          <p:cNvPr id="10" name="TextBox 10"/>
          <p:cNvSpPr txBox="1"/>
          <p:nvPr/>
        </p:nvSpPr>
        <p:spPr>
          <a:xfrm rot="-1174186">
            <a:off x="-328613" y="3128842"/>
            <a:ext cx="4510580" cy="404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0"/>
              </a:lnSpc>
            </a:pPr>
            <a:r>
              <a:rPr lang="en-US" sz="3651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1000/ dziennie</a:t>
            </a:r>
          </a:p>
        </p:txBody>
      </p:sp>
      <p:sp>
        <p:nvSpPr>
          <p:cNvPr id="11" name="TextBox 11"/>
          <p:cNvSpPr txBox="1"/>
          <p:nvPr/>
        </p:nvSpPr>
        <p:spPr>
          <a:xfrm rot="-1174186">
            <a:off x="-147302" y="3541407"/>
            <a:ext cx="4510580" cy="404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0"/>
              </a:lnSpc>
            </a:pPr>
            <a:r>
              <a:rPr lang="en-US" sz="3651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1,5 minuty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243020" y="2259931"/>
            <a:ext cx="4510580" cy="626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60"/>
              </a:lnSpc>
            </a:pPr>
            <a:r>
              <a:rPr lang="en-US" sz="2951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402,74 milionów terabajtów/ dziennie</a:t>
            </a:r>
          </a:p>
        </p:txBody>
      </p:sp>
      <p:sp>
        <p:nvSpPr>
          <p:cNvPr id="13" name="Freeform 13"/>
          <p:cNvSpPr/>
          <p:nvPr/>
        </p:nvSpPr>
        <p:spPr>
          <a:xfrm rot="-6814091" flipH="1">
            <a:off x="561746" y="545467"/>
            <a:ext cx="2038903" cy="1690436"/>
          </a:xfrm>
          <a:custGeom>
            <a:avLst/>
            <a:gdLst/>
            <a:ahLst/>
            <a:cxnLst/>
            <a:rect l="l" t="t" r="r" b="b"/>
            <a:pathLst>
              <a:path w="2038903" h="1690436">
                <a:moveTo>
                  <a:pt x="2038903" y="0"/>
                </a:moveTo>
                <a:lnTo>
                  <a:pt x="0" y="0"/>
                </a:lnTo>
                <a:lnTo>
                  <a:pt x="0" y="1690436"/>
                </a:lnTo>
                <a:lnTo>
                  <a:pt x="2038903" y="1690436"/>
                </a:lnTo>
                <a:lnTo>
                  <a:pt x="2038903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7966" y="731520"/>
            <a:ext cx="1409486" cy="1409486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3016385"/>
            <a:ext cx="2082403" cy="208240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4564632">
            <a:off x="6481611" y="5213515"/>
            <a:ext cx="1667412" cy="2597951"/>
          </a:xfrm>
          <a:custGeom>
            <a:avLst/>
            <a:gdLst/>
            <a:ahLst/>
            <a:cxnLst/>
            <a:rect l="l" t="t" r="r" b="b"/>
            <a:pathLst>
              <a:path w="1667412" h="2597951">
                <a:moveTo>
                  <a:pt x="0" y="0"/>
                </a:moveTo>
                <a:lnTo>
                  <a:pt x="1667412" y="0"/>
                </a:lnTo>
                <a:lnTo>
                  <a:pt x="1667412" y="2597951"/>
                </a:lnTo>
                <a:lnTo>
                  <a:pt x="0" y="25979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070155" y="6037303"/>
            <a:ext cx="1806645" cy="1670887"/>
          </a:xfrm>
          <a:custGeom>
            <a:avLst/>
            <a:gdLst/>
            <a:ahLst/>
            <a:cxnLst/>
            <a:rect l="l" t="t" r="r" b="b"/>
            <a:pathLst>
              <a:path w="1806645" h="1670887">
                <a:moveTo>
                  <a:pt x="0" y="0"/>
                </a:moveTo>
                <a:lnTo>
                  <a:pt x="1806645" y="0"/>
                </a:lnTo>
                <a:lnTo>
                  <a:pt x="1806645" y="1670888"/>
                </a:lnTo>
                <a:lnTo>
                  <a:pt x="0" y="16708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96616" b="-63502"/>
            </a:stretch>
          </a:blipFill>
        </p:spPr>
      </p:sp>
      <p:sp>
        <p:nvSpPr>
          <p:cNvPr id="10" name="Freeform 10"/>
          <p:cNvSpPr/>
          <p:nvPr/>
        </p:nvSpPr>
        <p:spPr>
          <a:xfrm rot="8100000">
            <a:off x="1062270" y="5628218"/>
            <a:ext cx="1088857" cy="1007036"/>
          </a:xfrm>
          <a:custGeom>
            <a:avLst/>
            <a:gdLst/>
            <a:ahLst/>
            <a:cxnLst/>
            <a:rect l="l" t="t" r="r" b="b"/>
            <a:pathLst>
              <a:path w="1088857" h="1007036">
                <a:moveTo>
                  <a:pt x="0" y="0"/>
                </a:moveTo>
                <a:lnTo>
                  <a:pt x="1088858" y="0"/>
                </a:lnTo>
                <a:lnTo>
                  <a:pt x="1088858" y="1007037"/>
                </a:lnTo>
                <a:lnTo>
                  <a:pt x="0" y="100703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96616" b="-63502"/>
            </a:stretch>
          </a:blip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50993" y="2530851"/>
            <a:ext cx="3701176" cy="3053471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731520" y="1017270"/>
            <a:ext cx="6861369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papierze</a:t>
            </a:r>
          </a:p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i w komputerze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90387" y="3016385"/>
            <a:ext cx="4642798" cy="2219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9"/>
              </a:lnSpc>
            </a:pPr>
            <a:r>
              <a:rPr lang="en-US" sz="26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Interdyscyplinarność </a:t>
            </a:r>
          </a:p>
          <a:p>
            <a:pPr algn="ctr">
              <a:lnSpc>
                <a:spcPts val="2879"/>
              </a:lnSpc>
            </a:pPr>
            <a:r>
              <a:rPr lang="en-US" sz="240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Możliwość łatwego zintegrowania projektów z podstawą programową nawet kilku przedmiotów oraz realizowania działań w ramach zajęć planowych, dzięki czemu treści edukacyjne stają się znacznie atrakcyjniejsze.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6625365" y="454809"/>
            <a:ext cx="3019912" cy="2289642"/>
          </a:xfrm>
          <a:custGeom>
            <a:avLst/>
            <a:gdLst/>
            <a:ahLst/>
            <a:cxnLst/>
            <a:rect l="l" t="t" r="r" b="b"/>
            <a:pathLst>
              <a:path w="3019912" h="2289642">
                <a:moveTo>
                  <a:pt x="0" y="0"/>
                </a:moveTo>
                <a:lnTo>
                  <a:pt x="3019912" y="0"/>
                </a:lnTo>
                <a:lnTo>
                  <a:pt x="3019912" y="2289642"/>
                </a:lnTo>
                <a:lnTo>
                  <a:pt x="0" y="22896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3794928" flipH="1">
            <a:off x="6067319" y="4535324"/>
            <a:ext cx="3529263" cy="2926080"/>
          </a:xfrm>
          <a:custGeom>
            <a:avLst/>
            <a:gdLst/>
            <a:ahLst/>
            <a:cxnLst/>
            <a:rect l="l" t="t" r="r" b="b"/>
            <a:pathLst>
              <a:path w="3529263" h="2926080">
                <a:moveTo>
                  <a:pt x="3529263" y="0"/>
                </a:moveTo>
                <a:lnTo>
                  <a:pt x="0" y="0"/>
                </a:lnTo>
                <a:lnTo>
                  <a:pt x="0" y="2926080"/>
                </a:lnTo>
                <a:lnTo>
                  <a:pt x="3529263" y="2926080"/>
                </a:lnTo>
                <a:lnTo>
                  <a:pt x="3529263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460814" y="1564285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2392" y="4459323"/>
            <a:ext cx="4601694" cy="2533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Działania projektowe polegają na wspólnym tworzeniu rezultatów przez wszystkich partnerów. </a:t>
            </a:r>
          </a:p>
          <a:p>
            <a:pPr algn="ctr">
              <a:lnSpc>
                <a:spcPts val="2879"/>
              </a:lnSpc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 Dzięki temu projekty rozwijają kompetencje społeczne, uczą efektywnej komunikacji, kreatywności i otwartości </a:t>
            </a:r>
          </a:p>
          <a:p>
            <a:pPr algn="ctr">
              <a:lnSpc>
                <a:spcPts val="2879"/>
              </a:lnSpc>
            </a:pPr>
            <a:r>
              <a:rPr lang="en-US" sz="2399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 na różnorodność.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1597" y="3260642"/>
            <a:ext cx="5269672" cy="5269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22080" y="2288962"/>
            <a:ext cx="1606266" cy="160626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6E89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570486">
            <a:off x="7929419" y="412185"/>
            <a:ext cx="1688476" cy="1280172"/>
          </a:xfrm>
          <a:custGeom>
            <a:avLst/>
            <a:gdLst/>
            <a:ahLst/>
            <a:cxnLst/>
            <a:rect l="l" t="t" r="r" b="b"/>
            <a:pathLst>
              <a:path w="1688476" h="1280172">
                <a:moveTo>
                  <a:pt x="0" y="0"/>
                </a:moveTo>
                <a:lnTo>
                  <a:pt x="1688476" y="0"/>
                </a:lnTo>
                <a:lnTo>
                  <a:pt x="1688476" y="1280172"/>
                </a:lnTo>
                <a:lnTo>
                  <a:pt x="0" y="12801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794928" flipH="1">
            <a:off x="8279107" y="5897324"/>
            <a:ext cx="1509799" cy="1251761"/>
          </a:xfrm>
          <a:custGeom>
            <a:avLst/>
            <a:gdLst/>
            <a:ahLst/>
            <a:cxnLst/>
            <a:rect l="l" t="t" r="r" b="b"/>
            <a:pathLst>
              <a:path w="1509799" h="1251761">
                <a:moveTo>
                  <a:pt x="1509799" y="0"/>
                </a:moveTo>
                <a:lnTo>
                  <a:pt x="0" y="0"/>
                </a:lnTo>
                <a:lnTo>
                  <a:pt x="0" y="1251761"/>
                </a:lnTo>
                <a:lnTo>
                  <a:pt x="1509799" y="1251761"/>
                </a:lnTo>
                <a:lnTo>
                  <a:pt x="150979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721307" flipH="1">
            <a:off x="-2157231" y="1047394"/>
            <a:ext cx="2814589" cy="2915299"/>
          </a:xfrm>
          <a:custGeom>
            <a:avLst/>
            <a:gdLst/>
            <a:ahLst/>
            <a:cxnLst/>
            <a:rect l="l" t="t" r="r" b="b"/>
            <a:pathLst>
              <a:path w="2814589" h="2915299">
                <a:moveTo>
                  <a:pt x="2814589" y="0"/>
                </a:moveTo>
                <a:lnTo>
                  <a:pt x="0" y="0"/>
                </a:lnTo>
                <a:lnTo>
                  <a:pt x="0" y="2915299"/>
                </a:lnTo>
                <a:lnTo>
                  <a:pt x="2814589" y="2915299"/>
                </a:lnTo>
                <a:lnTo>
                  <a:pt x="281458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712523" y="2505043"/>
            <a:ext cx="5663883" cy="4269152"/>
          </a:xfrm>
          <a:custGeom>
            <a:avLst/>
            <a:gdLst/>
            <a:ahLst/>
            <a:cxnLst/>
            <a:rect l="l" t="t" r="r" b="b"/>
            <a:pathLst>
              <a:path w="5663883" h="4269152">
                <a:moveTo>
                  <a:pt x="0" y="0"/>
                </a:moveTo>
                <a:lnTo>
                  <a:pt x="5663882" y="0"/>
                </a:lnTo>
                <a:lnTo>
                  <a:pt x="5663882" y="4269152"/>
                </a:lnTo>
                <a:lnTo>
                  <a:pt x="0" y="4269152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33315" y="836514"/>
            <a:ext cx="611142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60"/>
              </a:lnSpc>
            </a:pPr>
            <a:r>
              <a:rPr lang="en-US" sz="7200">
                <a:solidFill>
                  <a:srgbClr val="2A2929"/>
                </a:solidFill>
                <a:latin typeface="Architects Daughter"/>
                <a:ea typeface="Architects Daughter"/>
                <a:cs typeface="Architects Daughter"/>
                <a:sym typeface="Architects Daughter"/>
              </a:rPr>
              <a:t>Na ścieżce do współpracy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6196" y="6717045"/>
            <a:ext cx="2294238" cy="390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4"/>
              </a:lnSpc>
            </a:pPr>
            <a:r>
              <a:rPr lang="en-US" sz="2520">
                <a:solidFill>
                  <a:srgbClr val="2A2929"/>
                </a:solidFill>
                <a:latin typeface="Oregano"/>
                <a:ea typeface="Oregano"/>
                <a:cs typeface="Oregano"/>
                <a:sym typeface="Oregano"/>
              </a:rPr>
              <a:t>Space Escape Room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660</Words>
  <Application>Microsoft Macintosh PowerPoint</Application>
  <PresentationFormat>Custom</PresentationFormat>
  <Paragraphs>127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Oregano</vt:lpstr>
      <vt:lpstr>Architects Daughter</vt:lpstr>
      <vt:lpstr>Modern Love Caps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school</vt:lpstr>
      <vt:lpstr>Our school develops  many different projects: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SEGOVIA</vt:lpstr>
      <vt:lpstr>We are excited to visit you. Thank you!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Edukacja bez granic</dc:title>
  <dc:creator>Dominika</dc:creator>
  <cp:lastModifiedBy>Robert B_x0010_łaut</cp:lastModifiedBy>
  <cp:revision>6</cp:revision>
  <dcterms:created xsi:type="dcterms:W3CDTF">2006-08-16T00:00:00Z</dcterms:created>
  <dcterms:modified xsi:type="dcterms:W3CDTF">2025-03-31T07:17:14Z</dcterms:modified>
  <dc:identifier>DAGg7okQVI0</dc:identifier>
</cp:coreProperties>
</file>