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1"/>
  </p:notesMasterIdLst>
  <p:sldIdLst>
    <p:sldId id="452" r:id="rId2"/>
    <p:sldId id="453" r:id="rId3"/>
    <p:sldId id="456" r:id="rId4"/>
    <p:sldId id="454" r:id="rId5"/>
    <p:sldId id="458" r:id="rId6"/>
    <p:sldId id="461" r:id="rId7"/>
    <p:sldId id="460" r:id="rId8"/>
    <p:sldId id="385" r:id="rId9"/>
    <p:sldId id="426" r:id="rId10"/>
    <p:sldId id="425" r:id="rId11"/>
    <p:sldId id="429" r:id="rId12"/>
    <p:sldId id="430" r:id="rId13"/>
    <p:sldId id="481" r:id="rId14"/>
    <p:sldId id="490" r:id="rId15"/>
    <p:sldId id="478" r:id="rId16"/>
    <p:sldId id="480" r:id="rId17"/>
    <p:sldId id="496" r:id="rId18"/>
    <p:sldId id="476" r:id="rId19"/>
    <p:sldId id="428" r:id="rId20"/>
    <p:sldId id="497" r:id="rId21"/>
    <p:sldId id="486" r:id="rId22"/>
    <p:sldId id="491" r:id="rId23"/>
    <p:sldId id="485" r:id="rId24"/>
    <p:sldId id="487" r:id="rId25"/>
    <p:sldId id="488" r:id="rId26"/>
    <p:sldId id="301" r:id="rId27"/>
    <p:sldId id="495" r:id="rId28"/>
    <p:sldId id="499" r:id="rId29"/>
    <p:sldId id="500" r:id="rId30"/>
    <p:sldId id="465" r:id="rId31"/>
    <p:sldId id="448" r:id="rId32"/>
    <p:sldId id="489" r:id="rId33"/>
    <p:sldId id="493" r:id="rId34"/>
    <p:sldId id="435" r:id="rId35"/>
    <p:sldId id="477" r:id="rId36"/>
    <p:sldId id="504" r:id="rId37"/>
    <p:sldId id="436" r:id="rId38"/>
    <p:sldId id="466" r:id="rId39"/>
    <p:sldId id="467" r:id="rId40"/>
    <p:sldId id="468" r:id="rId41"/>
    <p:sldId id="469" r:id="rId42"/>
    <p:sldId id="470" r:id="rId43"/>
    <p:sldId id="471" r:id="rId44"/>
    <p:sldId id="472" r:id="rId45"/>
    <p:sldId id="473" r:id="rId46"/>
    <p:sldId id="502" r:id="rId47"/>
    <p:sldId id="475" r:id="rId48"/>
    <p:sldId id="505" r:id="rId49"/>
    <p:sldId id="474" r:id="rId50"/>
    <p:sldId id="266" r:id="rId51"/>
    <p:sldId id="259" r:id="rId52"/>
    <p:sldId id="268" r:id="rId53"/>
    <p:sldId id="269" r:id="rId54"/>
    <p:sldId id="483" r:id="rId55"/>
    <p:sldId id="482" r:id="rId56"/>
    <p:sldId id="484" r:id="rId57"/>
    <p:sldId id="309" r:id="rId58"/>
    <p:sldId id="271" r:id="rId59"/>
    <p:sldId id="494" r:id="rId60"/>
    <p:sldId id="501" r:id="rId61"/>
    <p:sldId id="316" r:id="rId62"/>
    <p:sldId id="273" r:id="rId63"/>
    <p:sldId id="288" r:id="rId64"/>
    <p:sldId id="277" r:id="rId65"/>
    <p:sldId id="298" r:id="rId66"/>
    <p:sldId id="296" r:id="rId67"/>
    <p:sldId id="276" r:id="rId68"/>
    <p:sldId id="283" r:id="rId69"/>
    <p:sldId id="291" r:id="rId70"/>
    <p:sldId id="290" r:id="rId71"/>
    <p:sldId id="293" r:id="rId72"/>
    <p:sldId id="295" r:id="rId73"/>
    <p:sldId id="299" r:id="rId74"/>
    <p:sldId id="300" r:id="rId75"/>
    <p:sldId id="257" r:id="rId76"/>
    <p:sldId id="258" r:id="rId77"/>
    <p:sldId id="440" r:id="rId78"/>
    <p:sldId id="262" r:id="rId79"/>
    <p:sldId id="261" r:id="rId80"/>
    <p:sldId id="263" r:id="rId81"/>
    <p:sldId id="260" r:id="rId82"/>
    <p:sldId id="274" r:id="rId83"/>
    <p:sldId id="445" r:id="rId84"/>
    <p:sldId id="446" r:id="rId85"/>
    <p:sldId id="447" r:id="rId86"/>
    <p:sldId id="374" r:id="rId87"/>
    <p:sldId id="375" r:id="rId88"/>
    <p:sldId id="359" r:id="rId89"/>
    <p:sldId id="325" r:id="rId90"/>
    <p:sldId id="403" r:id="rId91"/>
    <p:sldId id="415" r:id="rId92"/>
    <p:sldId id="416" r:id="rId93"/>
    <p:sldId id="417" r:id="rId94"/>
    <p:sldId id="419" r:id="rId95"/>
    <p:sldId id="406" r:id="rId96"/>
    <p:sldId id="407" r:id="rId97"/>
    <p:sldId id="408" r:id="rId98"/>
    <p:sldId id="409" r:id="rId99"/>
    <p:sldId id="390" r:id="rId100"/>
    <p:sldId id="391" r:id="rId101"/>
    <p:sldId id="397" r:id="rId102"/>
    <p:sldId id="449" r:id="rId103"/>
    <p:sldId id="399" r:id="rId104"/>
    <p:sldId id="400" r:id="rId105"/>
    <p:sldId id="366" r:id="rId106"/>
    <p:sldId id="503" r:id="rId107"/>
    <p:sldId id="498" r:id="rId108"/>
    <p:sldId id="439" r:id="rId109"/>
    <p:sldId id="367" r:id="rId1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566BD-75DC-4725-AF37-468349CF7B86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AA605C-390D-4002-9539-9E33A32370E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6785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853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7260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16828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0674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0554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3720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5143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74858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63087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1112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67563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9736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574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02921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35824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21107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71689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97186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95066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37251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6913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23299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46480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3127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1519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44132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05335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77955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39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84576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8561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1082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1921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50434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39278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06337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702160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25935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9883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49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63305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59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652997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60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145761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99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405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100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9004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111947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101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28777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102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401268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103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464853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107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40073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108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9447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3333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7441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0040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AA605C-390D-4002-9539-9E33A32370EC}" type="slidenum">
              <a:rPr lang="pl-PL" smtClean="0"/>
              <a:pPr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5140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8326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632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589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9286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06755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382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5949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7315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5" name="Picture 2" descr="Zestawienie znaków: Fundusze Europejskie, Barwy Rzeczypospolitej Polskiej, Unia Europejska">
            <a:extLst>
              <a:ext uri="{FF2B5EF4-FFF2-40B4-BE49-F238E27FC236}">
                <a16:creationId xmlns:a16="http://schemas.microsoft.com/office/drawing/2014/main" id="{87889018-CEB0-415A-AB73-71C926D24C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5937" y="5990571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297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8121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335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CC96E-A01F-4AF5-AA50-D06E288EF70E}" type="datetimeFigureOut">
              <a:rPr lang="pl-PL" smtClean="0"/>
              <a:pPr/>
              <a:t>31.03.2025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37198-A864-45C5-957B-6125FC7DA6D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4874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8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59.png"/><Relationship Id="rId4" Type="http://schemas.openxmlformats.org/officeDocument/2006/relationships/image" Target="../media/image9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openxmlformats.org/officeDocument/2006/relationships/image" Target="../media/image158.jpeg"/><Relationship Id="rId7" Type="http://schemas.openxmlformats.org/officeDocument/2006/relationships/image" Target="../media/image162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jpeg"/><Relationship Id="rId5" Type="http://schemas.openxmlformats.org/officeDocument/2006/relationships/image" Target="../media/image167.jpeg"/><Relationship Id="rId4" Type="http://schemas.openxmlformats.org/officeDocument/2006/relationships/image" Target="../media/image16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7" Type="http://schemas.openxmlformats.org/officeDocument/2006/relationships/image" Target="../media/image174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jpeg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azlepszafirma.pl/blog/prawdziwa-historia-mcdonalds" TargetMode="External"/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lubimyczytac.pl/autor/51755/ludwik-hirszfeld" TargetMode="Externa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4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Zespół Szkół Ekonomicznych im. Mikołaja Kopernika w Kielcach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3"/>
            <a:ext cx="7886700" cy="4896544"/>
          </a:xfrm>
        </p:spPr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1" i="0" u="none" strike="noStrike" kern="1200" cap="none" spc="0" normalizeH="0" baseline="0" noProof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im. Mikołaja Kopernika 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 Kielcach</a:t>
            </a:r>
            <a:endParaRPr lang="pl-PL" sz="2400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8808DE0-C8BC-4EE5-B1F4-CB6B7111B6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067" y="5805264"/>
            <a:ext cx="3189221" cy="103033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545E5AB-DDF7-4DAD-B545-C9719736072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6036169"/>
            <a:ext cx="3368407" cy="65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040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  <a:ea typeface="+mj-ea"/>
                <a:cs typeface="+mj-cs"/>
              </a:rPr>
              <a:t>Kurs przygotowawczy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język angielski – od 24 – 100 godzin - język angielski zawodowy</a:t>
            </a:r>
            <a:b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</a:b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i przygotowanie kulturowe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zakup podręczników do nauki języka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przygotowanie pedagogiczne – 5 godzin</a:t>
            </a:r>
            <a:b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</a:br>
            <a:endParaRPr lang="pl-PL" sz="1400" dirty="0"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796513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 fontScale="90000"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„</a:t>
            </a:r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Inwestycja w przyszłość – staże zagraniczne uczniów Kopernika” -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 fontScale="85000" lnSpcReduction="20000"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l-PL" sz="1200" b="1" dirty="0"/>
              <a:t>Korzyści z udziału w projektach: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nabycie kwalifikacji i doświadczenia zawodowego za granicą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poznanie kultury, zwyczajów i walorów turystycznych Wielkiej Brytanii, Włoch i Niemiec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poszerzenie tolerancji i otwartości na inne kultury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poznanie kultury pracy i praktyk stosowanych w firmach brytyjskich, włoskich i niemieckich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poznanie ciekawych miejsc w Wielkiej Brytanii, Niemczech i we Włoszech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poznanie i doskonalenie słownictwa z zakresu: marketingu, reklamy, ekonomii, handlu, obsługi klienta w firmie, finansów, rachunkowości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umiejętność przystosowania się do nowych warunków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umiejętność współpracy z innymi uczestnikami stażu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poznanie funkcjonowania firm w Wielkiej Brytanii, Niemczech, i we Włoszech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uzyskanie certyfikatów potwierdzających nabyte umiejętności (</a:t>
            </a:r>
            <a:r>
              <a:rPr lang="pl-PL" sz="1200" dirty="0" err="1">
                <a:effectLst/>
              </a:rPr>
              <a:t>Europass</a:t>
            </a:r>
            <a:r>
              <a:rPr lang="pl-PL" sz="1200" dirty="0">
                <a:effectLst/>
              </a:rPr>
              <a:t> Mobilność)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uzyskanie certyfikatów z firm, w których odbywali staże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zwiększenie elastyczności i mobilności na rynku pracy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podwyższenie motywacji do dalszego kształcenia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sz="1200" dirty="0">
                <a:effectLst/>
              </a:rPr>
              <a:t>zwiększenie pewności siebie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Dlaczego?</a:t>
            </a: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011746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 fontScale="90000"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„</a:t>
            </a:r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Inwestycja w przyszłość – staże zagraniczne uczniów Kopernika” -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</a:p>
          <a:p>
            <a:pPr marL="0" indent="0" algn="ctr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l-PL" sz="1800" b="1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„Nic tak nie rozwija inteligencji</a:t>
            </a:r>
          </a:p>
          <a:p>
            <a:pPr marL="0" indent="0" algn="ctr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l-PL" sz="1800" b="1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jak podróżowanie”</a:t>
            </a:r>
            <a:r>
              <a:rPr lang="pl-PL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– </a:t>
            </a:r>
            <a:r>
              <a:rPr lang="pl-PL" sz="14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Emile</a:t>
            </a:r>
            <a:r>
              <a:rPr lang="pl-PL" sz="1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Zola</a:t>
            </a:r>
            <a:endParaRPr lang="pl-PL" altLang="pl-PL" sz="14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918777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255365C8-DA27-4BB7-B40D-80588C041E8C}"/>
              </a:ext>
            </a:extLst>
          </p:cNvPr>
          <p:cNvSpPr txBox="1"/>
          <p:nvPr/>
        </p:nvSpPr>
        <p:spPr>
          <a:xfrm>
            <a:off x="323528" y="1539765"/>
            <a:ext cx="8064896" cy="2030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„</a:t>
            </a:r>
            <a:r>
              <a:rPr kumimoji="0" lang="pl-PL" sz="3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Edukacja jest najsilniejszą bronią, której możemy użyć</a:t>
            </a:r>
            <a:endParaRPr kumimoji="0" lang="pl-PL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  <a:sym typeface="Righteous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sz="3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aby zmienić Świat </a:t>
            </a:r>
            <a:r>
              <a:rPr kumimoji="0" lang="pl-PL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”.</a:t>
            </a:r>
            <a:endParaRPr kumimoji="0" lang="pl-PL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  <a:sym typeface="Righteou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263238"/>
                </a:solidFill>
                <a:effectLst/>
                <a:uLnTx/>
                <a:uFillTx/>
                <a:latin typeface="Abel"/>
                <a:ea typeface="+mn-ea"/>
                <a:cs typeface="+mn-cs"/>
                <a:sym typeface="Abel"/>
              </a:rPr>
              <a:t>						</a:t>
            </a:r>
            <a:r>
              <a:rPr kumimoji="0" lang="pl-PL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Abel"/>
              </a:rPr>
              <a:t>Nelson Mandela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650075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Realizacja projektu jest potwierdzeniem ambicji naszej placówki; jej troski o jakość pracy, gotowości podejmowania dużych przedsięwzięć; rzetelności i zaufania, starań wiązania polskich i europejskich ścieżek edukacyjnych i biznesowych.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324115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D40D58-5CFA-4F61-BEA4-7095CCEF1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20969CD-3D1E-4C76-A144-982360A25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050E61C-F9BC-45B7-8AA2-655FD67D4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394" y="2204865"/>
            <a:ext cx="7971211" cy="171185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D8AE9787-935B-4DAB-B6BD-83AF9F8F48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4859455"/>
            <a:ext cx="4778154" cy="96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9783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7" y="594928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ostokąt 3"/>
          <p:cNvSpPr/>
          <p:nvPr/>
        </p:nvSpPr>
        <p:spPr>
          <a:xfrm>
            <a:off x="373286" y="404664"/>
            <a:ext cx="8352928" cy="7509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l-PL" b="1" dirty="0">
                <a:solidFill>
                  <a:srgbClr val="0070C0"/>
                </a:solidFill>
                <a:latin typeface="Arial Black" panose="020B0A04020102020204" pitchFamily="34" charset="0"/>
              </a:rPr>
              <a:t>			</a:t>
            </a:r>
          </a:p>
          <a:p>
            <a:pPr algn="just">
              <a:lnSpc>
                <a:spcPct val="150000"/>
              </a:lnSpc>
              <a:buNone/>
            </a:pPr>
            <a:endParaRPr lang="pl-PL" altLang="pl-PL" b="1" dirty="0">
              <a:solidFill>
                <a:srgbClr val="0070C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l-PL" altLang="pl-PL" b="1" dirty="0">
              <a:solidFill>
                <a:srgbClr val="0070C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l-PL" altLang="pl-PL" b="1" dirty="0">
              <a:solidFill>
                <a:srgbClr val="0070C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l-PL" altLang="pl-PL" b="1" dirty="0">
              <a:solidFill>
                <a:srgbClr val="0070C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l-PL" altLang="pl-PL" b="1" dirty="0">
              <a:solidFill>
                <a:srgbClr val="0070C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pl-PL" altLang="pl-PL" b="1" dirty="0">
                <a:solidFill>
                  <a:srgbClr val="0070C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  <a:r>
              <a:rPr lang="pl-PL" altLang="pl-PL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Dlaczego?</a:t>
            </a:r>
          </a:p>
          <a:p>
            <a:pPr>
              <a:lnSpc>
                <a:spcPct val="150000"/>
              </a:lnSpc>
            </a:pPr>
            <a:br>
              <a:rPr lang="pl-PL" sz="1400" dirty="0">
                <a:latin typeface="Arial Black" panose="020B0A04020102020204" pitchFamily="34" charset="0"/>
              </a:rPr>
            </a:br>
            <a:endParaRPr lang="pl-PL" sz="1400" b="1" dirty="0"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endParaRPr lang="pl-PL" sz="1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  <a:p>
            <a:endParaRPr lang="pl-PL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br>
              <a:rPr lang="pl-PL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C6A470-ABFE-431E-9AF5-3697CDD9C3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2730" y="1340768"/>
            <a:ext cx="5563082" cy="800169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FF86B17-D566-4206-BBED-7DDE00AAE9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640" y="3933056"/>
            <a:ext cx="5982218" cy="12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51849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11BC7A-9CE3-18A4-06E7-397B45A57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596" y="971551"/>
            <a:ext cx="4588808" cy="1092200"/>
          </a:xfrm>
        </p:spPr>
        <p:txBody>
          <a:bodyPr>
            <a:normAutofit/>
          </a:bodyPr>
          <a:lstStyle/>
          <a:p>
            <a:endParaRPr lang="pl-PL" dirty="0">
              <a:latin typeface="Broadway"/>
              <a:ea typeface="Calibri Light"/>
              <a:cs typeface="Calibri Light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D076E03-F2DA-46EC-9DFF-35F4C18C0A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88793"/>
            <a:ext cx="6535154" cy="3697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8087805-3C95-4D4C-AC3D-0E43CD1541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049" y="3861048"/>
            <a:ext cx="3900048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5867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Portugalia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00B24B0-4AFB-4AEF-B202-7ACB962972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469" y="1136296"/>
            <a:ext cx="6911939" cy="538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8770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b="1" dirty="0">
                <a:latin typeface="Arial Black" panose="020B0A04020102020204" pitchFamily="34" charset="0"/>
              </a:rPr>
              <a:t>Cele projektu</a:t>
            </a:r>
          </a:p>
          <a:p>
            <a:r>
              <a:rPr lang="pl-PL" sz="1800" b="1" i="0" u="none" strike="noStrike" baseline="0" dirty="0">
                <a:latin typeface="FreeSans"/>
              </a:rPr>
              <a:t>podniesienie poziomu kompetencji zawodowych poprzez zrealizowanie staży zagranicznych</a:t>
            </a:r>
          </a:p>
          <a:p>
            <a:r>
              <a:rPr lang="pl-PL" sz="1800" b="1" i="0" u="none" strike="noStrike" baseline="0" dirty="0">
                <a:latin typeface="FreeSans"/>
              </a:rPr>
              <a:t>podniesienie poziomu kompetencji językowych poprzez udział w stażu zagranicznym i kursie językowym zorganizowanym przez szkołę w ramach przygotowania do mobilności</a:t>
            </a:r>
          </a:p>
          <a:p>
            <a:r>
              <a:rPr lang="pl-PL" sz="1800" b="1" i="0" u="none" strike="noStrike" baseline="0" dirty="0">
                <a:latin typeface="FreeSans"/>
              </a:rPr>
              <a:t>nauka tolerancji i akceptacji dla różnorodności, budzenie ciekawości i chęci poznania innych</a:t>
            </a:r>
          </a:p>
          <a:p>
            <a:r>
              <a:rPr lang="pl-PL" sz="1800" b="1" i="0" u="none" strike="noStrike" baseline="0" dirty="0">
                <a:latin typeface="FreeSans"/>
              </a:rPr>
              <a:t>wzrost poczucia własnej wartości uczestników staży poprzez realizację mobilności</a:t>
            </a:r>
            <a:endParaRPr lang="pl-PL" sz="1800" b="1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172291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7" y="594928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ostokąt 3"/>
          <p:cNvSpPr/>
          <p:nvPr/>
        </p:nvSpPr>
        <p:spPr>
          <a:xfrm>
            <a:off x="373286" y="404664"/>
            <a:ext cx="835292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l-PL" b="1" dirty="0">
                <a:solidFill>
                  <a:srgbClr val="0070C0"/>
                </a:solidFill>
                <a:latin typeface="Arial Black" panose="020B0A04020102020204" pitchFamily="34" charset="0"/>
              </a:rPr>
              <a:t>			</a:t>
            </a:r>
          </a:p>
          <a:p>
            <a:pPr algn="just">
              <a:lnSpc>
                <a:spcPct val="150000"/>
              </a:lnSpc>
              <a:buNone/>
            </a:pPr>
            <a:endParaRPr lang="pl-PL" altLang="pl-PL" b="1" dirty="0">
              <a:solidFill>
                <a:srgbClr val="0070C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l-PL" altLang="pl-PL" b="1" dirty="0">
              <a:solidFill>
                <a:srgbClr val="0070C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pl-PL" altLang="pl-PL" b="1" dirty="0">
                <a:solidFill>
                  <a:srgbClr val="0070C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</a:p>
          <a:p>
            <a:pPr algn="just">
              <a:lnSpc>
                <a:spcPct val="150000"/>
              </a:lnSpc>
              <a:buNone/>
            </a:pPr>
            <a:r>
              <a:rPr lang="pl-PL" altLang="pl-PL" b="1" dirty="0">
                <a:solidFill>
                  <a:srgbClr val="0070C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</a:t>
            </a:r>
            <a:r>
              <a:rPr lang="pl-PL" altLang="pl-PL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Podróże kształcą….</a:t>
            </a:r>
          </a:p>
          <a:p>
            <a:pPr>
              <a:lnSpc>
                <a:spcPct val="150000"/>
              </a:lnSpc>
            </a:pPr>
            <a:br>
              <a:rPr lang="pl-PL" sz="1400" dirty="0">
                <a:latin typeface="Arial Black" panose="020B0A04020102020204" pitchFamily="34" charset="0"/>
              </a:rPr>
            </a:br>
            <a:endParaRPr lang="pl-PL" sz="1400" b="1" dirty="0"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endParaRPr lang="pl-PL" sz="1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  <a:p>
            <a:endParaRPr lang="pl-PL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br>
              <a:rPr lang="pl-PL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84E70B5-6035-4D93-A371-1E531545A9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28338"/>
            <a:ext cx="9144000" cy="128078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2DC10AB0-0E34-4B5A-BEE8-B0CCC075BF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085792"/>
            <a:ext cx="6828112" cy="94831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553CA9EB-C892-4494-ADD9-B397980E05F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4897" y="2575097"/>
            <a:ext cx="5349704" cy="35817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9679616A-7698-4BF9-ABC8-FEB4313D644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80" y="4857777"/>
            <a:ext cx="6645216" cy="7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00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  <a:ea typeface="+mj-ea"/>
                <a:cs typeface="+mj-cs"/>
              </a:rPr>
              <a:t>Spotkanie z uczestnikami i ich rodzicami/prawnymi opiekunami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przedstawienie nauczycieli opiekunów (2 nauczycieli) podczas stażu - zakres obowiązków i  odpowiedzialności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podpisanie dokumentów: umowa z uczestnikiem, porozumienie o programie zajęć edukacyjnych w ramach mobilności programu Erasmus + w sektorze kształcenia i szkolenia zawodowego, szczegółowe omówienie treści powyższych dokumentów z uwzględnieniem praw i obowiązków uczestników i Standardów Jakości Erasmusa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ubezpieczenie uczestników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szczegóły podróży – transfer na lotnisko - kontrola autokaru przez Policję, szczegóły lotów, warunki zakwaterowania, wyżywienie, program kulturowy, miejsca staży 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certyfikaty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przetwarzanie danych osobowych</a:t>
            </a:r>
          </a:p>
          <a:p>
            <a:pPr>
              <a:lnSpc>
                <a:spcPct val="150000"/>
              </a:lnSpc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0667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640960" cy="534025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  <a:r>
              <a:rPr lang="pl-PL" sz="5600" b="1" dirty="0">
                <a:solidFill>
                  <a:srgbClr val="0070C0"/>
                </a:solidFill>
                <a:latin typeface="Arial Black" panose="020B0A04020102020204" pitchFamily="34" charset="0"/>
                <a:ea typeface="+mj-ea"/>
                <a:cs typeface="Times New Roman" panose="02020603050405020304" pitchFamily="18" charset="0"/>
              </a:rPr>
              <a:t>S</a:t>
            </a:r>
            <a:r>
              <a:rPr lang="pl-PL" sz="5600" b="1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taż  w firmie zagranicznej</a:t>
            </a:r>
          </a:p>
          <a:p>
            <a:pPr marL="0" indent="0" algn="ctr">
              <a:lnSpc>
                <a:spcPct val="150000"/>
              </a:lnSpc>
              <a:buNone/>
            </a:pPr>
            <a:endParaRPr lang="pl-PL" sz="5600" b="1" dirty="0"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3 -  tygodniowy staż w firmie, ewentualne kurs metodyczny związany</a:t>
            </a:r>
            <a:b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z kształconym zawodem + staż w firmie (w 2025 roku – staż dwutygodniowy)</a:t>
            </a:r>
          </a:p>
          <a:p>
            <a:pPr>
              <a:lnSpc>
                <a:spcPct val="150000"/>
              </a:lnSpc>
            </a:pP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wybór firm : CV uczestnika, zawód kształcony, bezpośrednie rozmowy</a:t>
            </a:r>
            <a:b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z uczestników z partnerem zagranicznym</a:t>
            </a:r>
          </a:p>
          <a:p>
            <a:pPr>
              <a:lnSpc>
                <a:spcPct val="150000"/>
              </a:lnSpc>
            </a:pP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program stażu </a:t>
            </a:r>
          </a:p>
          <a:p>
            <a:pPr>
              <a:lnSpc>
                <a:spcPct val="150000"/>
              </a:lnSpc>
            </a:pP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warunki realizacji</a:t>
            </a:r>
          </a:p>
          <a:p>
            <a:pPr>
              <a:lnSpc>
                <a:spcPct val="150000"/>
              </a:lnSpc>
            </a:pP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dziennik praktyk</a:t>
            </a:r>
          </a:p>
          <a:p>
            <a:pPr>
              <a:lnSpc>
                <a:spcPct val="150000"/>
              </a:lnSpc>
            </a:pPr>
            <a:r>
              <a:rPr lang="pl-PL" sz="5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mentor</a:t>
            </a:r>
          </a:p>
          <a:p>
            <a:pPr>
              <a:lnSpc>
                <a:spcPct val="150000"/>
              </a:lnSpc>
            </a:pPr>
            <a:endParaRPr lang="pl-PL" sz="5600" b="1" dirty="0"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5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br>
              <a:rPr lang="pl-PL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6229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Portugalia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3" descr="C:\Users\sala_23\Desktop\zdiecia Portugalia\praktyki\Foco Criativo\Zdjęcie WhatsApp 2024-06-27 o 22.04.09_cdc780e2.jpg">
            <a:extLst>
              <a:ext uri="{FF2B5EF4-FFF2-40B4-BE49-F238E27FC236}">
                <a16:creationId xmlns:a16="http://schemas.microsoft.com/office/drawing/2014/main" id="{A844A522-F64B-4A2F-BDC7-7B3AD7C2A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5052" y="1000588"/>
            <a:ext cx="1965281" cy="2620374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13" name="Picture 2" descr="C:\Users\sala_23\Desktop\zdiecia Portugalia\praktyki\Foco Criativo\Zdjęcie WhatsApp 2024-06-27 o 22.02.42_a8ae1409.jpg">
            <a:extLst>
              <a:ext uri="{FF2B5EF4-FFF2-40B4-BE49-F238E27FC236}">
                <a16:creationId xmlns:a16="http://schemas.microsoft.com/office/drawing/2014/main" id="{7453409E-E670-4EDB-975D-362914EC9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5833" y="3038918"/>
            <a:ext cx="2355006" cy="313804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14" name="Picture 4" descr="C:\Users\sala_23\Desktop\zdiecia Portugalia\praktyki\Foco Criativo\Zdjęcie WhatsApp 2024-06-27 o 22.03.17_2694730c.jpg">
            <a:extLst>
              <a:ext uri="{FF2B5EF4-FFF2-40B4-BE49-F238E27FC236}">
                <a16:creationId xmlns:a16="http://schemas.microsoft.com/office/drawing/2014/main" id="{ED569984-9F77-4034-8403-D7A74B216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232908"/>
            <a:ext cx="3333239" cy="249992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3DF884C5-BDF8-46F5-855C-F933C696B62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127" y="4149080"/>
            <a:ext cx="3405246" cy="2553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Obraz 15" descr="Zdjęcie WhatsApp 2024-06-27 o 22.14.33_116774c7.jpg">
            <a:extLst>
              <a:ext uri="{FF2B5EF4-FFF2-40B4-BE49-F238E27FC236}">
                <a16:creationId xmlns:a16="http://schemas.microsoft.com/office/drawing/2014/main" id="{3FE44CBA-8A17-4C43-B0EC-E53930D4A49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4788" y="952901"/>
            <a:ext cx="3405246" cy="298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67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Portugalia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9B816D2-9FC5-4659-ADB5-B95F3B99B3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52" y="1449258"/>
            <a:ext cx="7209145" cy="411515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86AC53FC-A7A4-4ABD-A553-D48579376A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429000"/>
            <a:ext cx="2499577" cy="192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85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Hiszpania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FEECE130-DB48-455A-A668-39DDD7FEDF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29" y="1268760"/>
            <a:ext cx="3350339" cy="293914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A843E208-CED3-4D57-9087-4FDA66644D2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544" y="798123"/>
            <a:ext cx="2903040" cy="290304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66B3205-E6A1-4210-BDCC-8AB17CA3CD6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0904" y="3694317"/>
            <a:ext cx="2403355" cy="3205838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C466E43C-8BE2-4974-9C57-34DD0EC6B1E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887632" y="3694317"/>
            <a:ext cx="4455587" cy="319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94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Hiszpania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62878D66-ED73-47D4-B844-2D9E0C87E9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1217869"/>
            <a:ext cx="2736304" cy="4422262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71B926A5-2DB4-4D9F-ADDB-81E941B26E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3888" y="605262"/>
            <a:ext cx="4001589" cy="3592721"/>
          </a:xfrm>
          <a:custGeom>
            <a:avLst/>
            <a:gdLst/>
            <a:ahLst/>
            <a:cxnLst/>
            <a:rect l="l" t="t" r="r" b="b"/>
            <a:pathLst>
              <a:path w="4001589" h="3592721">
                <a:moveTo>
                  <a:pt x="470166" y="82"/>
                </a:moveTo>
                <a:cubicBezTo>
                  <a:pt x="518288" y="-605"/>
                  <a:pt x="566386" y="3023"/>
                  <a:pt x="614238" y="13021"/>
                </a:cubicBezTo>
                <a:cubicBezTo>
                  <a:pt x="720229" y="34420"/>
                  <a:pt x="827897" y="40027"/>
                  <a:pt x="934955" y="29726"/>
                </a:cubicBezTo>
                <a:cubicBezTo>
                  <a:pt x="1040555" y="20702"/>
                  <a:pt x="1146350" y="20093"/>
                  <a:pt x="1252244" y="22653"/>
                </a:cubicBezTo>
                <a:cubicBezTo>
                  <a:pt x="1347753" y="24970"/>
                  <a:pt x="1443361" y="24604"/>
                  <a:pt x="1538871" y="18020"/>
                </a:cubicBezTo>
                <a:cubicBezTo>
                  <a:pt x="1646135" y="10461"/>
                  <a:pt x="1753400" y="3998"/>
                  <a:pt x="1860568" y="18996"/>
                </a:cubicBezTo>
                <a:cubicBezTo>
                  <a:pt x="1953834" y="33431"/>
                  <a:pt x="2047727" y="40637"/>
                  <a:pt x="2141708" y="40575"/>
                </a:cubicBezTo>
                <a:cubicBezTo>
                  <a:pt x="2266312" y="38870"/>
                  <a:pt x="2390622" y="26800"/>
                  <a:pt x="2515030" y="19849"/>
                </a:cubicBezTo>
                <a:cubicBezTo>
                  <a:pt x="2685674" y="10339"/>
                  <a:pt x="2856416" y="2169"/>
                  <a:pt x="3027158" y="16801"/>
                </a:cubicBezTo>
                <a:cubicBezTo>
                  <a:pt x="3145198" y="27409"/>
                  <a:pt x="3263238" y="37163"/>
                  <a:pt x="3381769" y="28994"/>
                </a:cubicBezTo>
                <a:cubicBezTo>
                  <a:pt x="3465425" y="23262"/>
                  <a:pt x="3549180" y="14972"/>
                  <a:pt x="3633033" y="20460"/>
                </a:cubicBezTo>
                <a:lnTo>
                  <a:pt x="3738744" y="24700"/>
                </a:lnTo>
                <a:lnTo>
                  <a:pt x="3738744" y="24830"/>
                </a:lnTo>
                <a:lnTo>
                  <a:pt x="3750661" y="25178"/>
                </a:lnTo>
                <a:lnTo>
                  <a:pt x="3795264" y="26968"/>
                </a:lnTo>
                <a:lnTo>
                  <a:pt x="3814191" y="26606"/>
                </a:lnTo>
                <a:lnTo>
                  <a:pt x="3814191" y="25296"/>
                </a:lnTo>
                <a:lnTo>
                  <a:pt x="3941656" y="20351"/>
                </a:lnTo>
                <a:lnTo>
                  <a:pt x="3996286" y="20544"/>
                </a:lnTo>
                <a:lnTo>
                  <a:pt x="3999704" y="184279"/>
                </a:lnTo>
                <a:cubicBezTo>
                  <a:pt x="4007337" y="352273"/>
                  <a:pt x="3989916" y="519048"/>
                  <a:pt x="3980912" y="686066"/>
                </a:cubicBezTo>
                <a:cubicBezTo>
                  <a:pt x="3974530" y="824285"/>
                  <a:pt x="3975254" y="962883"/>
                  <a:pt x="3983065" y="1100993"/>
                </a:cubicBezTo>
                <a:cubicBezTo>
                  <a:pt x="3994418" y="1329775"/>
                  <a:pt x="3995984" y="1558558"/>
                  <a:pt x="3989623" y="1787585"/>
                </a:cubicBezTo>
                <a:cubicBezTo>
                  <a:pt x="3986490" y="1901610"/>
                  <a:pt x="3987763" y="2015515"/>
                  <a:pt x="3991678" y="2129418"/>
                </a:cubicBezTo>
                <a:cubicBezTo>
                  <a:pt x="4000780" y="2390605"/>
                  <a:pt x="3990600" y="2651550"/>
                  <a:pt x="3987568" y="2912616"/>
                </a:cubicBezTo>
                <a:cubicBezTo>
                  <a:pt x="3986393" y="3012022"/>
                  <a:pt x="3986588" y="3111430"/>
                  <a:pt x="3990992" y="3210716"/>
                </a:cubicBezTo>
                <a:cubicBezTo>
                  <a:pt x="3995886" y="3323219"/>
                  <a:pt x="3997281" y="3435722"/>
                  <a:pt x="3996754" y="3548225"/>
                </a:cubicBezTo>
                <a:lnTo>
                  <a:pt x="3996203" y="3580527"/>
                </a:lnTo>
                <a:lnTo>
                  <a:pt x="3817494" y="3567893"/>
                </a:lnTo>
                <a:cubicBezTo>
                  <a:pt x="3755892" y="3566024"/>
                  <a:pt x="3694230" y="3566635"/>
                  <a:pt x="3632626" y="3569729"/>
                </a:cubicBezTo>
                <a:cubicBezTo>
                  <a:pt x="3508559" y="3576065"/>
                  <a:pt x="3384601" y="3593362"/>
                  <a:pt x="3260317" y="3578866"/>
                </a:cubicBezTo>
                <a:cubicBezTo>
                  <a:pt x="3046403" y="3553649"/>
                  <a:pt x="2833252" y="3579963"/>
                  <a:pt x="2619882" y="3588368"/>
                </a:cubicBezTo>
                <a:cubicBezTo>
                  <a:pt x="2454934" y="3596047"/>
                  <a:pt x="2289690" y="3590429"/>
                  <a:pt x="2125460" y="3571557"/>
                </a:cubicBezTo>
                <a:cubicBezTo>
                  <a:pt x="1964487" y="3553014"/>
                  <a:pt x="1802168" y="3554895"/>
                  <a:pt x="1641577" y="3577161"/>
                </a:cubicBezTo>
                <a:cubicBezTo>
                  <a:pt x="1569765" y="3584855"/>
                  <a:pt x="1497464" y="3585179"/>
                  <a:pt x="1425600" y="3578135"/>
                </a:cubicBezTo>
                <a:cubicBezTo>
                  <a:pt x="1311136" y="3569647"/>
                  <a:pt x="1196249" y="3571642"/>
                  <a:pt x="1082079" y="3584104"/>
                </a:cubicBezTo>
                <a:cubicBezTo>
                  <a:pt x="932047" y="3601037"/>
                  <a:pt x="781581" y="3588856"/>
                  <a:pt x="631439" y="3582643"/>
                </a:cubicBezTo>
                <a:cubicBezTo>
                  <a:pt x="518453" y="3578013"/>
                  <a:pt x="405576" y="3575211"/>
                  <a:pt x="292590" y="3579597"/>
                </a:cubicBezTo>
                <a:lnTo>
                  <a:pt x="24062" y="3578027"/>
                </a:lnTo>
                <a:lnTo>
                  <a:pt x="26037" y="3426039"/>
                </a:lnTo>
                <a:cubicBezTo>
                  <a:pt x="28388" y="3239733"/>
                  <a:pt x="28388" y="3053550"/>
                  <a:pt x="10461" y="2867977"/>
                </a:cubicBezTo>
                <a:cubicBezTo>
                  <a:pt x="-1195" y="2748609"/>
                  <a:pt x="-5604" y="2628267"/>
                  <a:pt x="10461" y="2509144"/>
                </a:cubicBezTo>
                <a:cubicBezTo>
                  <a:pt x="27654" y="2377219"/>
                  <a:pt x="32159" y="2243207"/>
                  <a:pt x="23883" y="2109954"/>
                </a:cubicBezTo>
                <a:cubicBezTo>
                  <a:pt x="16633" y="1978516"/>
                  <a:pt x="16143" y="1846835"/>
                  <a:pt x="18200" y="1715031"/>
                </a:cubicBezTo>
                <a:cubicBezTo>
                  <a:pt x="20062" y="1596151"/>
                  <a:pt x="19768" y="1477150"/>
                  <a:pt x="14477" y="1358271"/>
                </a:cubicBezTo>
                <a:cubicBezTo>
                  <a:pt x="8405" y="1224761"/>
                  <a:pt x="3212" y="1091250"/>
                  <a:pt x="15262" y="957861"/>
                </a:cubicBezTo>
                <a:cubicBezTo>
                  <a:pt x="26859" y="841775"/>
                  <a:pt x="32649" y="724907"/>
                  <a:pt x="32599" y="607930"/>
                </a:cubicBezTo>
                <a:cubicBezTo>
                  <a:pt x="31229" y="452838"/>
                  <a:pt x="21531" y="298112"/>
                  <a:pt x="15947" y="143264"/>
                </a:cubicBezTo>
                <a:lnTo>
                  <a:pt x="13308" y="44257"/>
                </a:lnTo>
                <a:lnTo>
                  <a:pt x="17662" y="44403"/>
                </a:lnTo>
                <a:lnTo>
                  <a:pt x="92850" y="32188"/>
                </a:lnTo>
                <a:lnTo>
                  <a:pt x="101988" y="32179"/>
                </a:lnTo>
                <a:cubicBezTo>
                  <a:pt x="176730" y="29756"/>
                  <a:pt x="251399" y="24177"/>
                  <a:pt x="325945" y="13021"/>
                </a:cubicBezTo>
                <a:cubicBezTo>
                  <a:pt x="373897" y="5767"/>
                  <a:pt x="422044" y="768"/>
                  <a:pt x="470166" y="82"/>
                </a:cubicBezTo>
                <a:close/>
              </a:path>
            </a:pathLst>
          </a:cu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3145F102-6F3C-4114-AC28-D43C382E8E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506837"/>
            <a:ext cx="3008946" cy="3080954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1356BD15-1BDE-46D2-9F5D-D790028DBDC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815" y="4197983"/>
            <a:ext cx="3147481" cy="251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13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Republika Czeska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99E3164-AB63-4827-83B1-72284AA48F9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543975"/>
            <a:ext cx="3918128" cy="39257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9467EDC-48FB-4D1E-9C9D-C88545E1DF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1656" y="836712"/>
            <a:ext cx="3849774" cy="38497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1CC5F20-48F7-41AA-B01C-09A5A8EFA4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1655" y="3997746"/>
            <a:ext cx="3849775" cy="28898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B382FFC-42D8-43A2-A6E2-DAFE734DED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43" y="3988196"/>
            <a:ext cx="2592288" cy="27251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753292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640960" cy="534025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  <a:endParaRPr lang="pl-PL" sz="5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Partnerzy zagraniczni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4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Portugalia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(Braga) 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-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EduPlus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Centre For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Skills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Development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        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Hiszpania (Granada)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-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Eurolinks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Projects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 S.L.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Republika Czeska (Ostrawa) 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-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Kopernikus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M.C.V.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s.r.o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Moravská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Ostrava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</a:rPr>
              <a:t>Portugalia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Niemcy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(Berlin) 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- </a:t>
            </a:r>
            <a:r>
              <a:rPr kumimoji="0" lang="pl-PL" sz="5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Berlink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 ETN GmbH z Niemiec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Wielka Brytania (Londyn, Stafford, </a:t>
            </a:r>
            <a:r>
              <a:rPr kumimoji="0" lang="pl-PL" sz="5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Portsmouth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) - </a:t>
            </a:r>
            <a:r>
              <a:rPr kumimoji="0" lang="pl-PL" sz="5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Polaris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 EU Enterprise Limited </a:t>
            </a:r>
            <a:br>
              <a:rPr kumimoji="0" lang="pl-PL" sz="5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</a:b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i Training </a:t>
            </a:r>
            <a:r>
              <a:rPr kumimoji="0" lang="pl-PL" sz="5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Vision</a:t>
            </a:r>
            <a:endParaRPr kumimoji="0" lang="pl-PL" sz="5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Irlandia (Cork) - 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</a:rPr>
              <a:t>ETN Training </a:t>
            </a:r>
            <a:r>
              <a:rPr kumimoji="0" lang="pl-PL" sz="5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</a:rPr>
              <a:t>Vision</a:t>
            </a:r>
            <a:r>
              <a:rPr kumimoji="0" lang="pl-PL" sz="5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</a:rPr>
              <a:t> Ltd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Włochy (Potenza, Rimini) - 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5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Sistema</a:t>
            </a:r>
            <a:r>
              <a:rPr kumimoji="0" lang="pl-PL" sz="5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5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Turismo</a:t>
            </a:r>
            <a:endParaRPr kumimoji="0" lang="pl-PL" sz="5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5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br>
              <a:rPr lang="pl-PL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8829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Program kulturowy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</a:rPr>
              <a:t>poznanie historii, kultury, zwyczajów krajów wyjazdu,  a także atrakcji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</a:rPr>
              <a:t>    turystycznych kraju i miejscowości, w których odbywają się staże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</a:rPr>
              <a:t>nauka języka kraju wyjazdu</a:t>
            </a:r>
          </a:p>
          <a:p>
            <a:pPr>
              <a:lnSpc>
                <a:spcPct val="150000"/>
              </a:lnSpc>
            </a:pPr>
            <a:endParaRPr lang="pl-PL" sz="1400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Udział w projekcie jest bezpłatny.</a:t>
            </a:r>
            <a:br>
              <a:rPr lang="pl-PL" sz="1400" dirty="0">
                <a:solidFill>
                  <a:srgbClr val="00B0F0"/>
                </a:solidFill>
                <a:latin typeface="Arial Black" panose="020B0A04020102020204" pitchFamily="34" charset="0"/>
              </a:rPr>
            </a:b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3325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46669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4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4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400" b="1" i="0" u="none" strike="noStrike" kern="1200" cap="none" spc="0" normalizeH="0" baseline="0" noProof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cs typeface="Times New Roman" panose="02020603050405020304" pitchFamily="18" charset="0"/>
              </a:rPr>
              <a:t>Projekty staży zagranicznych </a:t>
            </a: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ramach programu Erasmus +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 b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Sektor</a:t>
            </a: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Kształcenie i Szkolenia Zawodowe.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 akcji: KA122-VET - Krótkoterminowe projekty na rzecz mobilności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osób uczących się i kadry w sektorze kształcenia i szkolenia zawodowego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63441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Portugalia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8039386-DADC-4780-8C83-5EDEF94E6D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01" y="1268760"/>
            <a:ext cx="7331075" cy="534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935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Portugalia</a:t>
            </a: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B615E80-FA98-4715-8BF0-1057159E8A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798" y="1556792"/>
            <a:ext cx="7407282" cy="41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25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Hiszpania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A7472D7E-1B2D-4BA9-82B6-07FF711522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08" y="1196753"/>
            <a:ext cx="8820980" cy="513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0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737001C-FE4B-987C-5254-569B08DFDADE}"/>
              </a:ext>
            </a:extLst>
          </p:cNvPr>
          <p:cNvSpPr txBox="1"/>
          <p:nvPr/>
        </p:nvSpPr>
        <p:spPr>
          <a:xfrm>
            <a:off x="472118" y="2913199"/>
            <a:ext cx="2946069" cy="1806554"/>
          </a:xfrm>
          <a:prstGeom prst="rect">
            <a:avLst/>
          </a:prstGeom>
        </p:spPr>
        <p:txBody>
          <a:bodyPr rot="0" spcFirstLastPara="0" vertOverflow="overflow" horzOverflow="overflow" vert="horz" lIns="68580" tIns="34290" rIns="68580" bIns="3429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42863">
              <a:lnSpc>
                <a:spcPct val="110000"/>
              </a:lnSpc>
              <a:spcAft>
                <a:spcPts val="450"/>
              </a:spcAft>
            </a:pPr>
            <a:r>
              <a:rPr lang="en-US" sz="3000" dirty="0" err="1">
                <a:latin typeface="Candara"/>
              </a:rPr>
              <a:t>Wycieczka</a:t>
            </a:r>
            <a:r>
              <a:rPr lang="en-US" sz="3000" dirty="0">
                <a:latin typeface="Candara"/>
              </a:rPr>
              <a:t> </a:t>
            </a:r>
            <a:br>
              <a:rPr lang="en-US" sz="3000" dirty="0">
                <a:latin typeface="Candara"/>
              </a:rPr>
            </a:br>
            <a:r>
              <a:rPr lang="en-US" sz="3000" dirty="0">
                <a:latin typeface="Candara"/>
              </a:rPr>
              <a:t>w </a:t>
            </a:r>
            <a:r>
              <a:rPr lang="en-US" sz="3000" dirty="0" err="1">
                <a:latin typeface="Candara"/>
              </a:rPr>
              <a:t>góry</a:t>
            </a:r>
            <a:r>
              <a:rPr lang="en-US" sz="3000" dirty="0">
                <a:latin typeface="Candara"/>
              </a:rPr>
              <a:t> </a:t>
            </a:r>
            <a:br>
              <a:rPr lang="en-US" sz="3000" dirty="0">
                <a:latin typeface="Candara"/>
              </a:rPr>
            </a:br>
            <a:r>
              <a:rPr lang="en-US" sz="3000" dirty="0">
                <a:latin typeface="Candara"/>
              </a:rPr>
              <a:t>A Los </a:t>
            </a:r>
            <a:r>
              <a:rPr lang="en-US" sz="3000" dirty="0" err="1">
                <a:latin typeface="Candara"/>
              </a:rPr>
              <a:t>Cahorros</a:t>
            </a:r>
            <a:endParaRPr lang="en-US" sz="3000" dirty="0">
              <a:latin typeface="Candara"/>
            </a:endParaRPr>
          </a:p>
        </p:txBody>
      </p:sp>
      <p:pic>
        <p:nvPicPr>
          <p:cNvPr id="6" name="Picture 6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73DCBD8C-0FAE-4A55-EEEB-6648C17BB2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2486" y="1193975"/>
            <a:ext cx="2100016" cy="1955964"/>
          </a:xfrm>
          <a:custGeom>
            <a:avLst/>
            <a:gdLst/>
            <a:ahLst/>
            <a:cxnLst/>
            <a:rect l="l" t="t" r="r" b="b"/>
            <a:pathLst>
              <a:path w="2800021" h="2607952">
                <a:moveTo>
                  <a:pt x="1896921" y="1283"/>
                </a:moveTo>
                <a:cubicBezTo>
                  <a:pt x="1964079" y="3763"/>
                  <a:pt x="2031133" y="9836"/>
                  <a:pt x="2097856" y="19493"/>
                </a:cubicBezTo>
                <a:cubicBezTo>
                  <a:pt x="2197875" y="35580"/>
                  <a:pt x="2298741" y="25628"/>
                  <a:pt x="2399244" y="18812"/>
                </a:cubicBezTo>
                <a:cubicBezTo>
                  <a:pt x="2520913" y="10497"/>
                  <a:pt x="2642460" y="5999"/>
                  <a:pt x="2764369" y="19631"/>
                </a:cubicBezTo>
                <a:lnTo>
                  <a:pt x="2781331" y="20066"/>
                </a:lnTo>
                <a:lnTo>
                  <a:pt x="2771027" y="223244"/>
                </a:lnTo>
                <a:cubicBezTo>
                  <a:pt x="2770027" y="306498"/>
                  <a:pt x="2772785" y="389724"/>
                  <a:pt x="2780906" y="472842"/>
                </a:cubicBezTo>
                <a:cubicBezTo>
                  <a:pt x="2793852" y="625932"/>
                  <a:pt x="2795719" y="779623"/>
                  <a:pt x="2786483" y="932933"/>
                </a:cubicBezTo>
                <a:cubicBezTo>
                  <a:pt x="2780058" y="1071462"/>
                  <a:pt x="2764299" y="1209772"/>
                  <a:pt x="2777754" y="1348629"/>
                </a:cubicBezTo>
                <a:cubicBezTo>
                  <a:pt x="2782361" y="1396405"/>
                  <a:pt x="2793512" y="1443308"/>
                  <a:pt x="2796058" y="1491412"/>
                </a:cubicBezTo>
                <a:cubicBezTo>
                  <a:pt x="2808180" y="1716767"/>
                  <a:pt x="2789997" y="1941359"/>
                  <a:pt x="2775088" y="2165950"/>
                </a:cubicBezTo>
                <a:cubicBezTo>
                  <a:pt x="2769633" y="2247759"/>
                  <a:pt x="2762966" y="2329567"/>
                  <a:pt x="2777876" y="2411376"/>
                </a:cubicBezTo>
                <a:cubicBezTo>
                  <a:pt x="2783785" y="2445894"/>
                  <a:pt x="2787349" y="2480670"/>
                  <a:pt x="2788562" y="2515512"/>
                </a:cubicBezTo>
                <a:lnTo>
                  <a:pt x="2785862" y="2598193"/>
                </a:lnTo>
                <a:lnTo>
                  <a:pt x="2765823" y="2598670"/>
                </a:lnTo>
                <a:cubicBezTo>
                  <a:pt x="2658539" y="2600165"/>
                  <a:pt x="2550823" y="2613972"/>
                  <a:pt x="2444081" y="2598670"/>
                </a:cubicBezTo>
                <a:cubicBezTo>
                  <a:pt x="2255735" y="2573645"/>
                  <a:pt x="2065408" y="2570205"/>
                  <a:pt x="1876379" y="2588429"/>
                </a:cubicBezTo>
                <a:cubicBezTo>
                  <a:pt x="1663187" y="2606148"/>
                  <a:pt x="1449075" y="2607414"/>
                  <a:pt x="1235711" y="2592226"/>
                </a:cubicBezTo>
                <a:cubicBezTo>
                  <a:pt x="1077655" y="2581411"/>
                  <a:pt x="919274" y="2573358"/>
                  <a:pt x="760677" y="2583023"/>
                </a:cubicBezTo>
                <a:cubicBezTo>
                  <a:pt x="699945" y="2586819"/>
                  <a:pt x="640728" y="2603387"/>
                  <a:pt x="580211" y="2605228"/>
                </a:cubicBezTo>
                <a:cubicBezTo>
                  <a:pt x="409739" y="2610520"/>
                  <a:pt x="239309" y="2608104"/>
                  <a:pt x="68912" y="2597979"/>
                </a:cubicBezTo>
                <a:lnTo>
                  <a:pt x="9851" y="2595036"/>
                </a:lnTo>
                <a:lnTo>
                  <a:pt x="14918" y="2533474"/>
                </a:lnTo>
                <a:cubicBezTo>
                  <a:pt x="24226" y="2470964"/>
                  <a:pt x="33057" y="2409078"/>
                  <a:pt x="21123" y="2345943"/>
                </a:cubicBezTo>
                <a:cubicBezTo>
                  <a:pt x="15873" y="2318439"/>
                  <a:pt x="11935" y="2290684"/>
                  <a:pt x="9189" y="2262929"/>
                </a:cubicBezTo>
                <a:cubicBezTo>
                  <a:pt x="3723" y="2192068"/>
                  <a:pt x="5681" y="2120806"/>
                  <a:pt x="15036" y="2050394"/>
                </a:cubicBezTo>
                <a:cubicBezTo>
                  <a:pt x="23988" y="1968631"/>
                  <a:pt x="9428" y="1886367"/>
                  <a:pt x="21362" y="1804853"/>
                </a:cubicBezTo>
                <a:cubicBezTo>
                  <a:pt x="29835" y="1739206"/>
                  <a:pt x="30157" y="1672681"/>
                  <a:pt x="22317" y="1606945"/>
                </a:cubicBezTo>
                <a:cubicBezTo>
                  <a:pt x="8211" y="1482675"/>
                  <a:pt x="9093" y="1357041"/>
                  <a:pt x="24942" y="1233009"/>
                </a:cubicBezTo>
                <a:cubicBezTo>
                  <a:pt x="34728" y="1160621"/>
                  <a:pt x="40337" y="1086110"/>
                  <a:pt x="22794" y="1015097"/>
                </a:cubicBezTo>
                <a:cubicBezTo>
                  <a:pt x="-18498" y="848195"/>
                  <a:pt x="5610" y="681043"/>
                  <a:pt x="22794" y="515015"/>
                </a:cubicBezTo>
                <a:cubicBezTo>
                  <a:pt x="33236" y="425851"/>
                  <a:pt x="33475" y="335698"/>
                  <a:pt x="23510" y="246472"/>
                </a:cubicBezTo>
                <a:cubicBezTo>
                  <a:pt x="14667" y="180579"/>
                  <a:pt x="9392" y="114270"/>
                  <a:pt x="7698" y="47862"/>
                </a:cubicBezTo>
                <a:lnTo>
                  <a:pt x="8577" y="16981"/>
                </a:lnTo>
                <a:lnTo>
                  <a:pt x="105876" y="19483"/>
                </a:lnTo>
                <a:cubicBezTo>
                  <a:pt x="269744" y="18941"/>
                  <a:pt x="433357" y="6953"/>
                  <a:pt x="596356" y="8998"/>
                </a:cubicBezTo>
                <a:cubicBezTo>
                  <a:pt x="687063" y="10088"/>
                  <a:pt x="777528" y="30535"/>
                  <a:pt x="868476" y="26719"/>
                </a:cubicBezTo>
                <a:cubicBezTo>
                  <a:pt x="1144104" y="15541"/>
                  <a:pt x="1419853" y="19221"/>
                  <a:pt x="1695360" y="4635"/>
                </a:cubicBezTo>
                <a:cubicBezTo>
                  <a:pt x="1762501" y="-82"/>
                  <a:pt x="1829763" y="-1196"/>
                  <a:pt x="1896921" y="1283"/>
                </a:cubicBezTo>
                <a:close/>
              </a:path>
            </a:pathLst>
          </a:cu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89042B31-28D2-FE6D-9EDB-14CF7C210B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8712" y="1197243"/>
            <a:ext cx="2588930" cy="2665247"/>
          </a:xfrm>
          <a:custGeom>
            <a:avLst/>
            <a:gdLst/>
            <a:ahLst/>
            <a:cxnLst/>
            <a:rect l="l" t="t" r="r" b="b"/>
            <a:pathLst>
              <a:path w="3451906" h="3553662">
                <a:moveTo>
                  <a:pt x="723689" y="906"/>
                </a:moveTo>
                <a:cubicBezTo>
                  <a:pt x="772066" y="2729"/>
                  <a:pt x="820443" y="7023"/>
                  <a:pt x="868820" y="11181"/>
                </a:cubicBezTo>
                <a:cubicBezTo>
                  <a:pt x="1039107" y="26039"/>
                  <a:pt x="1209273" y="19359"/>
                  <a:pt x="1379198" y="8454"/>
                </a:cubicBezTo>
                <a:cubicBezTo>
                  <a:pt x="1496186" y="1474"/>
                  <a:pt x="1613486" y="5305"/>
                  <a:pt x="1729930" y="19904"/>
                </a:cubicBezTo>
                <a:lnTo>
                  <a:pt x="1770732" y="22354"/>
                </a:lnTo>
                <a:lnTo>
                  <a:pt x="1793470" y="25525"/>
                </a:lnTo>
                <a:lnTo>
                  <a:pt x="1895014" y="29765"/>
                </a:lnTo>
                <a:lnTo>
                  <a:pt x="1895984" y="30265"/>
                </a:lnTo>
                <a:lnTo>
                  <a:pt x="1908078" y="30265"/>
                </a:lnTo>
                <a:lnTo>
                  <a:pt x="1909048" y="29667"/>
                </a:lnTo>
                <a:lnTo>
                  <a:pt x="2008240" y="25525"/>
                </a:lnTo>
                <a:lnTo>
                  <a:pt x="2081672" y="15283"/>
                </a:lnTo>
                <a:lnTo>
                  <a:pt x="2184918" y="9562"/>
                </a:lnTo>
                <a:cubicBezTo>
                  <a:pt x="2268544" y="8356"/>
                  <a:pt x="2352209" y="10573"/>
                  <a:pt x="2435750" y="16224"/>
                </a:cubicBezTo>
                <a:cubicBezTo>
                  <a:pt x="2589588" y="24540"/>
                  <a:pt x="2743185" y="15952"/>
                  <a:pt x="2896904" y="5864"/>
                </a:cubicBezTo>
                <a:cubicBezTo>
                  <a:pt x="2988276" y="-133"/>
                  <a:pt x="3079618" y="1639"/>
                  <a:pt x="3170959" y="5268"/>
                </a:cubicBezTo>
                <a:lnTo>
                  <a:pt x="3437940" y="15543"/>
                </a:lnTo>
                <a:lnTo>
                  <a:pt x="3440062" y="77084"/>
                </a:lnTo>
                <a:cubicBezTo>
                  <a:pt x="3439759" y="207598"/>
                  <a:pt x="3426999" y="337557"/>
                  <a:pt x="3419542" y="467764"/>
                </a:cubicBezTo>
                <a:cubicBezTo>
                  <a:pt x="3416314" y="527314"/>
                  <a:pt x="3411472" y="587156"/>
                  <a:pt x="3410666" y="646723"/>
                </a:cubicBezTo>
                <a:cubicBezTo>
                  <a:pt x="3409858" y="706293"/>
                  <a:pt x="3413086" y="765586"/>
                  <a:pt x="3425999" y="824040"/>
                </a:cubicBezTo>
                <a:cubicBezTo>
                  <a:pt x="3458153" y="973974"/>
                  <a:pt x="3447305" y="1120693"/>
                  <a:pt x="3425999" y="1269168"/>
                </a:cubicBezTo>
                <a:cubicBezTo>
                  <a:pt x="3415281" y="1344279"/>
                  <a:pt x="3402111" y="1421878"/>
                  <a:pt x="3425353" y="1494944"/>
                </a:cubicBezTo>
                <a:cubicBezTo>
                  <a:pt x="3464867" y="1616236"/>
                  <a:pt x="3452342" y="1736506"/>
                  <a:pt x="3438266" y="1858381"/>
                </a:cubicBezTo>
                <a:cubicBezTo>
                  <a:pt x="3429228" y="1937294"/>
                  <a:pt x="3419930" y="2017084"/>
                  <a:pt x="3430518" y="2095996"/>
                </a:cubicBezTo>
                <a:cubicBezTo>
                  <a:pt x="3446660" y="2216411"/>
                  <a:pt x="3439170" y="2335949"/>
                  <a:pt x="3431293" y="2456072"/>
                </a:cubicBezTo>
                <a:cubicBezTo>
                  <a:pt x="3426129" y="2537469"/>
                  <a:pt x="3413086" y="2619889"/>
                  <a:pt x="3430002" y="2700556"/>
                </a:cubicBezTo>
                <a:cubicBezTo>
                  <a:pt x="3441812" y="2765790"/>
                  <a:pt x="3444254" y="2832749"/>
                  <a:pt x="3437233" y="2898861"/>
                </a:cubicBezTo>
                <a:cubicBezTo>
                  <a:pt x="3429485" y="3003493"/>
                  <a:pt x="3415798" y="3108125"/>
                  <a:pt x="3435297" y="3213050"/>
                </a:cubicBezTo>
                <a:cubicBezTo>
                  <a:pt x="3445497" y="3268582"/>
                  <a:pt x="3441754" y="3324843"/>
                  <a:pt x="3438137" y="3380812"/>
                </a:cubicBezTo>
                <a:lnTo>
                  <a:pt x="3429447" y="3533975"/>
                </a:lnTo>
                <a:lnTo>
                  <a:pt x="3428457" y="3533971"/>
                </a:lnTo>
                <a:cubicBezTo>
                  <a:pt x="3362736" y="3534214"/>
                  <a:pt x="3297429" y="3530092"/>
                  <a:pt x="3232020" y="3523062"/>
                </a:cubicBezTo>
                <a:cubicBezTo>
                  <a:pt x="3137124" y="3513000"/>
                  <a:pt x="3042746" y="3525122"/>
                  <a:pt x="2949304" y="3541245"/>
                </a:cubicBezTo>
                <a:cubicBezTo>
                  <a:pt x="2884196" y="3550796"/>
                  <a:pt x="2818577" y="3554844"/>
                  <a:pt x="2752970" y="3553366"/>
                </a:cubicBezTo>
                <a:cubicBezTo>
                  <a:pt x="2592664" y="3553487"/>
                  <a:pt x="2432670" y="3545124"/>
                  <a:pt x="2272778" y="3529971"/>
                </a:cubicBezTo>
                <a:cubicBezTo>
                  <a:pt x="2213920" y="3526298"/>
                  <a:pt x="2154916" y="3527959"/>
                  <a:pt x="2096275" y="3534941"/>
                </a:cubicBezTo>
                <a:cubicBezTo>
                  <a:pt x="2030066" y="3541923"/>
                  <a:pt x="1963369" y="3539486"/>
                  <a:pt x="1897658" y="3527668"/>
                </a:cubicBezTo>
                <a:cubicBezTo>
                  <a:pt x="1858723" y="3520213"/>
                  <a:pt x="1819789" y="3518153"/>
                  <a:pt x="1780854" y="3518637"/>
                </a:cubicBezTo>
                <a:cubicBezTo>
                  <a:pt x="1741920" y="3519123"/>
                  <a:pt x="1702985" y="3522153"/>
                  <a:pt x="1664051" y="3524880"/>
                </a:cubicBezTo>
                <a:cubicBezTo>
                  <a:pt x="1450275" y="3539790"/>
                  <a:pt x="1236498" y="3557973"/>
                  <a:pt x="1021996" y="3545850"/>
                </a:cubicBezTo>
                <a:cubicBezTo>
                  <a:pt x="976208" y="3543304"/>
                  <a:pt x="931564" y="3532154"/>
                  <a:pt x="886089" y="3527546"/>
                </a:cubicBezTo>
                <a:cubicBezTo>
                  <a:pt x="753918" y="3514091"/>
                  <a:pt x="622269" y="3529851"/>
                  <a:pt x="490410" y="3536275"/>
                </a:cubicBezTo>
                <a:cubicBezTo>
                  <a:pt x="344484" y="3545511"/>
                  <a:pt x="198194" y="3543645"/>
                  <a:pt x="52476" y="3530699"/>
                </a:cubicBezTo>
                <a:lnTo>
                  <a:pt x="16096" y="3528137"/>
                </a:lnTo>
                <a:lnTo>
                  <a:pt x="13820" y="3457111"/>
                </a:lnTo>
                <a:cubicBezTo>
                  <a:pt x="6425" y="3369848"/>
                  <a:pt x="-1454" y="3282586"/>
                  <a:pt x="8728" y="3195323"/>
                </a:cubicBezTo>
                <a:cubicBezTo>
                  <a:pt x="18037" y="3120746"/>
                  <a:pt x="19541" y="3045559"/>
                  <a:pt x="13214" y="2970732"/>
                </a:cubicBezTo>
                <a:cubicBezTo>
                  <a:pt x="6911" y="2888880"/>
                  <a:pt x="6911" y="2806721"/>
                  <a:pt x="13214" y="2724870"/>
                </a:cubicBezTo>
                <a:cubicBezTo>
                  <a:pt x="18062" y="2646442"/>
                  <a:pt x="26184" y="2567797"/>
                  <a:pt x="17457" y="2489589"/>
                </a:cubicBezTo>
                <a:cubicBezTo>
                  <a:pt x="5335" y="2379639"/>
                  <a:pt x="9335" y="2270015"/>
                  <a:pt x="16729" y="2160282"/>
                </a:cubicBezTo>
                <a:cubicBezTo>
                  <a:pt x="22790" y="2069639"/>
                  <a:pt x="31640" y="1978667"/>
                  <a:pt x="17335" y="1888460"/>
                </a:cubicBezTo>
                <a:cubicBezTo>
                  <a:pt x="159" y="1768104"/>
                  <a:pt x="-4267" y="1646557"/>
                  <a:pt x="4122" y="1525448"/>
                </a:cubicBezTo>
                <a:cubicBezTo>
                  <a:pt x="17093" y="1276969"/>
                  <a:pt x="13820" y="1028271"/>
                  <a:pt x="23760" y="779682"/>
                </a:cubicBezTo>
                <a:cubicBezTo>
                  <a:pt x="27153" y="697655"/>
                  <a:pt x="8971" y="616065"/>
                  <a:pt x="8002" y="534256"/>
                </a:cubicBezTo>
                <a:cubicBezTo>
                  <a:pt x="6790" y="436250"/>
                  <a:pt x="11124" y="337998"/>
                  <a:pt x="14291" y="239596"/>
                </a:cubicBezTo>
                <a:lnTo>
                  <a:pt x="13744" y="13183"/>
                </a:lnTo>
                <a:lnTo>
                  <a:pt x="56934" y="10499"/>
                </a:lnTo>
                <a:cubicBezTo>
                  <a:pt x="147688" y="3411"/>
                  <a:pt x="238784" y="3411"/>
                  <a:pt x="329538" y="10499"/>
                </a:cubicBezTo>
                <a:cubicBezTo>
                  <a:pt x="412505" y="17614"/>
                  <a:pt x="495870" y="15924"/>
                  <a:pt x="578558" y="5455"/>
                </a:cubicBezTo>
                <a:cubicBezTo>
                  <a:pt x="626936" y="-270"/>
                  <a:pt x="675313" y="-917"/>
                  <a:pt x="723689" y="906"/>
                </a:cubicBezTo>
                <a:close/>
              </a:path>
            </a:pathLst>
          </a:cu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A7D2874D-A970-820D-1650-0186F57D59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"/>
          <a:stretch/>
        </p:blipFill>
        <p:spPr>
          <a:xfrm>
            <a:off x="4028546" y="3269013"/>
            <a:ext cx="2106842" cy="2275967"/>
          </a:xfrm>
          <a:custGeom>
            <a:avLst/>
            <a:gdLst/>
            <a:ahLst/>
            <a:cxnLst/>
            <a:rect l="l" t="t" r="r" b="b"/>
            <a:pathLst>
              <a:path w="2809123" h="3034623">
                <a:moveTo>
                  <a:pt x="909359" y="1412"/>
                </a:moveTo>
                <a:cubicBezTo>
                  <a:pt x="958144" y="-855"/>
                  <a:pt x="1007041" y="-392"/>
                  <a:pt x="1055844" y="2812"/>
                </a:cubicBezTo>
                <a:cubicBezTo>
                  <a:pt x="1188892" y="11671"/>
                  <a:pt x="1321724" y="23752"/>
                  <a:pt x="1455098" y="27433"/>
                </a:cubicBezTo>
                <a:cubicBezTo>
                  <a:pt x="1585007" y="30886"/>
                  <a:pt x="1714916" y="19724"/>
                  <a:pt x="1844174" y="11211"/>
                </a:cubicBezTo>
                <a:cubicBezTo>
                  <a:pt x="2032760" y="-1215"/>
                  <a:pt x="2221452" y="7644"/>
                  <a:pt x="2410145" y="15353"/>
                </a:cubicBezTo>
                <a:cubicBezTo>
                  <a:pt x="2481555" y="18287"/>
                  <a:pt x="2552964" y="17014"/>
                  <a:pt x="2624374" y="15060"/>
                </a:cubicBezTo>
                <a:lnTo>
                  <a:pt x="2784992" y="11774"/>
                </a:lnTo>
                <a:lnTo>
                  <a:pt x="2785432" y="38761"/>
                </a:lnTo>
                <a:cubicBezTo>
                  <a:pt x="2800584" y="206742"/>
                  <a:pt x="2808948" y="374831"/>
                  <a:pt x="2808827" y="543247"/>
                </a:cubicBezTo>
                <a:cubicBezTo>
                  <a:pt x="2810305" y="612173"/>
                  <a:pt x="2806257" y="681111"/>
                  <a:pt x="2796705" y="749514"/>
                </a:cubicBezTo>
                <a:cubicBezTo>
                  <a:pt x="2780583" y="847684"/>
                  <a:pt x="2768461" y="946836"/>
                  <a:pt x="2778522" y="1046533"/>
                </a:cubicBezTo>
                <a:cubicBezTo>
                  <a:pt x="2785553" y="1115252"/>
                  <a:pt x="2789675" y="1183862"/>
                  <a:pt x="2789432" y="1252908"/>
                </a:cubicBezTo>
                <a:cubicBezTo>
                  <a:pt x="2789432" y="1411618"/>
                  <a:pt x="2787978" y="1570434"/>
                  <a:pt x="2791008" y="1729144"/>
                </a:cubicBezTo>
                <a:cubicBezTo>
                  <a:pt x="2793675" y="1870399"/>
                  <a:pt x="2799493" y="2011110"/>
                  <a:pt x="2784826" y="2152475"/>
                </a:cubicBezTo>
                <a:cubicBezTo>
                  <a:pt x="2763249" y="2361141"/>
                  <a:pt x="2770159" y="2570898"/>
                  <a:pt x="2772704" y="2780218"/>
                </a:cubicBezTo>
                <a:lnTo>
                  <a:pt x="2785201" y="3024103"/>
                </a:lnTo>
                <a:lnTo>
                  <a:pt x="2729575" y="3019707"/>
                </a:lnTo>
                <a:cubicBezTo>
                  <a:pt x="2664468" y="3010397"/>
                  <a:pt x="2600011" y="3001566"/>
                  <a:pt x="2534253" y="3013501"/>
                </a:cubicBezTo>
                <a:cubicBezTo>
                  <a:pt x="2505606" y="3018752"/>
                  <a:pt x="2476698" y="3022690"/>
                  <a:pt x="2447790" y="3025435"/>
                </a:cubicBezTo>
                <a:cubicBezTo>
                  <a:pt x="2373985" y="3030901"/>
                  <a:pt x="2299762" y="3028945"/>
                  <a:pt x="2226426" y="3019587"/>
                </a:cubicBezTo>
                <a:cubicBezTo>
                  <a:pt x="2141266" y="3010636"/>
                  <a:pt x="2055584" y="3025196"/>
                  <a:pt x="1970684" y="3013262"/>
                </a:cubicBezTo>
                <a:cubicBezTo>
                  <a:pt x="1902309" y="3004788"/>
                  <a:pt x="1833021" y="3004466"/>
                  <a:pt x="1764554" y="3012307"/>
                </a:cubicBezTo>
                <a:cubicBezTo>
                  <a:pt x="1635120" y="3026413"/>
                  <a:pt x="1504268" y="3025530"/>
                  <a:pt x="1375082" y="3009682"/>
                </a:cubicBezTo>
                <a:cubicBezTo>
                  <a:pt x="1299687" y="2999895"/>
                  <a:pt x="1222081" y="2994286"/>
                  <a:pt x="1148118" y="3011830"/>
                </a:cubicBezTo>
                <a:cubicBezTo>
                  <a:pt x="974281" y="3053123"/>
                  <a:pt x="800184" y="3029015"/>
                  <a:pt x="627259" y="3011830"/>
                </a:cubicBezTo>
                <a:cubicBezTo>
                  <a:pt x="534391" y="3001387"/>
                  <a:pt x="440493" y="3001148"/>
                  <a:pt x="347559" y="3011113"/>
                </a:cubicBezTo>
                <a:cubicBezTo>
                  <a:pt x="278929" y="3019957"/>
                  <a:pt x="209866" y="3025232"/>
                  <a:pt x="140699" y="3026927"/>
                </a:cubicBezTo>
                <a:lnTo>
                  <a:pt x="44501" y="3024299"/>
                </a:lnTo>
                <a:lnTo>
                  <a:pt x="26973" y="2893528"/>
                </a:lnTo>
                <a:cubicBezTo>
                  <a:pt x="-4174" y="2764506"/>
                  <a:pt x="-10619" y="2635110"/>
                  <a:pt x="19693" y="2504963"/>
                </a:cubicBezTo>
                <a:cubicBezTo>
                  <a:pt x="48311" y="2384006"/>
                  <a:pt x="46914" y="2257385"/>
                  <a:pt x="15637" y="2137152"/>
                </a:cubicBezTo>
                <a:cubicBezTo>
                  <a:pt x="8714" y="2106022"/>
                  <a:pt x="4478" y="2074304"/>
                  <a:pt x="2986" y="2042386"/>
                </a:cubicBezTo>
                <a:cubicBezTo>
                  <a:pt x="-6442" y="1925867"/>
                  <a:pt x="9430" y="1810973"/>
                  <a:pt x="22676" y="1695829"/>
                </a:cubicBezTo>
                <a:cubicBezTo>
                  <a:pt x="31508" y="1622442"/>
                  <a:pt x="44993" y="1548304"/>
                  <a:pt x="22676" y="1475668"/>
                </a:cubicBezTo>
                <a:cubicBezTo>
                  <a:pt x="7389" y="1425047"/>
                  <a:pt x="3989" y="1371313"/>
                  <a:pt x="12773" y="1319017"/>
                </a:cubicBezTo>
                <a:cubicBezTo>
                  <a:pt x="27582" y="1226202"/>
                  <a:pt x="30672" y="1131749"/>
                  <a:pt x="21961" y="1038096"/>
                </a:cubicBezTo>
                <a:cubicBezTo>
                  <a:pt x="16209" y="976348"/>
                  <a:pt x="17092" y="914112"/>
                  <a:pt x="24587" y="852564"/>
                </a:cubicBezTo>
                <a:cubicBezTo>
                  <a:pt x="34491" y="769801"/>
                  <a:pt x="49886" y="685536"/>
                  <a:pt x="31150" y="602524"/>
                </a:cubicBezTo>
                <a:cubicBezTo>
                  <a:pt x="1315" y="470626"/>
                  <a:pt x="7282" y="338854"/>
                  <a:pt x="19217" y="205958"/>
                </a:cubicBezTo>
                <a:cubicBezTo>
                  <a:pt x="23692" y="156512"/>
                  <a:pt x="28406" y="106785"/>
                  <a:pt x="29763" y="56918"/>
                </a:cubicBezTo>
                <a:lnTo>
                  <a:pt x="29335" y="22484"/>
                </a:lnTo>
                <a:lnTo>
                  <a:pt x="182423" y="11326"/>
                </a:lnTo>
                <a:cubicBezTo>
                  <a:pt x="307134" y="-180"/>
                  <a:pt x="431415" y="11326"/>
                  <a:pt x="556126" y="18689"/>
                </a:cubicBezTo>
                <a:cubicBezTo>
                  <a:pt x="625195" y="22602"/>
                  <a:pt x="694588" y="27319"/>
                  <a:pt x="763549" y="16388"/>
                </a:cubicBezTo>
                <a:cubicBezTo>
                  <a:pt x="811902" y="8674"/>
                  <a:pt x="860574" y="3678"/>
                  <a:pt x="909359" y="1412"/>
                </a:cubicBezTo>
                <a:close/>
              </a:path>
            </a:pathLst>
          </a:cu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6BF1691D-B0A1-35B0-944F-CF4B28D0CB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2916" y="3985820"/>
            <a:ext cx="2576144" cy="1563098"/>
          </a:xfrm>
          <a:custGeom>
            <a:avLst/>
            <a:gdLst/>
            <a:ahLst/>
            <a:cxnLst/>
            <a:rect l="l" t="t" r="r" b="b"/>
            <a:pathLst>
              <a:path w="3434858" h="2084130">
                <a:moveTo>
                  <a:pt x="1225971" y="1141"/>
                </a:moveTo>
                <a:cubicBezTo>
                  <a:pt x="1283624" y="3345"/>
                  <a:pt x="1341187" y="8746"/>
                  <a:pt x="1398467" y="17334"/>
                </a:cubicBezTo>
                <a:cubicBezTo>
                  <a:pt x="1484331" y="31639"/>
                  <a:pt x="1570921" y="22789"/>
                  <a:pt x="1657200" y="16728"/>
                </a:cubicBezTo>
                <a:cubicBezTo>
                  <a:pt x="1761649" y="9334"/>
                  <a:pt x="1865993" y="5334"/>
                  <a:pt x="1970648" y="17456"/>
                </a:cubicBezTo>
                <a:cubicBezTo>
                  <a:pt x="2045091" y="26183"/>
                  <a:pt x="2119948" y="18061"/>
                  <a:pt x="2194600" y="13213"/>
                </a:cubicBezTo>
                <a:cubicBezTo>
                  <a:pt x="2272509" y="6910"/>
                  <a:pt x="2350711" y="6910"/>
                  <a:pt x="2428622" y="13213"/>
                </a:cubicBezTo>
                <a:cubicBezTo>
                  <a:pt x="2499846" y="19540"/>
                  <a:pt x="2571412" y="18037"/>
                  <a:pt x="2642398" y="8727"/>
                </a:cubicBezTo>
                <a:cubicBezTo>
                  <a:pt x="2725458" y="-1455"/>
                  <a:pt x="2808518" y="6424"/>
                  <a:pt x="2891579" y="13819"/>
                </a:cubicBezTo>
                <a:cubicBezTo>
                  <a:pt x="3037765" y="27031"/>
                  <a:pt x="3183847" y="21092"/>
                  <a:pt x="3329721" y="11394"/>
                </a:cubicBezTo>
                <a:lnTo>
                  <a:pt x="3422995" y="10092"/>
                </a:lnTo>
                <a:lnTo>
                  <a:pt x="3423106" y="30386"/>
                </a:lnTo>
                <a:cubicBezTo>
                  <a:pt x="3435867" y="237971"/>
                  <a:pt x="3438238" y="446198"/>
                  <a:pt x="3430208" y="654090"/>
                </a:cubicBezTo>
                <a:cubicBezTo>
                  <a:pt x="3423106" y="827990"/>
                  <a:pt x="3429304" y="1002474"/>
                  <a:pt x="3417295" y="1176228"/>
                </a:cubicBezTo>
                <a:cubicBezTo>
                  <a:pt x="3411355" y="1261425"/>
                  <a:pt x="3404770" y="1348083"/>
                  <a:pt x="3419490" y="1431526"/>
                </a:cubicBezTo>
                <a:cubicBezTo>
                  <a:pt x="3444413" y="1572253"/>
                  <a:pt x="3430724" y="1710643"/>
                  <a:pt x="3415229" y="1849910"/>
                </a:cubicBezTo>
                <a:cubicBezTo>
                  <a:pt x="3410101" y="1894678"/>
                  <a:pt x="3408864" y="1939801"/>
                  <a:pt x="3411481" y="1984635"/>
                </a:cubicBezTo>
                <a:lnTo>
                  <a:pt x="3420281" y="2045052"/>
                </a:lnTo>
                <a:lnTo>
                  <a:pt x="3334389" y="2032837"/>
                </a:lnTo>
                <a:cubicBezTo>
                  <a:pt x="3297879" y="2029644"/>
                  <a:pt x="3261227" y="2028419"/>
                  <a:pt x="3224622" y="2029160"/>
                </a:cubicBezTo>
                <a:cubicBezTo>
                  <a:pt x="3151412" y="2030641"/>
                  <a:pt x="3078391" y="2039983"/>
                  <a:pt x="3007079" y="2057157"/>
                </a:cubicBezTo>
                <a:cubicBezTo>
                  <a:pt x="2872697" y="2088306"/>
                  <a:pt x="2737925" y="2094750"/>
                  <a:pt x="2602371" y="2064436"/>
                </a:cubicBezTo>
                <a:cubicBezTo>
                  <a:pt x="2476389" y="2035818"/>
                  <a:pt x="2344507" y="2037215"/>
                  <a:pt x="2219280" y="2068494"/>
                </a:cubicBezTo>
                <a:cubicBezTo>
                  <a:pt x="2186857" y="2075416"/>
                  <a:pt x="2153821" y="2079653"/>
                  <a:pt x="2120577" y="2081145"/>
                </a:cubicBezTo>
                <a:cubicBezTo>
                  <a:pt x="1999217" y="2090573"/>
                  <a:pt x="1879549" y="2074701"/>
                  <a:pt x="1759622" y="2061453"/>
                </a:cubicBezTo>
                <a:cubicBezTo>
                  <a:pt x="1683186" y="2052622"/>
                  <a:pt x="1605969" y="2039136"/>
                  <a:pt x="1530313" y="2061453"/>
                </a:cubicBezTo>
                <a:cubicBezTo>
                  <a:pt x="1477590" y="2076742"/>
                  <a:pt x="1421623" y="2080142"/>
                  <a:pt x="1367155" y="2071358"/>
                </a:cubicBezTo>
                <a:cubicBezTo>
                  <a:pt x="1270484" y="2056548"/>
                  <a:pt x="1172107" y="2053457"/>
                  <a:pt x="1074563" y="2062169"/>
                </a:cubicBezTo>
                <a:cubicBezTo>
                  <a:pt x="1010251" y="2067921"/>
                  <a:pt x="945429" y="2067038"/>
                  <a:pt x="881325" y="2059543"/>
                </a:cubicBezTo>
                <a:cubicBezTo>
                  <a:pt x="795121" y="2049639"/>
                  <a:pt x="707357" y="2034243"/>
                  <a:pt x="620895" y="2052980"/>
                </a:cubicBezTo>
                <a:cubicBezTo>
                  <a:pt x="483518" y="2082816"/>
                  <a:pt x="346272" y="2076848"/>
                  <a:pt x="207854" y="2064914"/>
                </a:cubicBezTo>
                <a:cubicBezTo>
                  <a:pt x="156354" y="2060439"/>
                  <a:pt x="104562" y="2055725"/>
                  <a:pt x="52622" y="2054367"/>
                </a:cubicBezTo>
                <a:lnTo>
                  <a:pt x="12047" y="2054851"/>
                </a:lnTo>
                <a:lnTo>
                  <a:pt x="2957" y="1815310"/>
                </a:lnTo>
                <a:cubicBezTo>
                  <a:pt x="-270" y="1732929"/>
                  <a:pt x="-1846" y="1650548"/>
                  <a:pt x="3487" y="1568139"/>
                </a:cubicBezTo>
                <a:cubicBezTo>
                  <a:pt x="12457" y="1429500"/>
                  <a:pt x="20094" y="1290971"/>
                  <a:pt x="12700" y="1152224"/>
                </a:cubicBezTo>
                <a:cubicBezTo>
                  <a:pt x="7675" y="1076879"/>
                  <a:pt x="5703" y="1001421"/>
                  <a:pt x="6775" y="925999"/>
                </a:cubicBezTo>
                <a:lnTo>
                  <a:pt x="11863" y="832882"/>
                </a:lnTo>
                <a:lnTo>
                  <a:pt x="20970" y="766654"/>
                </a:lnTo>
                <a:lnTo>
                  <a:pt x="24654" y="677192"/>
                </a:lnTo>
                <a:lnTo>
                  <a:pt x="25185" y="676317"/>
                </a:lnTo>
                <a:lnTo>
                  <a:pt x="25185" y="665409"/>
                </a:lnTo>
                <a:lnTo>
                  <a:pt x="24741" y="664535"/>
                </a:lnTo>
                <a:lnTo>
                  <a:pt x="20970" y="572951"/>
                </a:lnTo>
                <a:lnTo>
                  <a:pt x="18150" y="552445"/>
                </a:lnTo>
                <a:lnTo>
                  <a:pt x="15972" y="515645"/>
                </a:lnTo>
                <a:cubicBezTo>
                  <a:pt x="2990" y="410624"/>
                  <a:pt x="-416" y="304831"/>
                  <a:pt x="5790" y="199319"/>
                </a:cubicBezTo>
                <a:lnTo>
                  <a:pt x="13901" y="9025"/>
                </a:lnTo>
                <a:lnTo>
                  <a:pt x="109477" y="8001"/>
                </a:lnTo>
                <a:cubicBezTo>
                  <a:pt x="187346" y="8970"/>
                  <a:pt x="265007" y="27152"/>
                  <a:pt x="343084" y="23759"/>
                </a:cubicBezTo>
                <a:cubicBezTo>
                  <a:pt x="579702" y="13819"/>
                  <a:pt x="816423" y="17092"/>
                  <a:pt x="1052937" y="4121"/>
                </a:cubicBezTo>
                <a:cubicBezTo>
                  <a:pt x="1110576" y="-73"/>
                  <a:pt x="1168318" y="-1064"/>
                  <a:pt x="1225971" y="114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039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Hiszpania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CAC92BC-0DEB-4B7D-912C-6FB47B41B5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4742"/>
            <a:ext cx="9144000" cy="432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08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Hiszpania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1A1DA45-F751-43B1-BDAD-DBF0AD2A60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95" y="1280420"/>
            <a:ext cx="8834409" cy="489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97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1CA129C4-4C44-D086-BF22-3F9FFB4BE7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585" y="857250"/>
            <a:ext cx="2939607" cy="3107623"/>
          </a:xfrm>
          <a:custGeom>
            <a:avLst/>
            <a:gdLst/>
            <a:ahLst/>
            <a:cxnLst/>
            <a:rect l="l" t="t" r="r" b="b"/>
            <a:pathLst>
              <a:path w="3919476" h="4143507">
                <a:moveTo>
                  <a:pt x="0" y="0"/>
                </a:moveTo>
                <a:lnTo>
                  <a:pt x="3903116" y="0"/>
                </a:lnTo>
                <a:lnTo>
                  <a:pt x="3899307" y="150213"/>
                </a:lnTo>
                <a:cubicBezTo>
                  <a:pt x="3899870" y="322276"/>
                  <a:pt x="3912280" y="494071"/>
                  <a:pt x="3910163" y="665222"/>
                </a:cubicBezTo>
                <a:cubicBezTo>
                  <a:pt x="3909034" y="760465"/>
                  <a:pt x="3887866" y="855454"/>
                  <a:pt x="3891817" y="950951"/>
                </a:cubicBezTo>
                <a:cubicBezTo>
                  <a:pt x="3903389" y="1240363"/>
                  <a:pt x="3899579" y="1529902"/>
                  <a:pt x="3914679" y="1819187"/>
                </a:cubicBezTo>
                <a:cubicBezTo>
                  <a:pt x="3924446" y="1960184"/>
                  <a:pt x="3919293" y="2101691"/>
                  <a:pt x="3899297" y="2241812"/>
                </a:cubicBezTo>
                <a:cubicBezTo>
                  <a:pt x="3882644" y="2346833"/>
                  <a:pt x="3892946" y="2452744"/>
                  <a:pt x="3900002" y="2558273"/>
                </a:cubicBezTo>
                <a:cubicBezTo>
                  <a:pt x="3908611" y="2686026"/>
                  <a:pt x="3913268" y="2813652"/>
                  <a:pt x="3899155" y="2941659"/>
                </a:cubicBezTo>
                <a:cubicBezTo>
                  <a:pt x="3888995" y="3032710"/>
                  <a:pt x="3898449" y="3124270"/>
                  <a:pt x="3904095" y="3215577"/>
                </a:cubicBezTo>
                <a:cubicBezTo>
                  <a:pt x="3911433" y="3310871"/>
                  <a:pt x="3911433" y="3406520"/>
                  <a:pt x="3904095" y="3501814"/>
                </a:cubicBezTo>
                <a:cubicBezTo>
                  <a:pt x="3896728" y="3588930"/>
                  <a:pt x="3898478" y="3676464"/>
                  <a:pt x="3909317" y="3763288"/>
                </a:cubicBezTo>
                <a:cubicBezTo>
                  <a:pt x="3921171" y="3864881"/>
                  <a:pt x="3911998" y="3966473"/>
                  <a:pt x="3903389" y="4068066"/>
                </a:cubicBezTo>
                <a:lnTo>
                  <a:pt x="3899890" y="4129496"/>
                </a:lnTo>
                <a:lnTo>
                  <a:pt x="3856837" y="4131079"/>
                </a:lnTo>
                <a:cubicBezTo>
                  <a:pt x="3690565" y="4131562"/>
                  <a:pt x="3524292" y="4118803"/>
                  <a:pt x="3358020" y="4125635"/>
                </a:cubicBezTo>
                <a:cubicBezTo>
                  <a:pt x="3138339" y="4134610"/>
                  <a:pt x="2918661" y="4144924"/>
                  <a:pt x="2699106" y="4130457"/>
                </a:cubicBezTo>
                <a:cubicBezTo>
                  <a:pt x="2548620" y="4120546"/>
                  <a:pt x="2397378" y="4107552"/>
                  <a:pt x="2246135" y="4111571"/>
                </a:cubicBezTo>
                <a:cubicBezTo>
                  <a:pt x="2090859" y="4115857"/>
                  <a:pt x="1936213" y="4129921"/>
                  <a:pt x="1781316" y="4140235"/>
                </a:cubicBezTo>
                <a:cubicBezTo>
                  <a:pt x="1667682" y="4147695"/>
                  <a:pt x="1553608" y="4142392"/>
                  <a:pt x="1441020" y="4124430"/>
                </a:cubicBezTo>
                <a:cubicBezTo>
                  <a:pt x="1360735" y="4111704"/>
                  <a:pt x="1279946" y="4117196"/>
                  <a:pt x="1199535" y="4121751"/>
                </a:cubicBezTo>
                <a:cubicBezTo>
                  <a:pt x="1054343" y="4130324"/>
                  <a:pt x="909653" y="4143718"/>
                  <a:pt x="764462" y="4130324"/>
                </a:cubicBezTo>
                <a:cubicBezTo>
                  <a:pt x="634770" y="4118267"/>
                  <a:pt x="503820" y="4108490"/>
                  <a:pt x="375137" y="4118267"/>
                </a:cubicBezTo>
                <a:cubicBezTo>
                  <a:pt x="278626" y="4125601"/>
                  <a:pt x="182043" y="4132935"/>
                  <a:pt x="85336" y="4130493"/>
                </a:cubicBezTo>
                <a:lnTo>
                  <a:pt x="0" y="4125145"/>
                </a:lnTo>
                <a:close/>
              </a:path>
            </a:pathLst>
          </a:cu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10044AF9-9571-FB49-761C-7C114D9392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3355446" y="857250"/>
            <a:ext cx="2293742" cy="2697772"/>
          </a:xfrm>
          <a:custGeom>
            <a:avLst/>
            <a:gdLst/>
            <a:ahLst/>
            <a:cxnLst/>
            <a:rect l="l" t="t" r="r" b="b"/>
            <a:pathLst>
              <a:path w="3058323" h="3597039">
                <a:moveTo>
                  <a:pt x="15411" y="0"/>
                </a:moveTo>
                <a:lnTo>
                  <a:pt x="3031762" y="0"/>
                </a:lnTo>
                <a:lnTo>
                  <a:pt x="3046461" y="132146"/>
                </a:lnTo>
                <a:cubicBezTo>
                  <a:pt x="3048338" y="180004"/>
                  <a:pt x="3046791" y="227996"/>
                  <a:pt x="3041802" y="275754"/>
                </a:cubicBezTo>
                <a:cubicBezTo>
                  <a:pt x="3027897" y="401800"/>
                  <a:pt x="3049074" y="530780"/>
                  <a:pt x="3008505" y="654529"/>
                </a:cubicBezTo>
                <a:cubicBezTo>
                  <a:pt x="3005571" y="667491"/>
                  <a:pt x="3004614" y="680823"/>
                  <a:pt x="3005698" y="694078"/>
                </a:cubicBezTo>
                <a:cubicBezTo>
                  <a:pt x="3005188" y="761821"/>
                  <a:pt x="3019349" y="827651"/>
                  <a:pt x="3033127" y="893608"/>
                </a:cubicBezTo>
                <a:cubicBezTo>
                  <a:pt x="3048309" y="966327"/>
                  <a:pt x="3067190" y="1038663"/>
                  <a:pt x="3044226" y="1113933"/>
                </a:cubicBezTo>
                <a:cubicBezTo>
                  <a:pt x="3037911" y="1137802"/>
                  <a:pt x="3037911" y="1162909"/>
                  <a:pt x="3044226" y="1186779"/>
                </a:cubicBezTo>
                <a:cubicBezTo>
                  <a:pt x="3050414" y="1219872"/>
                  <a:pt x="3050414" y="1253833"/>
                  <a:pt x="3044226" y="1286927"/>
                </a:cubicBezTo>
                <a:cubicBezTo>
                  <a:pt x="3034913" y="1357732"/>
                  <a:pt x="3025345" y="1428920"/>
                  <a:pt x="3030448" y="1500363"/>
                </a:cubicBezTo>
                <a:cubicBezTo>
                  <a:pt x="3038001" y="1625694"/>
                  <a:pt x="3036164" y="1751408"/>
                  <a:pt x="3024962" y="1876459"/>
                </a:cubicBezTo>
                <a:cubicBezTo>
                  <a:pt x="3020242" y="1937185"/>
                  <a:pt x="3013991" y="1998805"/>
                  <a:pt x="3036572" y="2058128"/>
                </a:cubicBezTo>
                <a:cubicBezTo>
                  <a:pt x="3039761" y="2065719"/>
                  <a:pt x="3039761" y="2074267"/>
                  <a:pt x="3036572" y="2081857"/>
                </a:cubicBezTo>
                <a:cubicBezTo>
                  <a:pt x="2993834" y="2180984"/>
                  <a:pt x="3005826" y="2282153"/>
                  <a:pt x="3027897" y="2382556"/>
                </a:cubicBezTo>
                <a:cubicBezTo>
                  <a:pt x="3059523" y="2516907"/>
                  <a:pt x="3066565" y="2655863"/>
                  <a:pt x="3048691" y="2792715"/>
                </a:cubicBezTo>
                <a:cubicBezTo>
                  <a:pt x="3037337" y="2873471"/>
                  <a:pt x="3023687" y="2954354"/>
                  <a:pt x="3031596" y="3036386"/>
                </a:cubicBezTo>
                <a:cubicBezTo>
                  <a:pt x="3037490" y="3100417"/>
                  <a:pt x="3039736" y="3164741"/>
                  <a:pt x="3038358" y="3229027"/>
                </a:cubicBezTo>
                <a:cubicBezTo>
                  <a:pt x="3036891" y="3311633"/>
                  <a:pt x="3031788" y="3394080"/>
                  <a:pt x="3028535" y="3476606"/>
                </a:cubicBezTo>
                <a:lnTo>
                  <a:pt x="3026145" y="3582089"/>
                </a:lnTo>
                <a:lnTo>
                  <a:pt x="2837742" y="3576169"/>
                </a:lnTo>
                <a:cubicBezTo>
                  <a:pt x="2749601" y="3575123"/>
                  <a:pt x="2661428" y="3575842"/>
                  <a:pt x="2573255" y="3578457"/>
                </a:cubicBezTo>
                <a:cubicBezTo>
                  <a:pt x="2415279" y="3583558"/>
                  <a:pt x="2257302" y="3585390"/>
                  <a:pt x="2099327" y="3578457"/>
                </a:cubicBezTo>
                <a:cubicBezTo>
                  <a:pt x="1926907" y="3570479"/>
                  <a:pt x="1754870" y="3579504"/>
                  <a:pt x="1582958" y="3591536"/>
                </a:cubicBezTo>
                <a:cubicBezTo>
                  <a:pt x="1416747" y="3603177"/>
                  <a:pt x="1250917" y="3594544"/>
                  <a:pt x="1084959" y="3582381"/>
                </a:cubicBezTo>
                <a:cubicBezTo>
                  <a:pt x="910095" y="3569328"/>
                  <a:pt x="734510" y="3570585"/>
                  <a:pt x="559849" y="3586174"/>
                </a:cubicBezTo>
                <a:cubicBezTo>
                  <a:pt x="445325" y="3596376"/>
                  <a:pt x="330549" y="3581074"/>
                  <a:pt x="216532" y="3582119"/>
                </a:cubicBezTo>
                <a:lnTo>
                  <a:pt x="3784" y="3583799"/>
                </a:lnTo>
                <a:lnTo>
                  <a:pt x="23102" y="3304343"/>
                </a:lnTo>
                <a:cubicBezTo>
                  <a:pt x="27378" y="3232352"/>
                  <a:pt x="25445" y="3160183"/>
                  <a:pt x="17316" y="3088458"/>
                </a:cubicBezTo>
                <a:cubicBezTo>
                  <a:pt x="9187" y="3007476"/>
                  <a:pt x="12024" y="2925898"/>
                  <a:pt x="25783" y="2845525"/>
                </a:cubicBezTo>
                <a:cubicBezTo>
                  <a:pt x="43141" y="2750282"/>
                  <a:pt x="35379" y="2655039"/>
                  <a:pt x="29029" y="2559796"/>
                </a:cubicBezTo>
                <a:cubicBezTo>
                  <a:pt x="11671" y="2298322"/>
                  <a:pt x="-9498" y="2036848"/>
                  <a:pt x="4615" y="1774485"/>
                </a:cubicBezTo>
                <a:cubicBezTo>
                  <a:pt x="7578" y="1718482"/>
                  <a:pt x="20561" y="1663876"/>
                  <a:pt x="25925" y="1608255"/>
                </a:cubicBezTo>
                <a:cubicBezTo>
                  <a:pt x="41590" y="1446595"/>
                  <a:pt x="23242" y="1285571"/>
                  <a:pt x="15763" y="1124293"/>
                </a:cubicBezTo>
                <a:cubicBezTo>
                  <a:pt x="5010" y="945807"/>
                  <a:pt x="7183" y="766877"/>
                  <a:pt x="22255" y="588646"/>
                </a:cubicBezTo>
                <a:cubicBezTo>
                  <a:pt x="41165" y="395112"/>
                  <a:pt x="35097" y="201070"/>
                  <a:pt x="19010" y="7282"/>
                </a:cubicBezTo>
                <a:close/>
              </a:path>
            </a:pathLst>
          </a:cu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E301E328-C80C-018A-3580-F321A51E3F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196" y="4103505"/>
            <a:ext cx="2934715" cy="1897245"/>
          </a:xfrm>
          <a:custGeom>
            <a:avLst/>
            <a:gdLst/>
            <a:ahLst/>
            <a:cxnLst/>
            <a:rect l="l" t="t" r="r" b="b"/>
            <a:pathLst>
              <a:path w="3912953" h="2529660">
                <a:moveTo>
                  <a:pt x="936025" y="662"/>
                </a:moveTo>
                <a:cubicBezTo>
                  <a:pt x="1035236" y="-744"/>
                  <a:pt x="1134457" y="93"/>
                  <a:pt x="1233691" y="3173"/>
                </a:cubicBezTo>
                <a:cubicBezTo>
                  <a:pt x="1304145" y="5316"/>
                  <a:pt x="1373087" y="24605"/>
                  <a:pt x="1443792" y="29025"/>
                </a:cubicBezTo>
                <a:cubicBezTo>
                  <a:pt x="1628434" y="40276"/>
                  <a:pt x="1812824" y="30901"/>
                  <a:pt x="1996836" y="18310"/>
                </a:cubicBezTo>
                <a:cubicBezTo>
                  <a:pt x="2245239" y="628"/>
                  <a:pt x="2494513" y="2101"/>
                  <a:pt x="2742715" y="22730"/>
                </a:cubicBezTo>
                <a:cubicBezTo>
                  <a:pt x="2962786" y="43947"/>
                  <a:pt x="3184369" y="39942"/>
                  <a:pt x="3403645" y="10808"/>
                </a:cubicBezTo>
                <a:cubicBezTo>
                  <a:pt x="3527916" y="-7007"/>
                  <a:pt x="3653321" y="9067"/>
                  <a:pt x="3778223" y="10808"/>
                </a:cubicBezTo>
                <a:lnTo>
                  <a:pt x="3895044" y="13590"/>
                </a:lnTo>
                <a:lnTo>
                  <a:pt x="3906212" y="275626"/>
                </a:lnTo>
                <a:cubicBezTo>
                  <a:pt x="3913438" y="398465"/>
                  <a:pt x="3909471" y="521632"/>
                  <a:pt x="3894358" y="643899"/>
                </a:cubicBezTo>
                <a:cubicBezTo>
                  <a:pt x="3888995" y="692536"/>
                  <a:pt x="3889982" y="741301"/>
                  <a:pt x="3888995" y="790066"/>
                </a:cubicBezTo>
                <a:cubicBezTo>
                  <a:pt x="3888712" y="799463"/>
                  <a:pt x="3895063" y="810383"/>
                  <a:pt x="3883632" y="818257"/>
                </a:cubicBezTo>
                <a:lnTo>
                  <a:pt x="3883632" y="830956"/>
                </a:lnTo>
                <a:cubicBezTo>
                  <a:pt x="3896192" y="837941"/>
                  <a:pt x="3889701" y="849370"/>
                  <a:pt x="3890688" y="858514"/>
                </a:cubicBezTo>
                <a:cubicBezTo>
                  <a:pt x="3907355" y="1033621"/>
                  <a:pt x="3909867" y="1209579"/>
                  <a:pt x="3898168" y="1385017"/>
                </a:cubicBezTo>
                <a:cubicBezTo>
                  <a:pt x="3889559" y="1546549"/>
                  <a:pt x="3898449" y="1707827"/>
                  <a:pt x="3908893" y="1869233"/>
                </a:cubicBezTo>
                <a:cubicBezTo>
                  <a:pt x="3921312" y="2061116"/>
                  <a:pt x="3901555" y="2252872"/>
                  <a:pt x="3898591" y="2444754"/>
                </a:cubicBezTo>
                <a:cubicBezTo>
                  <a:pt x="3898309" y="2461962"/>
                  <a:pt x="3899367" y="2479201"/>
                  <a:pt x="3900673" y="2496440"/>
                </a:cubicBezTo>
                <a:lnTo>
                  <a:pt x="3902963" y="2529660"/>
                </a:lnTo>
                <a:lnTo>
                  <a:pt x="0" y="2529660"/>
                </a:lnTo>
                <a:lnTo>
                  <a:pt x="0" y="15736"/>
                </a:lnTo>
                <a:lnTo>
                  <a:pt x="938" y="16032"/>
                </a:lnTo>
                <a:cubicBezTo>
                  <a:pt x="213686" y="39741"/>
                  <a:pt x="426055" y="24338"/>
                  <a:pt x="638426" y="11612"/>
                </a:cubicBezTo>
                <a:cubicBezTo>
                  <a:pt x="737616" y="5719"/>
                  <a:pt x="836815" y="2069"/>
                  <a:pt x="936025" y="662"/>
                </a:cubicBezTo>
                <a:close/>
              </a:path>
            </a:pathLst>
          </a:cu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9447F2FB-4ACE-59D6-200B-EB36319895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1857" y="3645816"/>
            <a:ext cx="2294116" cy="2300123"/>
          </a:xfrm>
          <a:custGeom>
            <a:avLst/>
            <a:gdLst/>
            <a:ahLst/>
            <a:cxnLst/>
            <a:rect l="l" t="t" r="r" b="b"/>
            <a:pathLst>
              <a:path w="3058821" h="3066831">
                <a:moveTo>
                  <a:pt x="2787020" y="1261"/>
                </a:moveTo>
                <a:cubicBezTo>
                  <a:pt x="2839709" y="-518"/>
                  <a:pt x="2892422" y="-414"/>
                  <a:pt x="2945069" y="1571"/>
                </a:cubicBezTo>
                <a:lnTo>
                  <a:pt x="3038769" y="8460"/>
                </a:lnTo>
                <a:lnTo>
                  <a:pt x="3040494" y="37341"/>
                </a:lnTo>
                <a:cubicBezTo>
                  <a:pt x="3041244" y="71882"/>
                  <a:pt x="3039776" y="106360"/>
                  <a:pt x="3033397" y="140806"/>
                </a:cubicBezTo>
                <a:cubicBezTo>
                  <a:pt x="3014006" y="247842"/>
                  <a:pt x="3013240" y="353093"/>
                  <a:pt x="3049089" y="457834"/>
                </a:cubicBezTo>
                <a:cubicBezTo>
                  <a:pt x="3061974" y="495214"/>
                  <a:pt x="3059933" y="536166"/>
                  <a:pt x="3055085" y="576225"/>
                </a:cubicBezTo>
                <a:cubicBezTo>
                  <a:pt x="3043731" y="670377"/>
                  <a:pt x="3028167" y="764784"/>
                  <a:pt x="3035311" y="859828"/>
                </a:cubicBezTo>
                <a:cubicBezTo>
                  <a:pt x="3053554" y="1099545"/>
                  <a:pt x="3026891" y="1339261"/>
                  <a:pt x="3038883" y="1578850"/>
                </a:cubicBezTo>
                <a:cubicBezTo>
                  <a:pt x="3039113" y="1594185"/>
                  <a:pt x="3038526" y="1609507"/>
                  <a:pt x="3037097" y="1624778"/>
                </a:cubicBezTo>
                <a:cubicBezTo>
                  <a:pt x="3032504" y="1713061"/>
                  <a:pt x="3017960" y="1801599"/>
                  <a:pt x="3043476" y="1889499"/>
                </a:cubicBezTo>
                <a:cubicBezTo>
                  <a:pt x="3046015" y="1904618"/>
                  <a:pt x="3045632" y="1920080"/>
                  <a:pt x="3042328" y="1935044"/>
                </a:cubicBezTo>
                <a:cubicBezTo>
                  <a:pt x="3031394" y="2011884"/>
                  <a:pt x="3028524" y="2089667"/>
                  <a:pt x="3033780" y="2167106"/>
                </a:cubicBezTo>
                <a:cubicBezTo>
                  <a:pt x="3048962" y="2335903"/>
                  <a:pt x="3051130" y="2505606"/>
                  <a:pt x="3040286" y="2674734"/>
                </a:cubicBezTo>
                <a:cubicBezTo>
                  <a:pt x="3036459" y="2750260"/>
                  <a:pt x="3031611" y="2825530"/>
                  <a:pt x="3028294" y="2900035"/>
                </a:cubicBezTo>
                <a:cubicBezTo>
                  <a:pt x="3027210" y="2934608"/>
                  <a:pt x="3025392" y="2969245"/>
                  <a:pt x="3026078" y="3003803"/>
                </a:cubicBezTo>
                <a:lnTo>
                  <a:pt x="3033892" y="3066831"/>
                </a:lnTo>
                <a:lnTo>
                  <a:pt x="23851" y="3066831"/>
                </a:lnTo>
                <a:lnTo>
                  <a:pt x="42401" y="2704831"/>
                </a:lnTo>
                <a:cubicBezTo>
                  <a:pt x="45364" y="2461136"/>
                  <a:pt x="53409" y="2216933"/>
                  <a:pt x="28288" y="1974000"/>
                </a:cubicBezTo>
                <a:cubicBezTo>
                  <a:pt x="11213" y="1809420"/>
                  <a:pt x="17986" y="1645602"/>
                  <a:pt x="21091" y="1481150"/>
                </a:cubicBezTo>
                <a:cubicBezTo>
                  <a:pt x="24619" y="1296377"/>
                  <a:pt x="22926" y="1111480"/>
                  <a:pt x="22926" y="926707"/>
                </a:cubicBezTo>
                <a:cubicBezTo>
                  <a:pt x="22643" y="846322"/>
                  <a:pt x="27442" y="766445"/>
                  <a:pt x="35627" y="686441"/>
                </a:cubicBezTo>
                <a:cubicBezTo>
                  <a:pt x="47340" y="570372"/>
                  <a:pt x="33228" y="454937"/>
                  <a:pt x="14458" y="340646"/>
                </a:cubicBezTo>
                <a:cubicBezTo>
                  <a:pt x="3337" y="261010"/>
                  <a:pt x="-1375" y="180751"/>
                  <a:pt x="346" y="100506"/>
                </a:cubicBezTo>
                <a:lnTo>
                  <a:pt x="2424" y="12627"/>
                </a:lnTo>
                <a:lnTo>
                  <a:pt x="3495" y="12901"/>
                </a:lnTo>
                <a:cubicBezTo>
                  <a:pt x="343898" y="-3971"/>
                  <a:pt x="684174" y="17086"/>
                  <a:pt x="1024451" y="18263"/>
                </a:cubicBezTo>
                <a:cubicBezTo>
                  <a:pt x="1134033" y="18655"/>
                  <a:pt x="1243235" y="13685"/>
                  <a:pt x="1352564" y="9238"/>
                </a:cubicBezTo>
                <a:cubicBezTo>
                  <a:pt x="1493565" y="3614"/>
                  <a:pt x="1634312" y="14731"/>
                  <a:pt x="1775060" y="12508"/>
                </a:cubicBezTo>
                <a:cubicBezTo>
                  <a:pt x="2008160" y="8846"/>
                  <a:pt x="2241134" y="19571"/>
                  <a:pt x="2474235" y="12508"/>
                </a:cubicBezTo>
                <a:cubicBezTo>
                  <a:pt x="2578497" y="9238"/>
                  <a:pt x="2682758" y="4268"/>
                  <a:pt x="2787020" y="1261"/>
                </a:cubicBezTo>
                <a:close/>
              </a:path>
            </a:pathLst>
          </a:cu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EF43D8-BB8F-B005-909A-FC3C10634ECA}"/>
              </a:ext>
            </a:extLst>
          </p:cNvPr>
          <p:cNvSpPr txBox="1"/>
          <p:nvPr/>
        </p:nvSpPr>
        <p:spPr>
          <a:xfrm>
            <a:off x="5892470" y="2787636"/>
            <a:ext cx="2917031" cy="20082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100" dirty="0" err="1">
                <a:latin typeface="Candara"/>
              </a:rPr>
              <a:t>Nauka</a:t>
            </a:r>
            <a:r>
              <a:rPr lang="en-US" sz="2100" dirty="0">
                <a:latin typeface="Candara"/>
              </a:rPr>
              <a:t> </a:t>
            </a:r>
            <a:r>
              <a:rPr lang="en-US" sz="2100" dirty="0" err="1">
                <a:latin typeface="Candara"/>
              </a:rPr>
              <a:t>tańca</a:t>
            </a:r>
            <a:r>
              <a:rPr lang="en-US" sz="2100" dirty="0">
                <a:latin typeface="Candara"/>
              </a:rPr>
              <a:t> </a:t>
            </a:r>
            <a:r>
              <a:rPr lang="en-US" sz="2100" dirty="0" err="1">
                <a:latin typeface="Candara"/>
              </a:rPr>
              <a:t>Sevillana</a:t>
            </a:r>
            <a:r>
              <a:rPr lang="en-US" sz="2100" dirty="0">
                <a:latin typeface="Candara"/>
              </a:rPr>
              <a:t> </a:t>
            </a:r>
            <a:r>
              <a:rPr lang="en-US" sz="2100" dirty="0" err="1">
                <a:latin typeface="Candara"/>
              </a:rPr>
              <a:t>i</a:t>
            </a:r>
            <a:r>
              <a:rPr lang="en-US" sz="2100" dirty="0">
                <a:latin typeface="Candara"/>
              </a:rPr>
              <a:t> Bollywood</a:t>
            </a:r>
            <a:br>
              <a:rPr lang="en-US" sz="2100" dirty="0">
                <a:latin typeface="Candara"/>
              </a:rPr>
            </a:br>
            <a:endParaRPr lang="en-US" sz="2100" dirty="0">
              <a:latin typeface="Candara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100" dirty="0" err="1">
                <a:latin typeface="Candara"/>
              </a:rPr>
              <a:t>Podstawy</a:t>
            </a:r>
            <a:r>
              <a:rPr lang="en-US" sz="2100" dirty="0">
                <a:latin typeface="Candara"/>
              </a:rPr>
              <a:t> </a:t>
            </a:r>
            <a:r>
              <a:rPr lang="en-US" sz="2100" dirty="0" err="1">
                <a:latin typeface="Candara"/>
              </a:rPr>
              <a:t>jogi</a:t>
            </a:r>
            <a:br>
              <a:rPr lang="en-US" sz="2100" dirty="0">
                <a:latin typeface="Candara"/>
              </a:rPr>
            </a:br>
            <a:endParaRPr lang="en-US" sz="2100" dirty="0">
              <a:latin typeface="Candara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100" dirty="0" err="1">
                <a:latin typeface="Candara"/>
              </a:rPr>
              <a:t>Zabawy</a:t>
            </a:r>
            <a:r>
              <a:rPr lang="en-US" sz="2100" dirty="0">
                <a:latin typeface="Candara"/>
              </a:rPr>
              <a:t> z </a:t>
            </a:r>
            <a:r>
              <a:rPr lang="en-US" sz="2100" dirty="0" err="1">
                <a:latin typeface="Candara"/>
              </a:rPr>
              <a:t>nową</a:t>
            </a:r>
            <a:r>
              <a:rPr lang="en-US" sz="2100" dirty="0">
                <a:latin typeface="Candara"/>
              </a:rPr>
              <a:t> </a:t>
            </a:r>
            <a:r>
              <a:rPr lang="en-US" sz="2100" dirty="0" err="1">
                <a:latin typeface="Candara"/>
              </a:rPr>
              <a:t>grupą</a:t>
            </a:r>
            <a:endParaRPr lang="en-US" sz="2100" dirty="0"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355383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Republika Czeska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470CF31-EF3C-4CD6-ABA4-BA2A664BDB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3387"/>
            <a:ext cx="9144000" cy="46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5377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Republika Czeska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6C57D2A-5227-4C20-B2A6-EAAE2FE378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412776"/>
            <a:ext cx="6660232" cy="374963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D1ED4FB-C07C-4093-81AD-55D94516EC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573016"/>
            <a:ext cx="5589984" cy="332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155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Republika Czeska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5D0737E-3CA0-4B53-9788-AEA34B30B8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916485"/>
            <a:ext cx="4979996" cy="590594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D3AE98E-CBE0-4882-BDE6-8930AA4C86E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5448" y="785092"/>
            <a:ext cx="3322096" cy="590594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C01842E-87E7-419A-8495-7919C790AD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776" y="1517751"/>
            <a:ext cx="3902953" cy="534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54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01ACC033-6B81-4071-91B9-3F6ACFCE58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850428"/>
            <a:ext cx="8047806" cy="517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404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FCD27B12-DBEF-4CC5-9A24-6117F5CCD45B}"/>
              </a:ext>
            </a:extLst>
          </p:cNvPr>
          <p:cNvSpPr txBox="1"/>
          <p:nvPr/>
        </p:nvSpPr>
        <p:spPr>
          <a:xfrm>
            <a:off x="683568" y="1601000"/>
            <a:ext cx="7200800" cy="2772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l-PL" sz="1400" b="1" dirty="0">
                <a:solidFill>
                  <a:srgbClr val="0070C0"/>
                </a:solidFill>
                <a:latin typeface="Arial Black" panose="020B0A04020102020204" pitchFamily="34" charset="0"/>
              </a:rPr>
              <a:t>Certyfikaty</a:t>
            </a:r>
          </a:p>
          <a:p>
            <a:pPr algn="just">
              <a:lnSpc>
                <a:spcPct val="150000"/>
              </a:lnSpc>
              <a:buNone/>
            </a:pPr>
            <a:endParaRPr lang="pl-PL" sz="14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 err="1">
                <a:latin typeface="Arial Black" panose="020B0A04020102020204" pitchFamily="34" charset="0"/>
              </a:rPr>
              <a:t>Europass</a:t>
            </a:r>
            <a:r>
              <a:rPr lang="pl-PL" sz="1400" dirty="0">
                <a:latin typeface="Arial Black" panose="020B0A04020102020204" pitchFamily="34" charset="0"/>
              </a:rPr>
              <a:t> Mobilność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400" dirty="0">
              <a:latin typeface="Arial Black" panose="020B0A040201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latin typeface="Arial Black" panose="020B0A04020102020204" pitchFamily="34" charset="0"/>
              </a:rPr>
              <a:t>certyfikaty wydane przez firmy zagraniczne potwierdzające</a:t>
            </a:r>
            <a:br>
              <a:rPr lang="pl-PL" sz="1400" dirty="0">
                <a:latin typeface="Arial Black" panose="020B0A04020102020204" pitchFamily="34" charset="0"/>
              </a:rPr>
            </a:br>
            <a:r>
              <a:rPr lang="pl-PL" sz="1400" dirty="0">
                <a:latin typeface="Arial Black" panose="020B0A04020102020204" pitchFamily="34" charset="0"/>
              </a:rPr>
              <a:t>odbycie stażu</a:t>
            </a:r>
            <a:br>
              <a:rPr lang="pl-PL" sz="1400" dirty="0">
                <a:latin typeface="Arial Black" panose="020B0A04020102020204" pitchFamily="34" charset="0"/>
              </a:rPr>
            </a:br>
            <a:endParaRPr lang="pl-PL" sz="1400" b="1" dirty="0">
              <a:latin typeface="Arial Black" panose="020B0A040201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6676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11BC7A-9CE3-18A4-06E7-397B45A57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596" y="971551"/>
            <a:ext cx="4588808" cy="1092200"/>
          </a:xfrm>
        </p:spPr>
        <p:txBody>
          <a:bodyPr>
            <a:normAutofit/>
          </a:bodyPr>
          <a:lstStyle/>
          <a:p>
            <a:endParaRPr lang="pl-PL" dirty="0">
              <a:latin typeface="Broadway"/>
              <a:ea typeface="Calibri Light"/>
              <a:cs typeface="Calibri Light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69E5478-787A-4046-AB70-B4DC6C5711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764704"/>
            <a:ext cx="8064896" cy="531941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736050B6-E73F-4A9A-B502-065D0CCD0B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4584" y="4293096"/>
            <a:ext cx="4833904" cy="239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469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Hiszpania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00BB588-957E-4A50-987C-C3B967047B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196752"/>
            <a:ext cx="8640960" cy="489654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44B39E25-9233-422B-A43E-583D0AD1FF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439" y="4459425"/>
            <a:ext cx="3547543" cy="239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61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37C8731-0F42-4255-B962-51E97D5097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784" y="836712"/>
            <a:ext cx="7416824" cy="3744416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587FA81A-EB8D-4B05-90A1-68550873D3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5" y="4173838"/>
            <a:ext cx="3764577" cy="26841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8C3377-57A0-422E-A922-239A2439638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4"/>
          <a:stretch/>
        </p:blipFill>
        <p:spPr>
          <a:xfrm>
            <a:off x="4078348" y="4122496"/>
            <a:ext cx="3020908" cy="2735504"/>
          </a:xfrm>
          <a:custGeom>
            <a:avLst/>
            <a:gdLst/>
            <a:ahLst/>
            <a:cxnLst/>
            <a:rect l="l" t="t" r="r" b="b"/>
            <a:pathLst>
              <a:path w="3524888" h="3647338">
                <a:moveTo>
                  <a:pt x="887181" y="60"/>
                </a:moveTo>
                <a:cubicBezTo>
                  <a:pt x="945947" y="-443"/>
                  <a:pt x="1004683" y="2214"/>
                  <a:pt x="1063120" y="9535"/>
                </a:cubicBezTo>
                <a:cubicBezTo>
                  <a:pt x="1192553" y="25206"/>
                  <a:pt x="1324035" y="29312"/>
                  <a:pt x="1454772" y="21769"/>
                </a:cubicBezTo>
                <a:cubicBezTo>
                  <a:pt x="1583729" y="15160"/>
                  <a:pt x="1712924" y="14714"/>
                  <a:pt x="1842239" y="16589"/>
                </a:cubicBezTo>
                <a:cubicBezTo>
                  <a:pt x="1958874" y="18285"/>
                  <a:pt x="2075629" y="18018"/>
                  <a:pt x="2192264" y="13196"/>
                </a:cubicBezTo>
                <a:cubicBezTo>
                  <a:pt x="2323253" y="7660"/>
                  <a:pt x="2454242" y="2928"/>
                  <a:pt x="2585114" y="13911"/>
                </a:cubicBezTo>
                <a:cubicBezTo>
                  <a:pt x="2699008" y="24482"/>
                  <a:pt x="2813669" y="29758"/>
                  <a:pt x="2928437" y="29714"/>
                </a:cubicBezTo>
                <a:cubicBezTo>
                  <a:pt x="3080601" y="28464"/>
                  <a:pt x="3232406" y="19625"/>
                  <a:pt x="3384330" y="14536"/>
                </a:cubicBezTo>
                <a:lnTo>
                  <a:pt x="3481468" y="12130"/>
                </a:lnTo>
                <a:lnTo>
                  <a:pt x="3481325" y="16098"/>
                </a:lnTo>
                <a:lnTo>
                  <a:pt x="3493308" y="84630"/>
                </a:lnTo>
                <a:lnTo>
                  <a:pt x="3493318" y="92959"/>
                </a:lnTo>
                <a:cubicBezTo>
                  <a:pt x="3495695" y="161085"/>
                  <a:pt x="3501169" y="229143"/>
                  <a:pt x="3512114" y="297090"/>
                </a:cubicBezTo>
                <a:cubicBezTo>
                  <a:pt x="3519231" y="340796"/>
                  <a:pt x="3524136" y="384681"/>
                  <a:pt x="3524809" y="428543"/>
                </a:cubicBezTo>
                <a:cubicBezTo>
                  <a:pt x="3525482" y="472405"/>
                  <a:pt x="3521924" y="516245"/>
                  <a:pt x="3512114" y="559861"/>
                </a:cubicBezTo>
                <a:cubicBezTo>
                  <a:pt x="3491119" y="656469"/>
                  <a:pt x="3485618" y="754605"/>
                  <a:pt x="3495724" y="852186"/>
                </a:cubicBezTo>
                <a:cubicBezTo>
                  <a:pt x="3504578" y="948437"/>
                  <a:pt x="3505176" y="1044867"/>
                  <a:pt x="3502664" y="1141386"/>
                </a:cubicBezTo>
                <a:cubicBezTo>
                  <a:pt x="3500391" y="1228440"/>
                  <a:pt x="3500750" y="1315584"/>
                  <a:pt x="3507210" y="1402639"/>
                </a:cubicBezTo>
                <a:cubicBezTo>
                  <a:pt x="3514626" y="1500407"/>
                  <a:pt x="3520966" y="1598176"/>
                  <a:pt x="3506252" y="1695857"/>
                </a:cubicBezTo>
                <a:cubicBezTo>
                  <a:pt x="3492089" y="1780866"/>
                  <a:pt x="3485019" y="1866447"/>
                  <a:pt x="3485079" y="1952109"/>
                </a:cubicBezTo>
                <a:cubicBezTo>
                  <a:pt x="3486753" y="2065682"/>
                  <a:pt x="3498596" y="2178986"/>
                  <a:pt x="3505415" y="2292381"/>
                </a:cubicBezTo>
                <a:cubicBezTo>
                  <a:pt x="3514746" y="2447918"/>
                  <a:pt x="3522761" y="2603544"/>
                  <a:pt x="3508406" y="2759171"/>
                </a:cubicBezTo>
                <a:cubicBezTo>
                  <a:pt x="3497997" y="2866762"/>
                  <a:pt x="3488428" y="2974352"/>
                  <a:pt x="3496442" y="3082389"/>
                </a:cubicBezTo>
                <a:cubicBezTo>
                  <a:pt x="3502066" y="3158639"/>
                  <a:pt x="3510200" y="3234980"/>
                  <a:pt x="3504816" y="3311409"/>
                </a:cubicBezTo>
                <a:lnTo>
                  <a:pt x="3500655" y="3407763"/>
                </a:lnTo>
                <a:lnTo>
                  <a:pt x="3500528" y="3407763"/>
                </a:lnTo>
                <a:lnTo>
                  <a:pt x="3500186" y="3418624"/>
                </a:lnTo>
                <a:lnTo>
                  <a:pt x="3498431" y="3459279"/>
                </a:lnTo>
                <a:lnTo>
                  <a:pt x="3498786" y="3476530"/>
                </a:lnTo>
                <a:lnTo>
                  <a:pt x="3500070" y="3476530"/>
                </a:lnTo>
                <a:lnTo>
                  <a:pt x="3504922" y="3592711"/>
                </a:lnTo>
                <a:lnTo>
                  <a:pt x="3504733" y="3642505"/>
                </a:lnTo>
                <a:lnTo>
                  <a:pt x="3344090" y="3645620"/>
                </a:lnTo>
                <a:cubicBezTo>
                  <a:pt x="3179268" y="3652578"/>
                  <a:pt x="3015642" y="3636699"/>
                  <a:pt x="2851776" y="3628492"/>
                </a:cubicBezTo>
                <a:cubicBezTo>
                  <a:pt x="2716167" y="3622675"/>
                  <a:pt x="2580186" y="3623335"/>
                  <a:pt x="2444683" y="3630454"/>
                </a:cubicBezTo>
                <a:cubicBezTo>
                  <a:pt x="2220221" y="3640802"/>
                  <a:pt x="1995758" y="3642229"/>
                  <a:pt x="1771055" y="3636431"/>
                </a:cubicBezTo>
                <a:cubicBezTo>
                  <a:pt x="1659183" y="3633576"/>
                  <a:pt x="1547429" y="3634736"/>
                  <a:pt x="1435676" y="3638305"/>
                </a:cubicBezTo>
                <a:cubicBezTo>
                  <a:pt x="1179420" y="3646601"/>
                  <a:pt x="923403" y="3637323"/>
                  <a:pt x="667265" y="3634558"/>
                </a:cubicBezTo>
                <a:cubicBezTo>
                  <a:pt x="569736" y="3633488"/>
                  <a:pt x="472205" y="3633665"/>
                  <a:pt x="374794" y="3637679"/>
                </a:cubicBezTo>
                <a:cubicBezTo>
                  <a:pt x="264415" y="3642140"/>
                  <a:pt x="154036" y="3643412"/>
                  <a:pt x="43657" y="3642932"/>
                </a:cubicBezTo>
                <a:lnTo>
                  <a:pt x="11965" y="3642429"/>
                </a:lnTo>
                <a:lnTo>
                  <a:pt x="24360" y="3479541"/>
                </a:lnTo>
                <a:cubicBezTo>
                  <a:pt x="26194" y="3423392"/>
                  <a:pt x="25594" y="3367189"/>
                  <a:pt x="22559" y="3311038"/>
                </a:cubicBezTo>
                <a:cubicBezTo>
                  <a:pt x="16343" y="3197955"/>
                  <a:pt x="-628" y="3084971"/>
                  <a:pt x="13594" y="2971689"/>
                </a:cubicBezTo>
                <a:cubicBezTo>
                  <a:pt x="38335" y="2776712"/>
                  <a:pt x="12519" y="2582431"/>
                  <a:pt x="4272" y="2387950"/>
                </a:cubicBezTo>
                <a:cubicBezTo>
                  <a:pt x="-3262" y="2237604"/>
                  <a:pt x="2250" y="2086990"/>
                  <a:pt x="20765" y="1937298"/>
                </a:cubicBezTo>
                <a:cubicBezTo>
                  <a:pt x="38958" y="1790576"/>
                  <a:pt x="37113" y="1642627"/>
                  <a:pt x="15268" y="1496252"/>
                </a:cubicBezTo>
                <a:cubicBezTo>
                  <a:pt x="7718" y="1430798"/>
                  <a:pt x="7400" y="1364898"/>
                  <a:pt x="14311" y="1299395"/>
                </a:cubicBezTo>
                <a:cubicBezTo>
                  <a:pt x="22640" y="1195064"/>
                  <a:pt x="20682" y="1090348"/>
                  <a:pt x="8455" y="986285"/>
                </a:cubicBezTo>
                <a:cubicBezTo>
                  <a:pt x="-8159" y="849535"/>
                  <a:pt x="3794" y="712390"/>
                  <a:pt x="9890" y="575540"/>
                </a:cubicBezTo>
                <a:cubicBezTo>
                  <a:pt x="14432" y="472556"/>
                  <a:pt x="17180" y="369671"/>
                  <a:pt x="12878" y="266688"/>
                </a:cubicBezTo>
                <a:lnTo>
                  <a:pt x="14418" y="21931"/>
                </a:lnTo>
                <a:lnTo>
                  <a:pt x="163536" y="23733"/>
                </a:lnTo>
                <a:cubicBezTo>
                  <a:pt x="346324" y="25875"/>
                  <a:pt x="528992" y="25875"/>
                  <a:pt x="711062" y="9535"/>
                </a:cubicBezTo>
                <a:cubicBezTo>
                  <a:pt x="769619" y="4223"/>
                  <a:pt x="828415" y="562"/>
                  <a:pt x="887181" y="6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232267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sz="4800" dirty="0">
                <a:solidFill>
                  <a:srgbClr val="0070C0"/>
                </a:solidFill>
                <a:latin typeface="Arial Black" panose="020B0A04020102020204" pitchFamily="34" charset="0"/>
              </a:rPr>
              <a:t>Upowszechnianie</a:t>
            </a:r>
          </a:p>
          <a:p>
            <a:pPr marL="0" indent="0" algn="ctr">
              <a:lnSpc>
                <a:spcPct val="150000"/>
              </a:lnSpc>
              <a:buNone/>
            </a:pPr>
            <a:endParaRPr lang="pl-PL" sz="48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sz="4800" dirty="0">
                <a:latin typeface="Arial Black" panose="020B0A04020102020204" pitchFamily="34" charset="0"/>
              </a:rPr>
              <a:t>spotkania w zespołach klasowych i dzielenie się zdobytą wiedzą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4800" dirty="0">
                <a:latin typeface="Arial Black" panose="020B0A04020102020204" pitchFamily="34" charset="0"/>
              </a:rPr>
              <a:t>    z rówieśnikami</a:t>
            </a:r>
          </a:p>
          <a:p>
            <a:pPr>
              <a:lnSpc>
                <a:spcPct val="150000"/>
              </a:lnSpc>
            </a:pPr>
            <a:r>
              <a:rPr lang="pl-PL" sz="4800" dirty="0">
                <a:latin typeface="Arial Black" panose="020B0A04020102020204" pitchFamily="34" charset="0"/>
              </a:rPr>
              <a:t>spotkania uczestników staży z rodzicami uczniów klas pierwszych</a:t>
            </a:r>
          </a:p>
          <a:p>
            <a:pPr>
              <a:lnSpc>
                <a:spcPct val="150000"/>
              </a:lnSpc>
            </a:pPr>
            <a:r>
              <a:rPr lang="pl-PL" sz="4800" dirty="0">
                <a:latin typeface="Arial Black" panose="020B0A04020102020204" pitchFamily="34" charset="0"/>
              </a:rPr>
              <a:t>wizyty w lokalnych mediach</a:t>
            </a:r>
          </a:p>
          <a:p>
            <a:pPr>
              <a:lnSpc>
                <a:spcPct val="150000"/>
              </a:lnSpc>
            </a:pPr>
            <a:r>
              <a:rPr lang="pl-PL" sz="4800" dirty="0">
                <a:latin typeface="Arial Black" panose="020B0A04020102020204" pitchFamily="34" charset="0"/>
              </a:rPr>
              <a:t>przedstawienie przebiegu realizacji projektu  na stronie internetowej i Facebooku szkoły – rozwój umiejętności wykorzystania narzędzi IT (prezentacje  dokumentujące realizację staży, zdjęcia, opracowanie folderu promującego projekt)</a:t>
            </a:r>
          </a:p>
          <a:p>
            <a:pPr marL="0" indent="0">
              <a:lnSpc>
                <a:spcPct val="150000"/>
              </a:lnSpc>
              <a:buNone/>
            </a:pPr>
            <a:br>
              <a:rPr lang="pl-PL" sz="1400" dirty="0">
                <a:solidFill>
                  <a:srgbClr val="00B0F0"/>
                </a:solidFill>
                <a:latin typeface="Arial Black" panose="020B0A04020102020204" pitchFamily="34" charset="0"/>
              </a:rPr>
            </a:b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07387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pl-PL" sz="1400" dirty="0"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l-PL" sz="2500" dirty="0">
                <a:solidFill>
                  <a:srgbClr val="0070C0"/>
                </a:solidFill>
                <a:latin typeface="Arial Black" panose="020B0A04020102020204" pitchFamily="34" charset="0"/>
              </a:rPr>
              <a:t>Upowszechnianie</a:t>
            </a:r>
          </a:p>
          <a:p>
            <a:pPr>
              <a:lnSpc>
                <a:spcPct val="150000"/>
              </a:lnSpc>
            </a:pPr>
            <a:r>
              <a:rPr lang="pl-PL" sz="2500" dirty="0">
                <a:latin typeface="Arial Black" panose="020B0A04020102020204" pitchFamily="34" charset="0"/>
              </a:rPr>
              <a:t>konferencja podsumowująca projekt</a:t>
            </a: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1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„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Europejski rynek pracy wobec zmian międzynarodowych i globalnych” 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– Pani Agnieszka Zaremba – doktor nauk społecznych, p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olitolog</a:t>
            </a: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Rynek pracy przyszłości czy pracę zastąpią roboty?” 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-  </a:t>
            </a:r>
            <a:r>
              <a:rPr kumimoji="0" lang="pl-PL" sz="22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Pan Marek Leszczyński – doktor habilitowany, profesor Uniwersytetu Jana Kochanowskiego w Kielcach </a:t>
            </a: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l-PL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„ Przedsiębiorco co u Ciebie słychać? Czyli parę słów o kondycji świętokrzyskiego biznesu i perspektywach na najbliższe lata” </a:t>
            </a:r>
            <a:r>
              <a:rPr kumimoji="0" lang="pl-PL" sz="22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- Wojciech Stachowicz-Szczepanik, Wiceprezes Zarządu Świętokrzyskiego Związku Pracodawców Prywatnych Lewiatan.</a:t>
            </a:r>
            <a:endParaRPr kumimoji="0" lang="pl-PL" sz="2200" b="0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l-PL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</a:rPr>
              <a:t> „Przekształcenia i przyszłość rynku pracy w Polsce i Unii Europejskiej” 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-  Pan Jacek </a:t>
            </a:r>
            <a:r>
              <a:rPr kumimoji="0" lang="pl-PL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Szkurłat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 – doktor, pracownik </a:t>
            </a:r>
            <a:r>
              <a:rPr lang="pl-PL" sz="2200" dirty="0">
                <a:solidFill>
                  <a:prstClr val="black"/>
                </a:solidFill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naukowy 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Uniwersytetu Jana Kochanowskiego w Kielcach </a:t>
            </a:r>
            <a:endParaRPr kumimoji="0" lang="pl-PL" sz="22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0" indent="0">
              <a:lnSpc>
                <a:spcPct val="170000"/>
              </a:lnSpc>
              <a:buNone/>
              <a:defRPr/>
            </a:pPr>
            <a:r>
              <a:rPr kumimoji="0" lang="pl-PL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 Postaw na jutro, zacznij od dziś czyli jak świadomie zarządzać swoja karierą zawodową”</a:t>
            </a:r>
            <a:r>
              <a:rPr kumimoji="0" lang="pl-PL" sz="22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Pani Monika Stąpór - doradca zawodowy Akademickiego Biura Karier </a:t>
            </a: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Uniwersytet Jana Kochanowskiego w Kielcach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1400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49532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pl-PL" sz="1400" dirty="0">
              <a:latin typeface="Arial Black" panose="020B0A0402010202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1400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639D66B6-F1FC-4082-BF28-A371BD02A4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68" y="773200"/>
            <a:ext cx="8284388" cy="526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441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sz="4800" dirty="0">
                <a:solidFill>
                  <a:srgbClr val="00B0F0"/>
                </a:solidFill>
                <a:latin typeface="Arial Black" panose="020B0A04020102020204" pitchFamily="34" charset="0"/>
              </a:rPr>
              <a:t>Rezultaty i efekty.</a:t>
            </a:r>
          </a:p>
          <a:p>
            <a:pPr>
              <a:lnSpc>
                <a:spcPct val="150000"/>
              </a:lnSpc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wzbogacenie portfolio zawodowego uczniów : certyfikaty wydane przez firmy zagraniczne potwierdzające odbycie stażu, </a:t>
            </a:r>
            <a:r>
              <a:rPr kumimoji="0" lang="pl-PL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Europass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Mobilność</a:t>
            </a:r>
          </a:p>
          <a:p>
            <a:pPr>
              <a:lnSpc>
                <a:spcPct val="150000"/>
              </a:lnSpc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umożliwienie uczniom rozwoju osobistego  i zmotywowanie do dalszego kształcenia się; </a:t>
            </a:r>
          </a:p>
          <a:p>
            <a:pPr>
              <a:lnSpc>
                <a:spcPct val="150000"/>
              </a:lnSpc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propagowanie udziału w programach doskonalenia zawodowego za </a:t>
            </a:r>
            <a:r>
              <a:rPr lang="pl-PL" sz="4800" dirty="0">
                <a:solidFill>
                  <a:prstClr val="black"/>
                </a:solidFill>
                <a:latin typeface="Arial Black" panose="020B0A04020102020204" pitchFamily="34" charset="0"/>
              </a:rPr>
              <a:t>granicą, adaptacji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4800" dirty="0">
                <a:solidFill>
                  <a:prstClr val="black"/>
                </a:solidFill>
                <a:latin typeface="Arial Black" panose="020B0A04020102020204" pitchFamily="34" charset="0"/>
              </a:rPr>
              <a:t>    w środowisku międzykulturowym</a:t>
            </a:r>
            <a:endParaRPr kumimoji="0" lang="pl-PL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promocja szkoły i szkolnictwa zawodowego</a:t>
            </a:r>
          </a:p>
          <a:p>
            <a:pPr>
              <a:lnSpc>
                <a:spcPct val="150000"/>
              </a:lnSpc>
            </a:pPr>
            <a:r>
              <a:rPr lang="pl-PL" sz="4800" dirty="0">
                <a:latin typeface="Arial Black" panose="020B0A04020102020204" pitchFamily="34" charset="0"/>
              </a:rPr>
              <a:t>promocja szkoły na arenie międzynarodowej</a:t>
            </a:r>
            <a:endParaRPr kumimoji="0" lang="pl-PL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podniesienie prestiżu i atrakcyjności szkoły na rynku lokalnym i regionalnym</a:t>
            </a:r>
          </a:p>
          <a:p>
            <a:pPr>
              <a:lnSpc>
                <a:spcPct val="150000"/>
              </a:lnSpc>
            </a:pP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doświadczenie realizacji projektu </a:t>
            </a: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- zdobyte doświadczenie organizacyjne, </a:t>
            </a:r>
            <a:b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pl-P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które w przyszłości da możliwość aplikowania na staże i szkolenia międzynarodowe dające szanse na dalszy rozwój uczniów i pracowników szkoły</a:t>
            </a:r>
          </a:p>
          <a:p>
            <a:pPr>
              <a:lnSpc>
                <a:spcPct val="150000"/>
              </a:lnSpc>
            </a:pPr>
            <a:endParaRPr kumimoji="0" lang="pl-PL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br>
              <a:rPr lang="pl-PL" sz="1400" dirty="0">
                <a:solidFill>
                  <a:srgbClr val="00B0F0"/>
                </a:solidFill>
                <a:latin typeface="Arial Black" panose="020B0A04020102020204" pitchFamily="34" charset="0"/>
              </a:rPr>
            </a:b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10950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endParaRPr lang="pl-PL" sz="18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pl-PL" sz="1800" b="1" dirty="0">
                <a:latin typeface="Arial Black" panose="020B0A04020102020204" pitchFamily="34" charset="0"/>
              </a:rPr>
              <a:t>Co było?</a:t>
            </a:r>
          </a:p>
          <a:p>
            <a:pPr algn="just">
              <a:lnSpc>
                <a:spcPct val="150000"/>
              </a:lnSpc>
              <a:buNone/>
            </a:pPr>
            <a:endParaRPr lang="pl-PL" sz="18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04412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 fontScale="90000"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Podróże kształcą….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6386403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7E3C36D-2F2D-4EA7-B00E-5F5CCA8666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36711"/>
            <a:ext cx="9144000" cy="534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98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b="1" dirty="0">
                <a:latin typeface="Arial Black" panose="020B0A04020102020204" pitchFamily="34" charset="0"/>
              </a:rPr>
              <a:t>Cele projektu</a:t>
            </a:r>
          </a:p>
          <a:p>
            <a:r>
              <a:rPr lang="pl-PL" sz="1800" b="1" i="0" u="none" strike="noStrike" baseline="0" dirty="0">
                <a:latin typeface="FreeSans"/>
              </a:rPr>
              <a:t>podniesienie poziomu kompetencji zawodowych poprzez zrealizowanie staży zagranicznych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Staż umożliwia uczniom zastosowanie i pogłębienie wiedzy i umiejętności zawodowych zdobytych na lekcjach przedmiotów kierunkowych w firmach o profilu zgodnym z kształconym zawodem, nabycie wiedzy o organizacji pracy tych firm, BHP, rozwiązaniach technologicznych, </a:t>
            </a:r>
            <a:b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 wykorzystaniu narzędzi cyfrowych i mediów społecznościowych w firmie, przygotuje uczniów</a:t>
            </a:r>
            <a:b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do mobilności na europejskim rynku pracy, wzbogaci portfolio zawodowe, zwiększy ich szanse zatrudnienia, uświadomi potrzebę ciągłego podnoszenia swoich kwalifikacji. Podniesienie kompetencji uczniów sprzyjać będzie również pełniejszemu osiąganiu standardów edukacyjnych</a:t>
            </a:r>
            <a:b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i egzaminacyjnych - egzamin potwierdzający kwalifikacje w zawodzie.</a:t>
            </a: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62789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pl-PL" sz="1800" b="1" dirty="0">
                <a:latin typeface="Arial Black" panose="020B0A04020102020204" pitchFamily="34" charset="0"/>
              </a:rPr>
              <a:t>Trochę matematyki</a:t>
            </a:r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pl-PL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475 </a:t>
            </a:r>
            <a:r>
              <a:rPr lang="pl-PL" sz="1800" b="1" dirty="0">
                <a:latin typeface="Arial" panose="020B0604020202020204" pitchFamily="34" charset="0"/>
                <a:cs typeface="Arial" panose="020B0604020202020204" pitchFamily="34" charset="0"/>
              </a:rPr>
              <a:t>mobilności staży zagranicznych (</a:t>
            </a:r>
            <a:r>
              <a:rPr lang="pl-PL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 </a:t>
            </a:r>
            <a:r>
              <a:rPr lang="pl-PL" sz="1800" b="1" dirty="0">
                <a:latin typeface="Arial" panose="020B0604020202020204" pitchFamily="34" charset="0"/>
                <a:cs typeface="Arial" panose="020B0604020202020204" pitchFamily="34" charset="0"/>
              </a:rPr>
              <a:t>nauczyciele opiekunowie, wizyty przygotowawcze, wizyty monitorujące)</a:t>
            </a:r>
          </a:p>
          <a:p>
            <a:pPr marL="0" indent="0" algn="l">
              <a:lnSpc>
                <a:spcPct val="150000"/>
              </a:lnSpc>
              <a:buNone/>
            </a:pPr>
            <a:endParaRPr lang="pl-PL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pl-PL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</a:t>
            </a:r>
            <a:r>
              <a:rPr lang="pl-PL" sz="1800" b="1" dirty="0">
                <a:latin typeface="Arial" panose="020B0604020202020204" pitchFamily="34" charset="0"/>
                <a:cs typeface="Arial" panose="020B0604020202020204" pitchFamily="34" charset="0"/>
              </a:rPr>
              <a:t>mobilności wymiana młodzieży (Litwa, Rosja) +</a:t>
            </a:r>
            <a:r>
              <a:rPr lang="pl-PL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pl-PL" sz="1800" b="1" dirty="0">
                <a:latin typeface="Arial" panose="020B0604020202020204" pitchFamily="34" charset="0"/>
                <a:cs typeface="Arial" panose="020B0604020202020204" pitchFamily="34" charset="0"/>
              </a:rPr>
              <a:t> (nauczyciele opiekunowie)</a:t>
            </a:r>
          </a:p>
          <a:p>
            <a:pPr marL="0" indent="0" algn="l">
              <a:lnSpc>
                <a:spcPct val="150000"/>
              </a:lnSpc>
              <a:buNone/>
            </a:pPr>
            <a:endParaRPr lang="pl-PL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pl-PL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103 </a:t>
            </a:r>
            <a:r>
              <a:rPr lang="pl-PL" sz="1800" b="1" dirty="0">
                <a:latin typeface="Arial" panose="020B0604020202020204" pitchFamily="34" charset="0"/>
                <a:cs typeface="Arial" panose="020B0604020202020204" pitchFamily="34" charset="0"/>
              </a:rPr>
              <a:t>mobilności w ramach kursów metodycznych dla nauczycieli </a:t>
            </a:r>
          </a:p>
          <a:p>
            <a:pPr marL="342900" indent="-342900" algn="l">
              <a:buAutoNum type="arabicPlain" startAt="80"/>
            </a:pPr>
            <a:endParaRPr lang="pl-PL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pl-PL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l">
              <a:buNone/>
            </a:pPr>
            <a:r>
              <a:rPr lang="pl-PL" sz="18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Suma : </a:t>
            </a:r>
            <a:r>
              <a:rPr lang="pl-PL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744 mobilności</a:t>
            </a: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82808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pl-PL" sz="1800" b="1" dirty="0">
                <a:latin typeface="Arial Black" panose="020B0A04020102020204" pitchFamily="34" charset="0"/>
              </a:rPr>
              <a:t>Co mamy w planach?</a:t>
            </a:r>
            <a:endParaRPr lang="pl-PL" sz="1800" b="1" i="0" u="none" strike="noStrike" baseline="0" dirty="0">
              <a:latin typeface="FreeSans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</a:rPr>
              <a:t>Czerwiec 2024</a:t>
            </a:r>
          </a:p>
          <a:p>
            <a:pPr marL="0" indent="0" algn="l">
              <a:buNone/>
            </a:pPr>
            <a:r>
              <a:rPr lang="pl-PL" sz="1400" dirty="0"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Projekt akredytowany </a:t>
            </a:r>
            <a:r>
              <a:rPr lang="pl-PL" sz="1400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2024</a:t>
            </a:r>
            <a:r>
              <a:rPr lang="pl-PL" sz="1400" kern="50" dirty="0">
                <a:effectLst/>
                <a:latin typeface="Arial Black" panose="020B0A04020102020204" pitchFamily="34" charset="0"/>
                <a:ea typeface="SimSun" panose="02010600030101010101" pitchFamily="2" charset="-122"/>
              </a:rPr>
              <a:t>-1-PL01-KA121-VET-000199863 </a:t>
            </a: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pl-PL" sz="14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l-PL" sz="1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Kwota dofinansowania: 64 613,00 EUR</a:t>
            </a: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pl-PL" sz="14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l-PL" sz="1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Portugalia – 8 uczniów + 2 nauczycieli opiekunów</a:t>
            </a: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l-PL" sz="1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Republika Czeska  – 8 uczniów + 2 nauczycieli opiekunów</a:t>
            </a: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l-PL" sz="1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Hiszpania – 8 uczniów + 2 nauczycieli opiekunów</a:t>
            </a: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pl-PL" sz="14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pl-PL" sz="14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1" i="0" u="none" strike="noStrike" kern="1200" cap="none" spc="0" normalizeH="0" baseline="0" noProof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87172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endParaRPr lang="pl-PL" sz="18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pl-PL" sz="1800" b="1" dirty="0">
                <a:latin typeface="Arial Black" panose="020B0A04020102020204" pitchFamily="34" charset="0"/>
              </a:rPr>
              <a:t>Dlaczego?</a:t>
            </a:r>
            <a:endParaRPr lang="pl-PL" sz="18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75057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255365C8-DA27-4BB7-B40D-80588C041E8C}"/>
              </a:ext>
            </a:extLst>
          </p:cNvPr>
          <p:cNvSpPr txBox="1"/>
          <p:nvPr/>
        </p:nvSpPr>
        <p:spPr>
          <a:xfrm>
            <a:off x="323528" y="1539765"/>
            <a:ext cx="8064896" cy="1203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ERASMUS+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altLang="pl-PL" sz="1800" b="1">
                <a:solidFill>
                  <a:srgbClr val="FF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ZMIENIA ŻYCIE, OTWIERA UMYSŁY</a:t>
            </a: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5549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255365C8-DA27-4BB7-B40D-80588C041E8C}"/>
              </a:ext>
            </a:extLst>
          </p:cNvPr>
          <p:cNvSpPr txBox="1"/>
          <p:nvPr/>
        </p:nvSpPr>
        <p:spPr>
          <a:xfrm>
            <a:off x="323528" y="1556792"/>
            <a:ext cx="8064896" cy="2768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„</a:t>
            </a:r>
            <a:r>
              <a:rPr kumimoji="0" lang="pl-PL" sz="3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Edukacja jest najsilniejszą bronią, której możemy użyć</a:t>
            </a:r>
            <a:endParaRPr kumimoji="0" lang="pl-PL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  <a:sym typeface="Righteous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sz="3200" b="0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aby zmienić Świat </a:t>
            </a:r>
            <a:r>
              <a:rPr kumimoji="0" lang="pl-PL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”.</a:t>
            </a:r>
            <a:endParaRPr kumimoji="0" lang="pl-PL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  <a:sym typeface="Righteou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263238"/>
                </a:solidFill>
                <a:effectLst/>
                <a:uLnTx/>
                <a:uFillTx/>
                <a:latin typeface="Abel"/>
                <a:ea typeface="+mn-ea"/>
                <a:cs typeface="+mn-cs"/>
                <a:sym typeface="Abel"/>
              </a:rPr>
              <a:t>						</a:t>
            </a:r>
            <a:r>
              <a:rPr kumimoji="0" lang="pl-PL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Abel"/>
              </a:rPr>
              <a:t>Nelson Mandela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257206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altLang="pl-PL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altLang="pl-PL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ymbol zastępczy zawartości 6">
            <a:extLst>
              <a:ext uri="{FF2B5EF4-FFF2-40B4-BE49-F238E27FC236}">
                <a16:creationId xmlns:a16="http://schemas.microsoft.com/office/drawing/2014/main" id="{774D658A-04B1-40A8-9A38-A92595CD311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836712"/>
            <a:ext cx="6336704" cy="480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881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pl-PL" altLang="pl-PL" sz="14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pl-PL" altLang="pl-PL" sz="14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pl-PL" alt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„Nikt nie może cofnąć się i zacząć nowego początku,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alt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ale każdy może zacząć dziś i stworzyć nowe zakończenie”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alt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							</a:t>
            </a:r>
            <a:r>
              <a:rPr lang="pl-PL" altLang="pl-PL" sz="1400" dirty="0">
                <a:latin typeface="Arial Black" panose="020B0A04020102020204" pitchFamily="34" charset="0"/>
              </a:rPr>
              <a:t>Maria Robinson</a:t>
            </a:r>
          </a:p>
          <a:p>
            <a:pPr algn="just">
              <a:lnSpc>
                <a:spcPct val="150000"/>
              </a:lnSpc>
            </a:pPr>
            <a:endParaRPr lang="pl-PL" altLang="pl-PL" sz="18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pl-PL" sz="1800" b="1" i="0" u="none" strike="noStrike" baseline="0" dirty="0">
              <a:latin typeface="FreeSans"/>
            </a:endParaRPr>
          </a:p>
        </p:txBody>
      </p:sp>
    </p:spTree>
    <p:extLst>
      <p:ext uri="{BB962C8B-B14F-4D97-AF65-F5344CB8AC3E}">
        <p14:creationId xmlns:p14="http://schemas.microsoft.com/office/powerpoint/2010/main" val="6119522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2143140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214422"/>
            <a:ext cx="7929618" cy="4929223"/>
          </a:xfrm>
        </p:spPr>
        <p:txBody>
          <a:bodyPr>
            <a:normAutofit/>
          </a:bodyPr>
          <a:lstStyle/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lang="pl-PL" sz="18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</a:rPr>
              <a:t>Dziękuję za uwagę!</a:t>
            </a:r>
            <a:endParaRPr lang="pl-PL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D72E20C-0AB7-4F53-8D55-39E340EECE8E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685" y="6143645"/>
            <a:ext cx="3117215" cy="69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ECA020A-B4CC-46D5-8118-1FB1F66B28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4779" y="5855349"/>
            <a:ext cx="3189221" cy="103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032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pl-PL" altLang="pl-PL" sz="14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pl-PL" altLang="pl-PL" sz="14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l-PL" alt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„Cały czas szukaj nowych celów.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alt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Nawet jesteś już bogaty, nawet gdy masz ustabilizowaną firmę. Wciąż pytaj, patrz, szukaj, główkuj, co jeszcze innego można zrobić.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alt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To znakomicie wpływa na twoją psychikę, ale także zabezpiecza przed nagłą katastrofą. „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pl-PL" altLang="pl-PL" sz="1400" dirty="0">
                <a:latin typeface="Arial Black" panose="020B0A04020102020204" pitchFamily="34" charset="0"/>
              </a:rPr>
              <a:t>Ray </a:t>
            </a:r>
            <a:r>
              <a:rPr lang="pl-PL" altLang="pl-PL" sz="1400" dirty="0" err="1">
                <a:latin typeface="Arial Black" panose="020B0A04020102020204" pitchFamily="34" charset="0"/>
              </a:rPr>
              <a:t>Kroc</a:t>
            </a:r>
            <a:r>
              <a:rPr lang="pl-PL" altLang="pl-PL" sz="1400" dirty="0">
                <a:latin typeface="Arial Black" panose="020B0A04020102020204" pitchFamily="34" charset="0"/>
              </a:rPr>
              <a:t>, założyciel </a:t>
            </a:r>
            <a:r>
              <a:rPr lang="pl-PL" altLang="pl-PL" sz="1400" dirty="0" err="1">
                <a:latin typeface="Arial Black" panose="020B0A04020102020204" pitchFamily="34" charset="0"/>
              </a:rPr>
              <a:t>MCDonalds</a:t>
            </a:r>
            <a:endParaRPr lang="pl-PL" altLang="pl-PL" sz="1400" dirty="0">
              <a:latin typeface="Arial Black" panose="020B0A04020102020204" pitchFamily="34" charset="0"/>
            </a:endParaRPr>
          </a:p>
          <a:p>
            <a:pPr algn="just">
              <a:lnSpc>
                <a:spcPct val="150000"/>
              </a:lnSpc>
            </a:pPr>
            <a:endParaRPr lang="pl-PL" altLang="pl-PL" sz="18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pl-PL" sz="1800" b="1" i="0" u="none" strike="noStrike" baseline="0" dirty="0">
              <a:latin typeface="FreeSans"/>
            </a:endParaRPr>
          </a:p>
        </p:txBody>
      </p:sp>
    </p:spTree>
    <p:extLst>
      <p:ext uri="{BB962C8B-B14F-4D97-AF65-F5344CB8AC3E}">
        <p14:creationId xmlns:p14="http://schemas.microsoft.com/office/powerpoint/2010/main" val="28235831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sz="1800" b="1" dirty="0"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lang="pl-PL" sz="1800" b="1" dirty="0">
                <a:solidFill>
                  <a:srgbClr val="FF0000"/>
                </a:solidFill>
                <a:latin typeface="Arial Black" panose="020B0A04020102020204" pitchFamily="34" charset="0"/>
              </a:rPr>
              <a:t>„</a:t>
            </a:r>
            <a:r>
              <a:rPr kumimoji="0" lang="pl-PL" sz="1800" b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 </a:t>
            </a:r>
            <a:r>
              <a:rPr lang="pl-PL" sz="1800" kern="0" dirty="0">
                <a:solidFill>
                  <a:srgbClr val="FF0000"/>
                </a:solidFill>
                <a:latin typeface="Arial Black" panose="020B0A04020102020204" pitchFamily="34" charset="0"/>
                <a:sym typeface="Righteous"/>
              </a:rPr>
              <a:t>Życie </a:t>
            </a:r>
            <a:r>
              <a:rPr kumimoji="0" lang="pl-PL" sz="1800" b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jest jak jazda na rowerze. Żeby utrzymać równowagę, musisz być w ciągłym ruchu”</a:t>
            </a:r>
          </a:p>
          <a:p>
            <a:pPr marL="457200" marR="0" lvl="0" indent="-342900" algn="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lang="pl-PL" sz="1800" kern="0" dirty="0">
                <a:latin typeface="Arial Black" panose="020B0A04020102020204" pitchFamily="34" charset="0"/>
                <a:sym typeface="Righteous"/>
              </a:rPr>
              <a:t>Albert Einstein</a:t>
            </a:r>
            <a:endParaRPr kumimoji="0" lang="pl-PL" sz="1800" b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  <a:sym typeface="Righteous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lang="pl-PL" sz="1800" b="1" dirty="0">
              <a:latin typeface="FreeSans"/>
            </a:endParaRPr>
          </a:p>
          <a:p>
            <a:pPr>
              <a:lnSpc>
                <a:spcPct val="150000"/>
              </a:lnSpc>
            </a:pPr>
            <a:endParaRPr lang="pl-PL" sz="1800" b="1" u="none" strike="noStrike" baseline="0" dirty="0">
              <a:latin typeface="FreeSans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lang="pl-PL" sz="1800" b="1" dirty="0">
                <a:solidFill>
                  <a:srgbClr val="FF0000"/>
                </a:solidFill>
                <a:latin typeface="Arial Black" panose="020B0A04020102020204" pitchFamily="34" charset="0"/>
              </a:rPr>
              <a:t>„</a:t>
            </a:r>
            <a:r>
              <a:rPr kumimoji="0" lang="pl-PL" sz="1800" b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 </a:t>
            </a:r>
            <a:r>
              <a:rPr lang="pl-PL" sz="1800" kern="0" dirty="0">
                <a:solidFill>
                  <a:srgbClr val="FF0000"/>
                </a:solidFill>
                <a:latin typeface="Arial Black" panose="020B0A04020102020204" pitchFamily="34" charset="0"/>
                <a:sym typeface="Righteous"/>
              </a:rPr>
              <a:t>Życie </a:t>
            </a:r>
            <a:r>
              <a:rPr kumimoji="0" lang="pl-PL" sz="1800" b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to sztuka do odkrywania. Nie bój się nowych doświadczeń, one stanowią jego esencję”</a:t>
            </a: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lang="pl-PL" sz="1800" kern="0" dirty="0">
              <a:solidFill>
                <a:srgbClr val="FF0000"/>
              </a:solidFill>
              <a:latin typeface="Arial Black" panose="020B0A04020102020204" pitchFamily="34" charset="0"/>
              <a:sym typeface="Righteous"/>
            </a:endParaRPr>
          </a:p>
          <a:p>
            <a:pPr marL="457200" marR="0" lvl="0" indent="-342900" algn="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sz="18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  <a:sym typeface="Righteous"/>
              </a:rPr>
              <a:t>Ernest Hemingway</a:t>
            </a: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6999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b="1" dirty="0">
                <a:latin typeface="Arial Black" panose="020B0A04020102020204" pitchFamily="34" charset="0"/>
              </a:rPr>
              <a:t>Cele projektu</a:t>
            </a:r>
          </a:p>
          <a:p>
            <a:r>
              <a:rPr lang="pl-PL" sz="1800" b="1" i="0" u="none" strike="noStrike" baseline="0" dirty="0">
                <a:latin typeface="FreeSans"/>
              </a:rPr>
              <a:t>podniesienie poziomu kompetencji językowych poprzez udział w stażu zagranicznym i kursie językowym zorganizowanym przez szkołę w ramach przygotowania do mobilności</a:t>
            </a:r>
          </a:p>
          <a:p>
            <a:pPr marL="0" indent="0">
              <a:buNone/>
            </a:pPr>
            <a:endParaRPr lang="pl-PL" sz="1800" b="1" i="0" u="none" strike="noStrike" baseline="0" dirty="0">
              <a:latin typeface="FreeSan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Troska o rozwój kompetencji językowych zarówno uczniów, jak również nauczycieli, realizacja zajęć sprzyjających osiąganiu standardów edukacyjnych i wymagań egzaminacyjnych,</a:t>
            </a:r>
            <a:b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co w konsekwencji przełoży się na lepsze oceny szkolne z języka angielskiego i wyższe wyniki egzaminu maturalnego z j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ęzyka </a:t>
            </a: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angielskiego.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W kontekście przyszłego zatrudnienia istotna jest możliwość doskonalenia słownictwa zawodowego powiązanego z kształconym zawodem, znajomość języka obcego to dodatkowy atut w staraniach o  atrakcyjną pracę.</a:t>
            </a: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79699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 txBox="1">
            <a:spLocks/>
          </p:cNvSpPr>
          <p:nvPr/>
        </p:nvSpPr>
        <p:spPr>
          <a:xfrm>
            <a:off x="628650" y="1125325"/>
            <a:ext cx="7886700" cy="99417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3300" dirty="0">
                <a:solidFill>
                  <a:srgbClr val="00B0F0"/>
                </a:solidFill>
                <a:latin typeface="Arial Black" panose="020B0A04020102020204" pitchFamily="34" charset="0"/>
              </a:rPr>
              <a:t>Firmy, w których odbyły się staże.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944" y="5527393"/>
            <a:ext cx="2117501" cy="345173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>
            <a:off x="716987" y="1943149"/>
            <a:ext cx="4572000" cy="12965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2700" b="1" dirty="0">
                <a:solidFill>
                  <a:schemeClr val="bg1"/>
                </a:solidFill>
                <a:latin typeface="Bahnschrift" panose="020B0502040204020203" pitchFamily="34" charset="0"/>
              </a:rPr>
              <a:t>Graficas Fernando</a:t>
            </a:r>
            <a:endParaRPr lang="pl-PL" sz="135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endParaRPr lang="pl-PL" sz="135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Roksana Dostał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Aleksandra Wójcicka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082" y="2119497"/>
            <a:ext cx="3226363" cy="322636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6388" y="2829307"/>
            <a:ext cx="2512599" cy="2512599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87" y="3588217"/>
            <a:ext cx="1753689" cy="175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7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07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Firmy, w których odbyły się staże.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3112993" y="2403946"/>
            <a:ext cx="29180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700" b="1" dirty="0">
                <a:solidFill>
                  <a:schemeClr val="bg1"/>
                </a:solidFill>
                <a:latin typeface="Bahnschrift" panose="020B0502040204020203" pitchFamily="34" charset="0"/>
              </a:rPr>
              <a:t>Ediciones Edilux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704" y="5437242"/>
            <a:ext cx="2190499" cy="35707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3356" y="2286379"/>
            <a:ext cx="2553218" cy="2553218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512" y="3186626"/>
            <a:ext cx="2462977" cy="2462977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53" y="2286379"/>
            <a:ext cx="2553218" cy="2553218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593939" y="5090993"/>
            <a:ext cx="21424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ctr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1"/>
                </a:solidFill>
                <a:latin typeface="Bahnschrift" panose="020B0502040204020203" pitchFamily="34" charset="0"/>
              </a:rPr>
              <a:t>Amelia Kubicka</a:t>
            </a:r>
          </a:p>
        </p:txBody>
      </p:sp>
    </p:spTree>
    <p:extLst>
      <p:ext uri="{BB962C8B-B14F-4D97-AF65-F5344CB8AC3E}">
        <p14:creationId xmlns:p14="http://schemas.microsoft.com/office/powerpoint/2010/main" val="163907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07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Firmy, w których odbyły się staże.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6215888" y="3388933"/>
            <a:ext cx="3202130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300" b="1" dirty="0">
                <a:solidFill>
                  <a:schemeClr val="bg1"/>
                </a:solidFill>
                <a:latin typeface="Bahnschrift" panose="020B0502040204020203" pitchFamily="34" charset="0"/>
              </a:rPr>
              <a:t>Rector 21</a:t>
            </a:r>
          </a:p>
          <a:p>
            <a:pPr marL="214313" indent="-214313" algn="ctr">
              <a:buFont typeface="Arial" panose="020B0604020202020204" pitchFamily="34" charset="0"/>
              <a:buChar char="•"/>
            </a:pPr>
            <a:endParaRPr lang="pl-PL" sz="1350" dirty="0">
              <a:solidFill>
                <a:schemeClr val="bg1"/>
              </a:solidFill>
            </a:endParaRPr>
          </a:p>
          <a:p>
            <a:pPr algn="ctr"/>
            <a:r>
              <a:rPr lang="pl-PL" sz="1500" dirty="0">
                <a:solidFill>
                  <a:schemeClr val="bg1"/>
                </a:solidFill>
              </a:rPr>
              <a:t>Mateusz Molenda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704" y="5437242"/>
            <a:ext cx="2190499" cy="35707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63" y="2356288"/>
            <a:ext cx="3080954" cy="308095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061" y="2573359"/>
            <a:ext cx="2646813" cy="264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6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07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Firmy, w których odbyły się staże.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3119521" y="2286379"/>
            <a:ext cx="30722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700" b="1" dirty="0">
                <a:solidFill>
                  <a:schemeClr val="bg1"/>
                </a:solidFill>
                <a:latin typeface="Bahnschrift" panose="020B0502040204020203" pitchFamily="34" charset="0"/>
              </a:rPr>
              <a:t>Lamdors Distribuidor Oficial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704" y="5437242"/>
            <a:ext cx="2190499" cy="35707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60" y="1946994"/>
            <a:ext cx="2430560" cy="243056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08" y="1946995"/>
            <a:ext cx="2479262" cy="2479262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840" y="3223903"/>
            <a:ext cx="2523634" cy="2523634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540808" y="4434191"/>
            <a:ext cx="26661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pl-PL" sz="2700" dirty="0">
                <a:solidFill>
                  <a:schemeClr val="bg1"/>
                </a:solidFill>
                <a:latin typeface="Bahnschrift" panose="020B0502040204020203" pitchFamily="34" charset="0"/>
              </a:rPr>
              <a:t>Nikola Walkowicz</a:t>
            </a:r>
          </a:p>
        </p:txBody>
      </p:sp>
      <p:sp>
        <p:nvSpPr>
          <p:cNvPr id="9" name="Prostokąt 8"/>
          <p:cNvSpPr/>
          <p:nvPr/>
        </p:nvSpPr>
        <p:spPr>
          <a:xfrm>
            <a:off x="6270337" y="4641941"/>
            <a:ext cx="260231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pl-PL" sz="2700" dirty="0">
                <a:solidFill>
                  <a:schemeClr val="bg1"/>
                </a:solidFill>
                <a:latin typeface="Bahnschrift" panose="020B0502040204020203" pitchFamily="34" charset="0"/>
              </a:rPr>
              <a:t>Kinga Kmiecik</a:t>
            </a:r>
          </a:p>
        </p:txBody>
      </p:sp>
    </p:spTree>
    <p:extLst>
      <p:ext uri="{BB962C8B-B14F-4D97-AF65-F5344CB8AC3E}">
        <p14:creationId xmlns:p14="http://schemas.microsoft.com/office/powerpoint/2010/main" val="338039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B6227-E394-3979-034C-FC4C9D940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1339851"/>
            <a:ext cx="2571750" cy="2676931"/>
          </a:xfr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en-US" sz="4200" dirty="0" err="1">
                <a:latin typeface="Candara"/>
              </a:rPr>
              <a:t>Pierwszy</a:t>
            </a:r>
            <a:r>
              <a:rPr lang="en-US" sz="4200" dirty="0">
                <a:latin typeface="Candara"/>
              </a:rPr>
              <a:t> spacer </a:t>
            </a:r>
            <a:r>
              <a:rPr lang="en-US" sz="4200" dirty="0" err="1">
                <a:latin typeface="Candara"/>
              </a:rPr>
              <a:t>po</a:t>
            </a:r>
            <a:r>
              <a:rPr lang="en-US" sz="4200" dirty="0">
                <a:latin typeface="Candara"/>
              </a:rPr>
              <a:t> </a:t>
            </a:r>
            <a:r>
              <a:rPr lang="en-US" sz="4200" dirty="0" err="1">
                <a:latin typeface="Candara"/>
              </a:rPr>
              <a:t>Granadzie</a:t>
            </a:r>
            <a:endParaRPr lang="en-US" sz="4200" dirty="0">
              <a:latin typeface="Candara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69AA032-C93F-77F9-520C-0E271A5FE0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584" y="857246"/>
            <a:ext cx="2444329" cy="2320805"/>
          </a:xfrm>
          <a:custGeom>
            <a:avLst/>
            <a:gdLst/>
            <a:ahLst/>
            <a:cxnLst/>
            <a:rect l="l" t="t" r="r" b="b"/>
            <a:pathLst>
              <a:path w="3259105" h="3094406">
                <a:moveTo>
                  <a:pt x="11386" y="0"/>
                </a:moveTo>
                <a:lnTo>
                  <a:pt x="3241316" y="0"/>
                </a:lnTo>
                <a:lnTo>
                  <a:pt x="3237494" y="140685"/>
                </a:lnTo>
                <a:cubicBezTo>
                  <a:pt x="3238096" y="312748"/>
                  <a:pt x="3251393" y="484543"/>
                  <a:pt x="3249125" y="655694"/>
                </a:cubicBezTo>
                <a:cubicBezTo>
                  <a:pt x="3247916" y="750937"/>
                  <a:pt x="3225234" y="845926"/>
                  <a:pt x="3229467" y="941423"/>
                </a:cubicBezTo>
                <a:cubicBezTo>
                  <a:pt x="3241867" y="1230835"/>
                  <a:pt x="3237785" y="1520374"/>
                  <a:pt x="3253965" y="1809659"/>
                </a:cubicBezTo>
                <a:cubicBezTo>
                  <a:pt x="3264430" y="1950656"/>
                  <a:pt x="3258909" y="2092163"/>
                  <a:pt x="3237482" y="2232284"/>
                </a:cubicBezTo>
                <a:cubicBezTo>
                  <a:pt x="3219637" y="2337305"/>
                  <a:pt x="3230677" y="2443216"/>
                  <a:pt x="3238238" y="2548745"/>
                </a:cubicBezTo>
                <a:cubicBezTo>
                  <a:pt x="3247462" y="2676497"/>
                  <a:pt x="3252453" y="2804124"/>
                  <a:pt x="3237330" y="2932130"/>
                </a:cubicBezTo>
                <a:cubicBezTo>
                  <a:pt x="3234609" y="2954893"/>
                  <a:pt x="3233201" y="2977688"/>
                  <a:pt x="3232714" y="3000503"/>
                </a:cubicBezTo>
                <a:lnTo>
                  <a:pt x="3233615" y="3068153"/>
                </a:lnTo>
                <a:lnTo>
                  <a:pt x="3188413" y="3064932"/>
                </a:lnTo>
                <a:cubicBezTo>
                  <a:pt x="3039240" y="3057221"/>
                  <a:pt x="2889775" y="3057530"/>
                  <a:pt x="2740627" y="3065836"/>
                </a:cubicBezTo>
                <a:cubicBezTo>
                  <a:pt x="2641415" y="3072036"/>
                  <a:pt x="2543982" y="3095285"/>
                  <a:pt x="2443754" y="3094381"/>
                </a:cubicBezTo>
                <a:cubicBezTo>
                  <a:pt x="2190453" y="3091669"/>
                  <a:pt x="1936390" y="3075782"/>
                  <a:pt x="1682327" y="3078752"/>
                </a:cubicBezTo>
                <a:cubicBezTo>
                  <a:pt x="1674197" y="3078882"/>
                  <a:pt x="1666067" y="3076944"/>
                  <a:pt x="1657937" y="3076944"/>
                </a:cubicBezTo>
                <a:cubicBezTo>
                  <a:pt x="1524046" y="3071390"/>
                  <a:pt x="1390155" y="3066482"/>
                  <a:pt x="1256136" y="3078623"/>
                </a:cubicBezTo>
                <a:cubicBezTo>
                  <a:pt x="1168104" y="3086502"/>
                  <a:pt x="1080452" y="3095932"/>
                  <a:pt x="991530" y="3090248"/>
                </a:cubicBezTo>
                <a:cubicBezTo>
                  <a:pt x="867801" y="3082369"/>
                  <a:pt x="744072" y="3076686"/>
                  <a:pt x="620090" y="3080948"/>
                </a:cubicBezTo>
                <a:cubicBezTo>
                  <a:pt x="570293" y="3082369"/>
                  <a:pt x="520497" y="3080948"/>
                  <a:pt x="470828" y="3080948"/>
                </a:cubicBezTo>
                <a:lnTo>
                  <a:pt x="469939" y="3081207"/>
                </a:lnTo>
                <a:cubicBezTo>
                  <a:pt x="437418" y="3081207"/>
                  <a:pt x="404898" y="3081982"/>
                  <a:pt x="372378" y="3081207"/>
                </a:cubicBezTo>
                <a:cubicBezTo>
                  <a:pt x="311022" y="3079786"/>
                  <a:pt x="249634" y="3076944"/>
                  <a:pt x="188230" y="3075879"/>
                </a:cubicBezTo>
                <a:lnTo>
                  <a:pt x="19434" y="3080760"/>
                </a:lnTo>
                <a:lnTo>
                  <a:pt x="23335" y="2940210"/>
                </a:lnTo>
                <a:cubicBezTo>
                  <a:pt x="23652" y="2892334"/>
                  <a:pt x="22808" y="2844419"/>
                  <a:pt x="20355" y="2796447"/>
                </a:cubicBezTo>
                <a:cubicBezTo>
                  <a:pt x="13984" y="2674257"/>
                  <a:pt x="1879" y="2552193"/>
                  <a:pt x="9780" y="2429876"/>
                </a:cubicBezTo>
                <a:cubicBezTo>
                  <a:pt x="16112" y="2301583"/>
                  <a:pt x="14277" y="2173022"/>
                  <a:pt x="4301" y="2044958"/>
                </a:cubicBezTo>
                <a:cubicBezTo>
                  <a:pt x="-1433" y="1980958"/>
                  <a:pt x="-1433" y="1916563"/>
                  <a:pt x="4301" y="1852563"/>
                </a:cubicBezTo>
                <a:cubicBezTo>
                  <a:pt x="20584" y="1696404"/>
                  <a:pt x="24839" y="1539213"/>
                  <a:pt x="17042" y="1382404"/>
                </a:cubicBezTo>
                <a:cubicBezTo>
                  <a:pt x="12582" y="1264291"/>
                  <a:pt x="4810" y="1146306"/>
                  <a:pt x="10288" y="1027939"/>
                </a:cubicBezTo>
                <a:cubicBezTo>
                  <a:pt x="16786" y="889439"/>
                  <a:pt x="21756" y="750813"/>
                  <a:pt x="15386" y="612313"/>
                </a:cubicBezTo>
                <a:cubicBezTo>
                  <a:pt x="8683" y="463705"/>
                  <a:pt x="9868" y="314846"/>
                  <a:pt x="18952" y="166364"/>
                </a:cubicBezTo>
                <a:close/>
              </a:path>
            </a:pathLst>
          </a:cu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C62B63D5-EBA8-EF05-9FFF-AE444BE7F8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2395" y="3301067"/>
            <a:ext cx="2444891" cy="2699689"/>
          </a:xfrm>
          <a:custGeom>
            <a:avLst/>
            <a:gdLst/>
            <a:ahLst/>
            <a:cxnLst/>
            <a:rect l="l" t="t" r="r" b="b"/>
            <a:pathLst>
              <a:path w="3259855" h="3599585">
                <a:moveTo>
                  <a:pt x="954022" y="498"/>
                </a:moveTo>
                <a:cubicBezTo>
                  <a:pt x="1119756" y="-3044"/>
                  <a:pt x="1286080" y="13085"/>
                  <a:pt x="1451761" y="24419"/>
                </a:cubicBezTo>
                <a:cubicBezTo>
                  <a:pt x="1625133" y="36367"/>
                  <a:pt x="1799027" y="38046"/>
                  <a:pt x="1972590" y="29457"/>
                </a:cubicBezTo>
                <a:cubicBezTo>
                  <a:pt x="2098351" y="23256"/>
                  <a:pt x="2223604" y="9049"/>
                  <a:pt x="2349873" y="12278"/>
                </a:cubicBezTo>
                <a:cubicBezTo>
                  <a:pt x="2532672" y="16928"/>
                  <a:pt x="2715343" y="23773"/>
                  <a:pt x="2898396" y="19124"/>
                </a:cubicBezTo>
                <a:cubicBezTo>
                  <a:pt x="2963040" y="17526"/>
                  <a:pt x="3027701" y="14038"/>
                  <a:pt x="3092353" y="11720"/>
                </a:cubicBezTo>
                <a:lnTo>
                  <a:pt x="3250836" y="11402"/>
                </a:lnTo>
                <a:lnTo>
                  <a:pt x="3254106" y="90752"/>
                </a:lnTo>
                <a:cubicBezTo>
                  <a:pt x="3254106" y="138488"/>
                  <a:pt x="3252140" y="186224"/>
                  <a:pt x="3248209" y="233871"/>
                </a:cubicBezTo>
                <a:cubicBezTo>
                  <a:pt x="3240316" y="320987"/>
                  <a:pt x="3242191" y="408521"/>
                  <a:pt x="3253804" y="495345"/>
                </a:cubicBezTo>
                <a:cubicBezTo>
                  <a:pt x="3266506" y="596937"/>
                  <a:pt x="3256677" y="698530"/>
                  <a:pt x="3247452" y="800123"/>
                </a:cubicBezTo>
                <a:cubicBezTo>
                  <a:pt x="3230970" y="978926"/>
                  <a:pt x="3238380" y="1157601"/>
                  <a:pt x="3250477" y="1336023"/>
                </a:cubicBezTo>
                <a:cubicBezTo>
                  <a:pt x="3258220" y="1458862"/>
                  <a:pt x="3253970" y="1582030"/>
                  <a:pt x="3237775" y="1704297"/>
                </a:cubicBezTo>
                <a:cubicBezTo>
                  <a:pt x="3234901" y="1728615"/>
                  <a:pt x="3233729" y="1752966"/>
                  <a:pt x="3233143" y="1777332"/>
                </a:cubicBezTo>
                <a:lnTo>
                  <a:pt x="3232811" y="1799145"/>
                </a:lnTo>
                <a:lnTo>
                  <a:pt x="3228576" y="1842531"/>
                </a:lnTo>
                <a:lnTo>
                  <a:pt x="3232166" y="1914850"/>
                </a:lnTo>
                <a:lnTo>
                  <a:pt x="3231789" y="1922451"/>
                </a:lnTo>
                <a:lnTo>
                  <a:pt x="3237441" y="1980367"/>
                </a:lnTo>
                <a:lnTo>
                  <a:pt x="3249248" y="2182039"/>
                </a:lnTo>
                <a:cubicBezTo>
                  <a:pt x="3250586" y="2269847"/>
                  <a:pt x="3248126" y="2357696"/>
                  <a:pt x="3241858" y="2445415"/>
                </a:cubicBezTo>
                <a:cubicBezTo>
                  <a:pt x="3232633" y="2606947"/>
                  <a:pt x="3242160" y="2768225"/>
                  <a:pt x="3253351" y="2929631"/>
                </a:cubicBezTo>
                <a:cubicBezTo>
                  <a:pt x="3266657" y="3121514"/>
                  <a:pt x="3245487" y="3313270"/>
                  <a:pt x="3242311" y="3505152"/>
                </a:cubicBezTo>
                <a:cubicBezTo>
                  <a:pt x="3242008" y="3522360"/>
                  <a:pt x="3243142" y="3539599"/>
                  <a:pt x="3244541" y="3556838"/>
                </a:cubicBezTo>
                <a:lnTo>
                  <a:pt x="3247700" y="3599585"/>
                </a:lnTo>
                <a:lnTo>
                  <a:pt x="15795" y="3599585"/>
                </a:lnTo>
                <a:lnTo>
                  <a:pt x="11716" y="3325801"/>
                </a:lnTo>
                <a:cubicBezTo>
                  <a:pt x="9693" y="3229953"/>
                  <a:pt x="8801" y="3134170"/>
                  <a:pt x="14216" y="3038609"/>
                </a:cubicBezTo>
                <a:cubicBezTo>
                  <a:pt x="20970" y="2919986"/>
                  <a:pt x="19695" y="2799963"/>
                  <a:pt x="14981" y="2681849"/>
                </a:cubicBezTo>
                <a:cubicBezTo>
                  <a:pt x="10266" y="2563738"/>
                  <a:pt x="3896" y="2445497"/>
                  <a:pt x="14981" y="2327384"/>
                </a:cubicBezTo>
                <a:cubicBezTo>
                  <a:pt x="23136" y="2224777"/>
                  <a:pt x="25047" y="2121762"/>
                  <a:pt x="20714" y="2018915"/>
                </a:cubicBezTo>
                <a:cubicBezTo>
                  <a:pt x="15745" y="1839643"/>
                  <a:pt x="6063" y="1660244"/>
                  <a:pt x="16637" y="1480971"/>
                </a:cubicBezTo>
                <a:cubicBezTo>
                  <a:pt x="32819" y="1209834"/>
                  <a:pt x="23136" y="938951"/>
                  <a:pt x="10394" y="668069"/>
                </a:cubicBezTo>
                <a:cubicBezTo>
                  <a:pt x="1475" y="482681"/>
                  <a:pt x="-5915" y="297422"/>
                  <a:pt x="6827" y="112034"/>
                </a:cubicBezTo>
                <a:lnTo>
                  <a:pt x="12538" y="21615"/>
                </a:lnTo>
                <a:lnTo>
                  <a:pt x="13383" y="21707"/>
                </a:lnTo>
                <a:cubicBezTo>
                  <a:pt x="79680" y="11270"/>
                  <a:pt x="146855" y="7847"/>
                  <a:pt x="213839" y="11503"/>
                </a:cubicBezTo>
                <a:cubicBezTo>
                  <a:pt x="405275" y="17315"/>
                  <a:pt x="595695" y="34236"/>
                  <a:pt x="788529" y="11503"/>
                </a:cubicBezTo>
                <a:cubicBezTo>
                  <a:pt x="843598" y="5045"/>
                  <a:pt x="898777" y="1679"/>
                  <a:pt x="954022" y="498"/>
                </a:cubicBezTo>
                <a:close/>
              </a:path>
            </a:pathLst>
          </a:cu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5D482E8-39A2-2A4E-9037-D71FFD60B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4763" y="857246"/>
            <a:ext cx="3029237" cy="3146388"/>
          </a:xfrm>
          <a:custGeom>
            <a:avLst/>
            <a:gdLst/>
            <a:ahLst/>
            <a:cxnLst/>
            <a:rect l="l" t="t" r="r" b="b"/>
            <a:pathLst>
              <a:path w="4038983" h="4195184">
                <a:moveTo>
                  <a:pt x="25292" y="0"/>
                </a:moveTo>
                <a:lnTo>
                  <a:pt x="4038983" y="0"/>
                </a:lnTo>
                <a:lnTo>
                  <a:pt x="4038983" y="4173249"/>
                </a:lnTo>
                <a:lnTo>
                  <a:pt x="3931557" y="4161775"/>
                </a:lnTo>
                <a:cubicBezTo>
                  <a:pt x="3887047" y="4159904"/>
                  <a:pt x="3842427" y="4160901"/>
                  <a:pt x="3797950" y="4164774"/>
                </a:cubicBezTo>
                <a:cubicBezTo>
                  <a:pt x="3568711" y="4179842"/>
                  <a:pt x="3339218" y="4173041"/>
                  <a:pt x="3109979" y="4176375"/>
                </a:cubicBezTo>
                <a:cubicBezTo>
                  <a:pt x="2803311" y="4180909"/>
                  <a:pt x="2496897" y="4169308"/>
                  <a:pt x="2190356" y="4168242"/>
                </a:cubicBezTo>
                <a:cubicBezTo>
                  <a:pt x="2127525" y="4167975"/>
                  <a:pt x="2064439" y="4171442"/>
                  <a:pt x="2001862" y="4176775"/>
                </a:cubicBezTo>
                <a:cubicBezTo>
                  <a:pt x="1915168" y="4183976"/>
                  <a:pt x="1829615" y="4174908"/>
                  <a:pt x="1743683" y="4166375"/>
                </a:cubicBezTo>
                <a:cubicBezTo>
                  <a:pt x="1640105" y="4156108"/>
                  <a:pt x="1536783" y="4165175"/>
                  <a:pt x="1433841" y="4177042"/>
                </a:cubicBezTo>
                <a:cubicBezTo>
                  <a:pt x="1257114" y="4197030"/>
                  <a:pt x="1079054" y="4200510"/>
                  <a:pt x="901742" y="4187442"/>
                </a:cubicBezTo>
                <a:cubicBezTo>
                  <a:pt x="705885" y="4173442"/>
                  <a:pt x="510157" y="4175976"/>
                  <a:pt x="314300" y="4177042"/>
                </a:cubicBezTo>
                <a:lnTo>
                  <a:pt x="22883" y="4176257"/>
                </a:lnTo>
                <a:lnTo>
                  <a:pt x="15491" y="4122289"/>
                </a:lnTo>
                <a:cubicBezTo>
                  <a:pt x="3576" y="4042652"/>
                  <a:pt x="-1474" y="3962394"/>
                  <a:pt x="370" y="3882149"/>
                </a:cubicBezTo>
                <a:cubicBezTo>
                  <a:pt x="219" y="3686075"/>
                  <a:pt x="10652" y="3490382"/>
                  <a:pt x="29555" y="3294816"/>
                </a:cubicBezTo>
                <a:cubicBezTo>
                  <a:pt x="34137" y="3222826"/>
                  <a:pt x="32065" y="3150656"/>
                  <a:pt x="23355" y="3078932"/>
                </a:cubicBezTo>
                <a:cubicBezTo>
                  <a:pt x="14645" y="2997950"/>
                  <a:pt x="17685" y="2916371"/>
                  <a:pt x="32428" y="2835999"/>
                </a:cubicBezTo>
                <a:cubicBezTo>
                  <a:pt x="51027" y="2740756"/>
                  <a:pt x="42710" y="2645512"/>
                  <a:pt x="35906" y="2550269"/>
                </a:cubicBezTo>
                <a:cubicBezTo>
                  <a:pt x="17306" y="2288796"/>
                  <a:pt x="-5377" y="2027322"/>
                  <a:pt x="9746" y="1764959"/>
                </a:cubicBezTo>
                <a:cubicBezTo>
                  <a:pt x="12922" y="1708956"/>
                  <a:pt x="26832" y="1654350"/>
                  <a:pt x="32580" y="1598729"/>
                </a:cubicBezTo>
                <a:cubicBezTo>
                  <a:pt x="49365" y="1437069"/>
                  <a:pt x="29705" y="1276045"/>
                  <a:pt x="21691" y="1114767"/>
                </a:cubicBezTo>
                <a:cubicBezTo>
                  <a:pt x="10169" y="936281"/>
                  <a:pt x="12497" y="757351"/>
                  <a:pt x="28647" y="579120"/>
                </a:cubicBezTo>
                <a:cubicBezTo>
                  <a:pt x="38779" y="482353"/>
                  <a:pt x="42219" y="385459"/>
                  <a:pt x="40971" y="288533"/>
                </a:cubicBezTo>
                <a:close/>
              </a:path>
            </a:pathLst>
          </a:cu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6AA64A6D-6DBA-6508-0BFB-D274C68674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8521" y="4132452"/>
            <a:ext cx="3015479" cy="1868305"/>
          </a:xfrm>
          <a:custGeom>
            <a:avLst/>
            <a:gdLst/>
            <a:ahLst/>
            <a:cxnLst/>
            <a:rect l="l" t="t" r="r" b="b"/>
            <a:pathLst>
              <a:path w="4020639" h="2491073">
                <a:moveTo>
                  <a:pt x="2387172" y="4"/>
                </a:moveTo>
                <a:cubicBezTo>
                  <a:pt x="2431588" y="-79"/>
                  <a:pt x="2476014" y="1187"/>
                  <a:pt x="2520440" y="4521"/>
                </a:cubicBezTo>
                <a:cubicBezTo>
                  <a:pt x="2670017" y="18188"/>
                  <a:pt x="2820292" y="21522"/>
                  <a:pt x="2970288" y="14521"/>
                </a:cubicBezTo>
                <a:cubicBezTo>
                  <a:pt x="3090823" y="5814"/>
                  <a:pt x="3211725" y="4294"/>
                  <a:pt x="3332425" y="9988"/>
                </a:cubicBezTo>
                <a:cubicBezTo>
                  <a:pt x="3444887" y="16788"/>
                  <a:pt x="3557349" y="23721"/>
                  <a:pt x="3670191" y="19722"/>
                </a:cubicBezTo>
                <a:cubicBezTo>
                  <a:pt x="3715125" y="18121"/>
                  <a:pt x="3759424" y="16121"/>
                  <a:pt x="3803977" y="13454"/>
                </a:cubicBezTo>
                <a:cubicBezTo>
                  <a:pt x="3844957" y="9821"/>
                  <a:pt x="3886048" y="8104"/>
                  <a:pt x="3927130" y="8304"/>
                </a:cubicBezTo>
                <a:lnTo>
                  <a:pt x="4020639" y="13128"/>
                </a:lnTo>
                <a:lnTo>
                  <a:pt x="4020639" y="2491073"/>
                </a:lnTo>
                <a:lnTo>
                  <a:pt x="6804" y="2491073"/>
                </a:lnTo>
                <a:lnTo>
                  <a:pt x="20473" y="2308286"/>
                </a:lnTo>
                <a:cubicBezTo>
                  <a:pt x="23924" y="2245403"/>
                  <a:pt x="26128" y="2182489"/>
                  <a:pt x="27088" y="2119545"/>
                </a:cubicBezTo>
                <a:cubicBezTo>
                  <a:pt x="30263" y="1875850"/>
                  <a:pt x="38884" y="1631647"/>
                  <a:pt x="11966" y="1388714"/>
                </a:cubicBezTo>
                <a:cubicBezTo>
                  <a:pt x="-6330" y="1224134"/>
                  <a:pt x="928" y="1060316"/>
                  <a:pt x="4255" y="895864"/>
                </a:cubicBezTo>
                <a:cubicBezTo>
                  <a:pt x="8035" y="711091"/>
                  <a:pt x="6221" y="526193"/>
                  <a:pt x="6221" y="341421"/>
                </a:cubicBezTo>
                <a:cubicBezTo>
                  <a:pt x="5918" y="261036"/>
                  <a:pt x="11060" y="181159"/>
                  <a:pt x="19830" y="101154"/>
                </a:cubicBezTo>
                <a:cubicBezTo>
                  <a:pt x="22968" y="72137"/>
                  <a:pt x="24376" y="43159"/>
                  <a:pt x="24410" y="14230"/>
                </a:cubicBezTo>
                <a:lnTo>
                  <a:pt x="24352" y="12883"/>
                </a:lnTo>
                <a:lnTo>
                  <a:pt x="156331" y="7988"/>
                </a:lnTo>
                <a:cubicBezTo>
                  <a:pt x="300221" y="-159"/>
                  <a:pt x="444492" y="3228"/>
                  <a:pt x="587900" y="18121"/>
                </a:cubicBezTo>
                <a:cubicBezTo>
                  <a:pt x="689357" y="25975"/>
                  <a:pt x="791270" y="24722"/>
                  <a:pt x="892537" y="14388"/>
                </a:cubicBezTo>
                <a:cubicBezTo>
                  <a:pt x="1078365" y="-1747"/>
                  <a:pt x="1263813" y="11188"/>
                  <a:pt x="1449261" y="22122"/>
                </a:cubicBezTo>
                <a:cubicBezTo>
                  <a:pt x="1628870" y="32788"/>
                  <a:pt x="1808352" y="24921"/>
                  <a:pt x="1987961" y="17855"/>
                </a:cubicBezTo>
                <a:cubicBezTo>
                  <a:pt x="2120763" y="12655"/>
                  <a:pt x="2253923" y="254"/>
                  <a:pt x="2387172" y="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4212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3C673-7CAA-DF4D-6A22-DDFEDF24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1339851"/>
            <a:ext cx="2606040" cy="2676931"/>
          </a:xfr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en-US" dirty="0" err="1">
                <a:latin typeface="Candara"/>
              </a:rPr>
              <a:t>Zwiedzanie</a:t>
            </a:r>
            <a:r>
              <a:rPr lang="en-US" dirty="0">
                <a:latin typeface="Candara"/>
              </a:rPr>
              <a:t> </a:t>
            </a:r>
            <a:r>
              <a:rPr lang="en-US" dirty="0" err="1">
                <a:latin typeface="Candara"/>
              </a:rPr>
              <a:t>dzielnicy</a:t>
            </a:r>
            <a:r>
              <a:rPr lang="en-US" dirty="0">
                <a:latin typeface="Candara"/>
              </a:rPr>
              <a:t> </a:t>
            </a:r>
            <a:r>
              <a:rPr lang="en-US" dirty="0" err="1">
                <a:latin typeface="Candara"/>
              </a:rPr>
              <a:t>Albaicin</a:t>
            </a:r>
            <a:endParaRPr lang="en-US" dirty="0">
              <a:latin typeface="Candara"/>
            </a:endParaRPr>
          </a:p>
        </p:txBody>
      </p:sp>
      <p:pic>
        <p:nvPicPr>
          <p:cNvPr id="13" name="Picture 13" descr="A picture containing tree, outdoor, ground, person&#10;&#10;Description automatically generated">
            <a:extLst>
              <a:ext uri="{FF2B5EF4-FFF2-40B4-BE49-F238E27FC236}">
                <a16:creationId xmlns:a16="http://schemas.microsoft.com/office/drawing/2014/main" id="{833999C8-271D-5221-ABDA-3BF82EFB73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370" y="857257"/>
            <a:ext cx="2464285" cy="5143493"/>
          </a:xfrm>
          <a:custGeom>
            <a:avLst/>
            <a:gdLst/>
            <a:ahLst/>
            <a:cxnLst/>
            <a:rect l="l" t="t" r="r" b="b"/>
            <a:pathLst>
              <a:path w="3285713" h="6858000">
                <a:moveTo>
                  <a:pt x="16970" y="0"/>
                </a:moveTo>
                <a:lnTo>
                  <a:pt x="3269111" y="0"/>
                </a:lnTo>
                <a:lnTo>
                  <a:pt x="3265544" y="140686"/>
                </a:lnTo>
                <a:cubicBezTo>
                  <a:pt x="3266106" y="312749"/>
                  <a:pt x="3278516" y="484544"/>
                  <a:pt x="3276399" y="655695"/>
                </a:cubicBezTo>
                <a:cubicBezTo>
                  <a:pt x="3275270" y="750938"/>
                  <a:pt x="3254102" y="845927"/>
                  <a:pt x="3258053" y="941424"/>
                </a:cubicBezTo>
                <a:cubicBezTo>
                  <a:pt x="3269625" y="1230836"/>
                  <a:pt x="3265815" y="1520375"/>
                  <a:pt x="3280916" y="1809660"/>
                </a:cubicBezTo>
                <a:cubicBezTo>
                  <a:pt x="3290682" y="1950657"/>
                  <a:pt x="3285530" y="2092164"/>
                  <a:pt x="3265533" y="2232285"/>
                </a:cubicBezTo>
                <a:cubicBezTo>
                  <a:pt x="3248879" y="2337306"/>
                  <a:pt x="3259182" y="2443217"/>
                  <a:pt x="3266238" y="2548746"/>
                </a:cubicBezTo>
                <a:cubicBezTo>
                  <a:pt x="3274847" y="2676498"/>
                  <a:pt x="3279504" y="2804125"/>
                  <a:pt x="3265391" y="2932131"/>
                </a:cubicBezTo>
                <a:cubicBezTo>
                  <a:pt x="3255231" y="3023183"/>
                  <a:pt x="3264686" y="3114743"/>
                  <a:pt x="3270331" y="3206050"/>
                </a:cubicBezTo>
                <a:cubicBezTo>
                  <a:pt x="3277669" y="3301343"/>
                  <a:pt x="3277669" y="3396993"/>
                  <a:pt x="3270331" y="3492287"/>
                </a:cubicBezTo>
                <a:cubicBezTo>
                  <a:pt x="3262965" y="3579403"/>
                  <a:pt x="3264715" y="3666937"/>
                  <a:pt x="3275553" y="3753761"/>
                </a:cubicBezTo>
                <a:cubicBezTo>
                  <a:pt x="3287407" y="3855353"/>
                  <a:pt x="3278234" y="3956946"/>
                  <a:pt x="3269625" y="4058539"/>
                </a:cubicBezTo>
                <a:cubicBezTo>
                  <a:pt x="3254243" y="4237342"/>
                  <a:pt x="3261158" y="4416017"/>
                  <a:pt x="3272448" y="4594439"/>
                </a:cubicBezTo>
                <a:cubicBezTo>
                  <a:pt x="3279674" y="4717278"/>
                  <a:pt x="3275708" y="4840446"/>
                  <a:pt x="3260594" y="4962713"/>
                </a:cubicBezTo>
                <a:cubicBezTo>
                  <a:pt x="3257912" y="4987031"/>
                  <a:pt x="3256818" y="5011382"/>
                  <a:pt x="3256271" y="5035748"/>
                </a:cubicBezTo>
                <a:lnTo>
                  <a:pt x="3255961" y="5057561"/>
                </a:lnTo>
                <a:lnTo>
                  <a:pt x="3252009" y="5100947"/>
                </a:lnTo>
                <a:lnTo>
                  <a:pt x="3255359" y="5173266"/>
                </a:lnTo>
                <a:lnTo>
                  <a:pt x="3255007" y="5180867"/>
                </a:lnTo>
                <a:lnTo>
                  <a:pt x="3260282" y="5238783"/>
                </a:lnTo>
                <a:lnTo>
                  <a:pt x="3271301" y="5440455"/>
                </a:lnTo>
                <a:cubicBezTo>
                  <a:pt x="3272550" y="5528263"/>
                  <a:pt x="3270254" y="5616112"/>
                  <a:pt x="3264404" y="5703831"/>
                </a:cubicBezTo>
                <a:cubicBezTo>
                  <a:pt x="3255795" y="5865363"/>
                  <a:pt x="3264686" y="6026641"/>
                  <a:pt x="3275130" y="6188047"/>
                </a:cubicBezTo>
                <a:cubicBezTo>
                  <a:pt x="3287548" y="6379930"/>
                  <a:pt x="3267791" y="6571686"/>
                  <a:pt x="3264827" y="6763568"/>
                </a:cubicBezTo>
                <a:cubicBezTo>
                  <a:pt x="3264545" y="6780776"/>
                  <a:pt x="3265603" y="6798015"/>
                  <a:pt x="3266909" y="6815254"/>
                </a:cubicBezTo>
                <a:lnTo>
                  <a:pt x="3269857" y="6858000"/>
                </a:lnTo>
                <a:lnTo>
                  <a:pt x="15795" y="6858000"/>
                </a:lnTo>
                <a:lnTo>
                  <a:pt x="11716" y="6584216"/>
                </a:lnTo>
                <a:cubicBezTo>
                  <a:pt x="9693" y="6488368"/>
                  <a:pt x="8801" y="6392585"/>
                  <a:pt x="14216" y="6297024"/>
                </a:cubicBezTo>
                <a:cubicBezTo>
                  <a:pt x="20970" y="6178401"/>
                  <a:pt x="19695" y="6058378"/>
                  <a:pt x="14981" y="5940264"/>
                </a:cubicBezTo>
                <a:cubicBezTo>
                  <a:pt x="10266" y="5822153"/>
                  <a:pt x="3896" y="5703912"/>
                  <a:pt x="14981" y="5585799"/>
                </a:cubicBezTo>
                <a:cubicBezTo>
                  <a:pt x="23136" y="5483192"/>
                  <a:pt x="25047" y="5380177"/>
                  <a:pt x="20714" y="5277330"/>
                </a:cubicBezTo>
                <a:cubicBezTo>
                  <a:pt x="15745" y="5098058"/>
                  <a:pt x="6063" y="4918659"/>
                  <a:pt x="16637" y="4739386"/>
                </a:cubicBezTo>
                <a:cubicBezTo>
                  <a:pt x="32819" y="4468249"/>
                  <a:pt x="23136" y="4197366"/>
                  <a:pt x="10394" y="3926484"/>
                </a:cubicBezTo>
                <a:cubicBezTo>
                  <a:pt x="1475" y="3741096"/>
                  <a:pt x="-5915" y="3555837"/>
                  <a:pt x="6827" y="3370449"/>
                </a:cubicBezTo>
                <a:cubicBezTo>
                  <a:pt x="19822" y="3179328"/>
                  <a:pt x="35749" y="2988333"/>
                  <a:pt x="25939" y="2796448"/>
                </a:cubicBezTo>
                <a:cubicBezTo>
                  <a:pt x="19568" y="2674258"/>
                  <a:pt x="7463" y="2552194"/>
                  <a:pt x="15364" y="2429877"/>
                </a:cubicBezTo>
                <a:cubicBezTo>
                  <a:pt x="21696" y="2301584"/>
                  <a:pt x="19861" y="2173023"/>
                  <a:pt x="9885" y="2044959"/>
                </a:cubicBezTo>
                <a:cubicBezTo>
                  <a:pt x="4151" y="1980959"/>
                  <a:pt x="4151" y="1916564"/>
                  <a:pt x="9885" y="1852564"/>
                </a:cubicBezTo>
                <a:cubicBezTo>
                  <a:pt x="26168" y="1696405"/>
                  <a:pt x="30423" y="1539214"/>
                  <a:pt x="22626" y="1382405"/>
                </a:cubicBezTo>
                <a:cubicBezTo>
                  <a:pt x="18166" y="1264292"/>
                  <a:pt x="10394" y="1146307"/>
                  <a:pt x="15872" y="1027940"/>
                </a:cubicBezTo>
                <a:cubicBezTo>
                  <a:pt x="22370" y="889440"/>
                  <a:pt x="27340" y="750814"/>
                  <a:pt x="20970" y="612314"/>
                </a:cubicBezTo>
                <a:cubicBezTo>
                  <a:pt x="14267" y="463706"/>
                  <a:pt x="15452" y="314847"/>
                  <a:pt x="24536" y="166365"/>
                </a:cubicBezTo>
                <a:close/>
              </a:path>
            </a:pathLst>
          </a:custGeom>
        </p:spPr>
      </p:pic>
      <p:pic>
        <p:nvPicPr>
          <p:cNvPr id="8" name="Picture 8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267025E7-3D70-41BF-D344-5FF1211C17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6137076" y="4129453"/>
            <a:ext cx="3006924" cy="1871297"/>
          </a:xfrm>
          <a:custGeom>
            <a:avLst/>
            <a:gdLst/>
            <a:ahLst/>
            <a:cxnLst/>
            <a:rect l="l" t="t" r="r" b="b"/>
            <a:pathLst>
              <a:path w="4009232" h="2495062">
                <a:moveTo>
                  <a:pt x="2357618" y="4"/>
                </a:moveTo>
                <a:cubicBezTo>
                  <a:pt x="2402184" y="-78"/>
                  <a:pt x="2446761" y="1163"/>
                  <a:pt x="2491337" y="4428"/>
                </a:cubicBezTo>
                <a:cubicBezTo>
                  <a:pt x="2641421" y="17813"/>
                  <a:pt x="2792204" y="21079"/>
                  <a:pt x="2942707" y="14222"/>
                </a:cubicBezTo>
                <a:cubicBezTo>
                  <a:pt x="3063650" y="5694"/>
                  <a:pt x="3184962" y="4206"/>
                  <a:pt x="3306070" y="9782"/>
                </a:cubicBezTo>
                <a:cubicBezTo>
                  <a:pt x="3418912" y="16442"/>
                  <a:pt x="3531755" y="23233"/>
                  <a:pt x="3644979" y="19315"/>
                </a:cubicBezTo>
                <a:cubicBezTo>
                  <a:pt x="3690065" y="17748"/>
                  <a:pt x="3734514" y="15789"/>
                  <a:pt x="3779218" y="13177"/>
                </a:cubicBezTo>
                <a:cubicBezTo>
                  <a:pt x="3820337" y="9619"/>
                  <a:pt x="3861567" y="7938"/>
                  <a:pt x="3902788" y="8133"/>
                </a:cubicBezTo>
                <a:lnTo>
                  <a:pt x="4009232" y="13493"/>
                </a:lnTo>
                <a:lnTo>
                  <a:pt x="4009232" y="2495062"/>
                </a:lnTo>
                <a:lnTo>
                  <a:pt x="6243" y="2495062"/>
                </a:lnTo>
                <a:lnTo>
                  <a:pt x="25280" y="2123536"/>
                </a:lnTo>
                <a:cubicBezTo>
                  <a:pt x="28243" y="1879841"/>
                  <a:pt x="36288" y="1635638"/>
                  <a:pt x="11167" y="1392705"/>
                </a:cubicBezTo>
                <a:cubicBezTo>
                  <a:pt x="-5908" y="1228125"/>
                  <a:pt x="865" y="1064307"/>
                  <a:pt x="3970" y="899855"/>
                </a:cubicBezTo>
                <a:cubicBezTo>
                  <a:pt x="7498" y="715082"/>
                  <a:pt x="5805" y="530184"/>
                  <a:pt x="5805" y="345412"/>
                </a:cubicBezTo>
                <a:cubicBezTo>
                  <a:pt x="5522" y="265027"/>
                  <a:pt x="10321" y="185150"/>
                  <a:pt x="18506" y="105145"/>
                </a:cubicBezTo>
                <a:cubicBezTo>
                  <a:pt x="21435" y="76128"/>
                  <a:pt x="22749" y="47150"/>
                  <a:pt x="22780" y="18221"/>
                </a:cubicBezTo>
                <a:lnTo>
                  <a:pt x="22508" y="11325"/>
                </a:lnTo>
                <a:lnTo>
                  <a:pt x="119228" y="7824"/>
                </a:lnTo>
                <a:cubicBezTo>
                  <a:pt x="263604" y="-156"/>
                  <a:pt x="408364" y="3162"/>
                  <a:pt x="552257" y="17748"/>
                </a:cubicBezTo>
                <a:cubicBezTo>
                  <a:pt x="654057" y="25440"/>
                  <a:pt x="756316" y="24213"/>
                  <a:pt x="857924" y="14092"/>
                </a:cubicBezTo>
                <a:cubicBezTo>
                  <a:pt x="1044382" y="-1710"/>
                  <a:pt x="1230457" y="10958"/>
                  <a:pt x="1416533" y="21666"/>
                </a:cubicBezTo>
                <a:cubicBezTo>
                  <a:pt x="1596750" y="32113"/>
                  <a:pt x="1776839" y="24408"/>
                  <a:pt x="1957056" y="17487"/>
                </a:cubicBezTo>
                <a:cubicBezTo>
                  <a:pt x="2090308" y="12394"/>
                  <a:pt x="2223918" y="249"/>
                  <a:pt x="2357618" y="4"/>
                </a:cubicBezTo>
                <a:close/>
              </a:path>
            </a:pathLst>
          </a:cu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7EEAE367-C7DD-725A-B2A3-0BB90DF56C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4235" y="857251"/>
            <a:ext cx="3019766" cy="3146048"/>
          </a:xfrm>
          <a:custGeom>
            <a:avLst/>
            <a:gdLst/>
            <a:ahLst/>
            <a:cxnLst/>
            <a:rect l="l" t="t" r="r" b="b"/>
            <a:pathLst>
              <a:path w="4026354" h="4194731">
                <a:moveTo>
                  <a:pt x="23605" y="0"/>
                </a:moveTo>
                <a:lnTo>
                  <a:pt x="4026354" y="0"/>
                </a:lnTo>
                <a:lnTo>
                  <a:pt x="4026354" y="4174564"/>
                </a:lnTo>
                <a:lnTo>
                  <a:pt x="3905945" y="4162010"/>
                </a:lnTo>
                <a:cubicBezTo>
                  <a:pt x="3861284" y="4160178"/>
                  <a:pt x="3816513" y="4161154"/>
                  <a:pt x="3771885" y="4164948"/>
                </a:cubicBezTo>
                <a:cubicBezTo>
                  <a:pt x="3541871" y="4179705"/>
                  <a:pt x="3311601" y="4173044"/>
                  <a:pt x="3081586" y="4176309"/>
                </a:cubicBezTo>
                <a:cubicBezTo>
                  <a:pt x="2773880" y="4180750"/>
                  <a:pt x="2466429" y="4169388"/>
                  <a:pt x="2158851" y="4168344"/>
                </a:cubicBezTo>
                <a:cubicBezTo>
                  <a:pt x="2095807" y="4168083"/>
                  <a:pt x="2032508" y="4171478"/>
                  <a:pt x="1969719" y="4176701"/>
                </a:cubicBezTo>
                <a:cubicBezTo>
                  <a:pt x="1882731" y="4183754"/>
                  <a:pt x="1796889" y="4174873"/>
                  <a:pt x="1710666" y="4166515"/>
                </a:cubicBezTo>
                <a:cubicBezTo>
                  <a:pt x="1606738" y="4156460"/>
                  <a:pt x="1503066" y="4165340"/>
                  <a:pt x="1399776" y="4176963"/>
                </a:cubicBezTo>
                <a:cubicBezTo>
                  <a:pt x="1222450" y="4196539"/>
                  <a:pt x="1043788" y="4199947"/>
                  <a:pt x="865876" y="4187149"/>
                </a:cubicBezTo>
                <a:cubicBezTo>
                  <a:pt x="669356" y="4173436"/>
                  <a:pt x="472966" y="4175918"/>
                  <a:pt x="276446" y="4176963"/>
                </a:cubicBezTo>
                <a:lnTo>
                  <a:pt x="21362" y="4176292"/>
                </a:lnTo>
                <a:lnTo>
                  <a:pt x="14458" y="4122289"/>
                </a:lnTo>
                <a:cubicBezTo>
                  <a:pt x="3338" y="4042652"/>
                  <a:pt x="-1375" y="3962394"/>
                  <a:pt x="346" y="3882149"/>
                </a:cubicBezTo>
                <a:cubicBezTo>
                  <a:pt x="205" y="3686075"/>
                  <a:pt x="9942" y="3490382"/>
                  <a:pt x="27583" y="3294816"/>
                </a:cubicBezTo>
                <a:cubicBezTo>
                  <a:pt x="31859" y="3222826"/>
                  <a:pt x="29926" y="3150656"/>
                  <a:pt x="21797" y="3078932"/>
                </a:cubicBezTo>
                <a:cubicBezTo>
                  <a:pt x="13668" y="2997950"/>
                  <a:pt x="16505" y="2916371"/>
                  <a:pt x="30264" y="2835999"/>
                </a:cubicBezTo>
                <a:cubicBezTo>
                  <a:pt x="47622" y="2740756"/>
                  <a:pt x="39860" y="2645512"/>
                  <a:pt x="33510" y="2550269"/>
                </a:cubicBezTo>
                <a:cubicBezTo>
                  <a:pt x="16152" y="2288796"/>
                  <a:pt x="-5017" y="2027322"/>
                  <a:pt x="9096" y="1764959"/>
                </a:cubicBezTo>
                <a:cubicBezTo>
                  <a:pt x="12060" y="1708956"/>
                  <a:pt x="25042" y="1654350"/>
                  <a:pt x="30406" y="1598729"/>
                </a:cubicBezTo>
                <a:cubicBezTo>
                  <a:pt x="46071" y="1437069"/>
                  <a:pt x="27723" y="1276045"/>
                  <a:pt x="20244" y="1114767"/>
                </a:cubicBezTo>
                <a:cubicBezTo>
                  <a:pt x="9491" y="936281"/>
                  <a:pt x="11664" y="757351"/>
                  <a:pt x="26736" y="579120"/>
                </a:cubicBezTo>
                <a:cubicBezTo>
                  <a:pt x="36191" y="482353"/>
                  <a:pt x="39402" y="385459"/>
                  <a:pt x="38238" y="28853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3146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D27C0-AEF5-AEF2-054C-BCBBB6E03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1339851"/>
            <a:ext cx="2606040" cy="2676931"/>
          </a:xfr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en-US" dirty="0" err="1">
                <a:latin typeface="Candara"/>
              </a:rPr>
              <a:t>Zwiedzanie</a:t>
            </a:r>
            <a:r>
              <a:rPr lang="en-US" dirty="0">
                <a:latin typeface="Candara"/>
              </a:rPr>
              <a:t> </a:t>
            </a:r>
            <a:r>
              <a:rPr lang="en-US" dirty="0" err="1">
                <a:latin typeface="Candara"/>
              </a:rPr>
              <a:t>pałacu</a:t>
            </a:r>
            <a:r>
              <a:rPr lang="en-US" dirty="0">
                <a:latin typeface="Candara"/>
              </a:rPr>
              <a:t> </a:t>
            </a:r>
            <a:r>
              <a:rPr lang="en-US" dirty="0" err="1">
                <a:latin typeface="Candara"/>
              </a:rPr>
              <a:t>Carlosa</a:t>
            </a:r>
            <a:r>
              <a:rPr lang="en-US" dirty="0">
                <a:latin typeface="Candara"/>
              </a:rPr>
              <a:t> V</a:t>
            </a:r>
          </a:p>
        </p:txBody>
      </p:sp>
      <p:pic>
        <p:nvPicPr>
          <p:cNvPr id="13" name="Picture 13">
            <a:extLst>
              <a:ext uri="{FF2B5EF4-FFF2-40B4-BE49-F238E27FC236}">
                <a16:creationId xmlns:a16="http://schemas.microsoft.com/office/drawing/2014/main" id="{A74394BC-EBB4-9C69-9E3B-AC4D130964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370" y="857257"/>
            <a:ext cx="2464285" cy="5143493"/>
          </a:xfrm>
          <a:custGeom>
            <a:avLst/>
            <a:gdLst/>
            <a:ahLst/>
            <a:cxnLst/>
            <a:rect l="l" t="t" r="r" b="b"/>
            <a:pathLst>
              <a:path w="3285713" h="6858000">
                <a:moveTo>
                  <a:pt x="16970" y="0"/>
                </a:moveTo>
                <a:lnTo>
                  <a:pt x="3269111" y="0"/>
                </a:lnTo>
                <a:lnTo>
                  <a:pt x="3265544" y="140686"/>
                </a:lnTo>
                <a:cubicBezTo>
                  <a:pt x="3266106" y="312749"/>
                  <a:pt x="3278516" y="484544"/>
                  <a:pt x="3276399" y="655695"/>
                </a:cubicBezTo>
                <a:cubicBezTo>
                  <a:pt x="3275270" y="750938"/>
                  <a:pt x="3254102" y="845927"/>
                  <a:pt x="3258053" y="941424"/>
                </a:cubicBezTo>
                <a:cubicBezTo>
                  <a:pt x="3269625" y="1230836"/>
                  <a:pt x="3265815" y="1520375"/>
                  <a:pt x="3280916" y="1809660"/>
                </a:cubicBezTo>
                <a:cubicBezTo>
                  <a:pt x="3290682" y="1950657"/>
                  <a:pt x="3285530" y="2092164"/>
                  <a:pt x="3265533" y="2232285"/>
                </a:cubicBezTo>
                <a:cubicBezTo>
                  <a:pt x="3248879" y="2337306"/>
                  <a:pt x="3259182" y="2443217"/>
                  <a:pt x="3266238" y="2548746"/>
                </a:cubicBezTo>
                <a:cubicBezTo>
                  <a:pt x="3274847" y="2676498"/>
                  <a:pt x="3279504" y="2804125"/>
                  <a:pt x="3265391" y="2932131"/>
                </a:cubicBezTo>
                <a:cubicBezTo>
                  <a:pt x="3255231" y="3023183"/>
                  <a:pt x="3264686" y="3114743"/>
                  <a:pt x="3270331" y="3206050"/>
                </a:cubicBezTo>
                <a:cubicBezTo>
                  <a:pt x="3277669" y="3301343"/>
                  <a:pt x="3277669" y="3396993"/>
                  <a:pt x="3270331" y="3492287"/>
                </a:cubicBezTo>
                <a:cubicBezTo>
                  <a:pt x="3262965" y="3579403"/>
                  <a:pt x="3264715" y="3666937"/>
                  <a:pt x="3275553" y="3753761"/>
                </a:cubicBezTo>
                <a:cubicBezTo>
                  <a:pt x="3287407" y="3855353"/>
                  <a:pt x="3278234" y="3956946"/>
                  <a:pt x="3269625" y="4058539"/>
                </a:cubicBezTo>
                <a:cubicBezTo>
                  <a:pt x="3254243" y="4237342"/>
                  <a:pt x="3261158" y="4416017"/>
                  <a:pt x="3272448" y="4594439"/>
                </a:cubicBezTo>
                <a:cubicBezTo>
                  <a:pt x="3279674" y="4717278"/>
                  <a:pt x="3275708" y="4840446"/>
                  <a:pt x="3260594" y="4962713"/>
                </a:cubicBezTo>
                <a:cubicBezTo>
                  <a:pt x="3257912" y="4987031"/>
                  <a:pt x="3256818" y="5011382"/>
                  <a:pt x="3256271" y="5035748"/>
                </a:cubicBezTo>
                <a:lnTo>
                  <a:pt x="3255961" y="5057561"/>
                </a:lnTo>
                <a:lnTo>
                  <a:pt x="3252009" y="5100947"/>
                </a:lnTo>
                <a:lnTo>
                  <a:pt x="3255359" y="5173266"/>
                </a:lnTo>
                <a:lnTo>
                  <a:pt x="3255007" y="5180867"/>
                </a:lnTo>
                <a:lnTo>
                  <a:pt x="3260282" y="5238783"/>
                </a:lnTo>
                <a:lnTo>
                  <a:pt x="3271301" y="5440455"/>
                </a:lnTo>
                <a:cubicBezTo>
                  <a:pt x="3272550" y="5528263"/>
                  <a:pt x="3270254" y="5616112"/>
                  <a:pt x="3264404" y="5703831"/>
                </a:cubicBezTo>
                <a:cubicBezTo>
                  <a:pt x="3255795" y="5865363"/>
                  <a:pt x="3264686" y="6026641"/>
                  <a:pt x="3275130" y="6188047"/>
                </a:cubicBezTo>
                <a:cubicBezTo>
                  <a:pt x="3287548" y="6379930"/>
                  <a:pt x="3267791" y="6571686"/>
                  <a:pt x="3264827" y="6763568"/>
                </a:cubicBezTo>
                <a:cubicBezTo>
                  <a:pt x="3264545" y="6780776"/>
                  <a:pt x="3265603" y="6798015"/>
                  <a:pt x="3266909" y="6815254"/>
                </a:cubicBezTo>
                <a:lnTo>
                  <a:pt x="3269857" y="6858000"/>
                </a:lnTo>
                <a:lnTo>
                  <a:pt x="15795" y="6858000"/>
                </a:lnTo>
                <a:lnTo>
                  <a:pt x="11716" y="6584216"/>
                </a:lnTo>
                <a:cubicBezTo>
                  <a:pt x="9693" y="6488368"/>
                  <a:pt x="8801" y="6392585"/>
                  <a:pt x="14216" y="6297024"/>
                </a:cubicBezTo>
                <a:cubicBezTo>
                  <a:pt x="20970" y="6178401"/>
                  <a:pt x="19695" y="6058378"/>
                  <a:pt x="14981" y="5940264"/>
                </a:cubicBezTo>
                <a:cubicBezTo>
                  <a:pt x="10266" y="5822153"/>
                  <a:pt x="3896" y="5703912"/>
                  <a:pt x="14981" y="5585799"/>
                </a:cubicBezTo>
                <a:cubicBezTo>
                  <a:pt x="23136" y="5483192"/>
                  <a:pt x="25047" y="5380177"/>
                  <a:pt x="20714" y="5277330"/>
                </a:cubicBezTo>
                <a:cubicBezTo>
                  <a:pt x="15745" y="5098058"/>
                  <a:pt x="6063" y="4918659"/>
                  <a:pt x="16637" y="4739386"/>
                </a:cubicBezTo>
                <a:cubicBezTo>
                  <a:pt x="32819" y="4468249"/>
                  <a:pt x="23136" y="4197366"/>
                  <a:pt x="10394" y="3926484"/>
                </a:cubicBezTo>
                <a:cubicBezTo>
                  <a:pt x="1475" y="3741096"/>
                  <a:pt x="-5915" y="3555837"/>
                  <a:pt x="6827" y="3370449"/>
                </a:cubicBezTo>
                <a:cubicBezTo>
                  <a:pt x="19822" y="3179328"/>
                  <a:pt x="35749" y="2988333"/>
                  <a:pt x="25939" y="2796448"/>
                </a:cubicBezTo>
                <a:cubicBezTo>
                  <a:pt x="19568" y="2674258"/>
                  <a:pt x="7463" y="2552194"/>
                  <a:pt x="15364" y="2429877"/>
                </a:cubicBezTo>
                <a:cubicBezTo>
                  <a:pt x="21696" y="2301584"/>
                  <a:pt x="19861" y="2173023"/>
                  <a:pt x="9885" y="2044959"/>
                </a:cubicBezTo>
                <a:cubicBezTo>
                  <a:pt x="4151" y="1980959"/>
                  <a:pt x="4151" y="1916564"/>
                  <a:pt x="9885" y="1852564"/>
                </a:cubicBezTo>
                <a:cubicBezTo>
                  <a:pt x="26168" y="1696405"/>
                  <a:pt x="30423" y="1539214"/>
                  <a:pt x="22626" y="1382405"/>
                </a:cubicBezTo>
                <a:cubicBezTo>
                  <a:pt x="18166" y="1264292"/>
                  <a:pt x="10394" y="1146307"/>
                  <a:pt x="15872" y="1027940"/>
                </a:cubicBezTo>
                <a:cubicBezTo>
                  <a:pt x="22370" y="889440"/>
                  <a:pt x="27340" y="750814"/>
                  <a:pt x="20970" y="612314"/>
                </a:cubicBezTo>
                <a:cubicBezTo>
                  <a:pt x="14267" y="463706"/>
                  <a:pt x="15452" y="314847"/>
                  <a:pt x="24536" y="166365"/>
                </a:cubicBezTo>
                <a:close/>
              </a:path>
            </a:pathLst>
          </a:custGeom>
        </p:spPr>
      </p:pic>
      <p:pic>
        <p:nvPicPr>
          <p:cNvPr id="12" name="Picture 12" descr="A group of people posing for a photo in front of a building&#10;&#10;Description automatically generated">
            <a:extLst>
              <a:ext uri="{FF2B5EF4-FFF2-40B4-BE49-F238E27FC236}">
                <a16:creationId xmlns:a16="http://schemas.microsoft.com/office/drawing/2014/main" id="{126C59EB-CC75-AB38-E902-79156CD86B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6137076" y="4129453"/>
            <a:ext cx="3006924" cy="1871297"/>
          </a:xfrm>
          <a:custGeom>
            <a:avLst/>
            <a:gdLst/>
            <a:ahLst/>
            <a:cxnLst/>
            <a:rect l="l" t="t" r="r" b="b"/>
            <a:pathLst>
              <a:path w="4009232" h="2495062">
                <a:moveTo>
                  <a:pt x="2357618" y="4"/>
                </a:moveTo>
                <a:cubicBezTo>
                  <a:pt x="2402184" y="-78"/>
                  <a:pt x="2446761" y="1163"/>
                  <a:pt x="2491337" y="4428"/>
                </a:cubicBezTo>
                <a:cubicBezTo>
                  <a:pt x="2641421" y="17813"/>
                  <a:pt x="2792204" y="21079"/>
                  <a:pt x="2942707" y="14222"/>
                </a:cubicBezTo>
                <a:cubicBezTo>
                  <a:pt x="3063650" y="5694"/>
                  <a:pt x="3184962" y="4206"/>
                  <a:pt x="3306070" y="9782"/>
                </a:cubicBezTo>
                <a:cubicBezTo>
                  <a:pt x="3418912" y="16442"/>
                  <a:pt x="3531755" y="23233"/>
                  <a:pt x="3644979" y="19315"/>
                </a:cubicBezTo>
                <a:cubicBezTo>
                  <a:pt x="3690065" y="17748"/>
                  <a:pt x="3734514" y="15789"/>
                  <a:pt x="3779218" y="13177"/>
                </a:cubicBezTo>
                <a:cubicBezTo>
                  <a:pt x="3820337" y="9619"/>
                  <a:pt x="3861567" y="7938"/>
                  <a:pt x="3902788" y="8133"/>
                </a:cubicBezTo>
                <a:lnTo>
                  <a:pt x="4009232" y="13493"/>
                </a:lnTo>
                <a:lnTo>
                  <a:pt x="4009232" y="2495062"/>
                </a:lnTo>
                <a:lnTo>
                  <a:pt x="6243" y="2495062"/>
                </a:lnTo>
                <a:lnTo>
                  <a:pt x="25280" y="2123536"/>
                </a:lnTo>
                <a:cubicBezTo>
                  <a:pt x="28243" y="1879841"/>
                  <a:pt x="36288" y="1635638"/>
                  <a:pt x="11167" y="1392705"/>
                </a:cubicBezTo>
                <a:cubicBezTo>
                  <a:pt x="-5908" y="1228125"/>
                  <a:pt x="865" y="1064307"/>
                  <a:pt x="3970" y="899855"/>
                </a:cubicBezTo>
                <a:cubicBezTo>
                  <a:pt x="7498" y="715082"/>
                  <a:pt x="5805" y="530184"/>
                  <a:pt x="5805" y="345412"/>
                </a:cubicBezTo>
                <a:cubicBezTo>
                  <a:pt x="5522" y="265027"/>
                  <a:pt x="10321" y="185150"/>
                  <a:pt x="18506" y="105145"/>
                </a:cubicBezTo>
                <a:cubicBezTo>
                  <a:pt x="21435" y="76128"/>
                  <a:pt x="22749" y="47150"/>
                  <a:pt x="22780" y="18221"/>
                </a:cubicBezTo>
                <a:lnTo>
                  <a:pt x="22508" y="11325"/>
                </a:lnTo>
                <a:lnTo>
                  <a:pt x="119228" y="7824"/>
                </a:lnTo>
                <a:cubicBezTo>
                  <a:pt x="263604" y="-156"/>
                  <a:pt x="408364" y="3162"/>
                  <a:pt x="552257" y="17748"/>
                </a:cubicBezTo>
                <a:cubicBezTo>
                  <a:pt x="654057" y="25440"/>
                  <a:pt x="756316" y="24213"/>
                  <a:pt x="857924" y="14092"/>
                </a:cubicBezTo>
                <a:cubicBezTo>
                  <a:pt x="1044382" y="-1710"/>
                  <a:pt x="1230457" y="10958"/>
                  <a:pt x="1416533" y="21666"/>
                </a:cubicBezTo>
                <a:cubicBezTo>
                  <a:pt x="1596750" y="32113"/>
                  <a:pt x="1776839" y="24408"/>
                  <a:pt x="1957056" y="17487"/>
                </a:cubicBezTo>
                <a:cubicBezTo>
                  <a:pt x="2090308" y="12394"/>
                  <a:pt x="2223918" y="249"/>
                  <a:pt x="2357618" y="4"/>
                </a:cubicBezTo>
                <a:close/>
              </a:path>
            </a:pathLst>
          </a:custGeom>
        </p:spPr>
      </p:pic>
      <p:pic>
        <p:nvPicPr>
          <p:cNvPr id="11" name="Picture 11" descr="A group of people posing for a photo in front of a building&#10;&#10;Description automatically generated">
            <a:extLst>
              <a:ext uri="{FF2B5EF4-FFF2-40B4-BE49-F238E27FC236}">
                <a16:creationId xmlns:a16="http://schemas.microsoft.com/office/drawing/2014/main" id="{E491B537-2E19-2F17-F91E-BCD1B48526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4235" y="857251"/>
            <a:ext cx="3019766" cy="3146048"/>
          </a:xfrm>
          <a:custGeom>
            <a:avLst/>
            <a:gdLst/>
            <a:ahLst/>
            <a:cxnLst/>
            <a:rect l="l" t="t" r="r" b="b"/>
            <a:pathLst>
              <a:path w="4026354" h="4194731">
                <a:moveTo>
                  <a:pt x="23605" y="0"/>
                </a:moveTo>
                <a:lnTo>
                  <a:pt x="4026354" y="0"/>
                </a:lnTo>
                <a:lnTo>
                  <a:pt x="4026354" y="4174564"/>
                </a:lnTo>
                <a:lnTo>
                  <a:pt x="3905945" y="4162010"/>
                </a:lnTo>
                <a:cubicBezTo>
                  <a:pt x="3861284" y="4160178"/>
                  <a:pt x="3816513" y="4161154"/>
                  <a:pt x="3771885" y="4164948"/>
                </a:cubicBezTo>
                <a:cubicBezTo>
                  <a:pt x="3541871" y="4179705"/>
                  <a:pt x="3311601" y="4173044"/>
                  <a:pt x="3081586" y="4176309"/>
                </a:cubicBezTo>
                <a:cubicBezTo>
                  <a:pt x="2773880" y="4180750"/>
                  <a:pt x="2466429" y="4169388"/>
                  <a:pt x="2158851" y="4168344"/>
                </a:cubicBezTo>
                <a:cubicBezTo>
                  <a:pt x="2095807" y="4168083"/>
                  <a:pt x="2032508" y="4171478"/>
                  <a:pt x="1969719" y="4176701"/>
                </a:cubicBezTo>
                <a:cubicBezTo>
                  <a:pt x="1882731" y="4183754"/>
                  <a:pt x="1796889" y="4174873"/>
                  <a:pt x="1710666" y="4166515"/>
                </a:cubicBezTo>
                <a:cubicBezTo>
                  <a:pt x="1606738" y="4156460"/>
                  <a:pt x="1503066" y="4165340"/>
                  <a:pt x="1399776" y="4176963"/>
                </a:cubicBezTo>
                <a:cubicBezTo>
                  <a:pt x="1222450" y="4196539"/>
                  <a:pt x="1043788" y="4199947"/>
                  <a:pt x="865876" y="4187149"/>
                </a:cubicBezTo>
                <a:cubicBezTo>
                  <a:pt x="669356" y="4173436"/>
                  <a:pt x="472966" y="4175918"/>
                  <a:pt x="276446" y="4176963"/>
                </a:cubicBezTo>
                <a:lnTo>
                  <a:pt x="21362" y="4176292"/>
                </a:lnTo>
                <a:lnTo>
                  <a:pt x="14458" y="4122289"/>
                </a:lnTo>
                <a:cubicBezTo>
                  <a:pt x="3338" y="4042652"/>
                  <a:pt x="-1375" y="3962394"/>
                  <a:pt x="346" y="3882149"/>
                </a:cubicBezTo>
                <a:cubicBezTo>
                  <a:pt x="205" y="3686075"/>
                  <a:pt x="9942" y="3490382"/>
                  <a:pt x="27583" y="3294816"/>
                </a:cubicBezTo>
                <a:cubicBezTo>
                  <a:pt x="31859" y="3222826"/>
                  <a:pt x="29926" y="3150656"/>
                  <a:pt x="21797" y="3078932"/>
                </a:cubicBezTo>
                <a:cubicBezTo>
                  <a:pt x="13668" y="2997950"/>
                  <a:pt x="16505" y="2916371"/>
                  <a:pt x="30264" y="2835999"/>
                </a:cubicBezTo>
                <a:cubicBezTo>
                  <a:pt x="47622" y="2740756"/>
                  <a:pt x="39860" y="2645512"/>
                  <a:pt x="33510" y="2550269"/>
                </a:cubicBezTo>
                <a:cubicBezTo>
                  <a:pt x="16152" y="2288796"/>
                  <a:pt x="-5017" y="2027322"/>
                  <a:pt x="9096" y="1764959"/>
                </a:cubicBezTo>
                <a:cubicBezTo>
                  <a:pt x="12060" y="1708956"/>
                  <a:pt x="25042" y="1654350"/>
                  <a:pt x="30406" y="1598729"/>
                </a:cubicBezTo>
                <a:cubicBezTo>
                  <a:pt x="46071" y="1437069"/>
                  <a:pt x="27723" y="1276045"/>
                  <a:pt x="20244" y="1114767"/>
                </a:cubicBezTo>
                <a:cubicBezTo>
                  <a:pt x="9491" y="936281"/>
                  <a:pt x="11664" y="757351"/>
                  <a:pt x="26736" y="579120"/>
                </a:cubicBezTo>
                <a:cubicBezTo>
                  <a:pt x="36191" y="482353"/>
                  <a:pt x="39402" y="385459"/>
                  <a:pt x="38238" y="28853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194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5F7A7C3-66A6-90A5-ED2A-A3C7F775E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118" y="2887219"/>
            <a:ext cx="2946069" cy="2539799"/>
          </a:xfrm>
        </p:spPr>
        <p:txBody>
          <a:bodyPr vert="horz" lIns="68580" tIns="34290" rIns="68580" bIns="34290" rtlCol="0" anchor="t">
            <a:normAutofit/>
          </a:bodyPr>
          <a:lstStyle/>
          <a:p>
            <a:pPr marL="0" indent="0">
              <a:buNone/>
            </a:pPr>
            <a:r>
              <a:rPr lang="en-US" sz="2700" dirty="0" err="1">
                <a:latin typeface="Candara"/>
              </a:rPr>
              <a:t>Zwiedzanie</a:t>
            </a:r>
            <a:r>
              <a:rPr lang="en-US" sz="2700" dirty="0">
                <a:latin typeface="Candara"/>
              </a:rPr>
              <a:t> </a:t>
            </a:r>
            <a:br>
              <a:rPr lang="en-US" sz="2700" dirty="0">
                <a:latin typeface="Candara"/>
              </a:rPr>
            </a:br>
            <a:r>
              <a:rPr lang="en-US" sz="2700" dirty="0" err="1">
                <a:latin typeface="Candara"/>
              </a:rPr>
              <a:t>Pał</a:t>
            </a:r>
            <a:r>
              <a:rPr lang="pl-PL" sz="2700" dirty="0">
                <a:latin typeface="Candara"/>
              </a:rPr>
              <a:t>a</a:t>
            </a:r>
            <a:r>
              <a:rPr lang="en-US" sz="2700" dirty="0">
                <a:latin typeface="Candara"/>
              </a:rPr>
              <a:t>cu Alhambra</a:t>
            </a:r>
            <a:endParaRPr lang="en-US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0DEF354-079F-42A7-4621-8F78E9A5DF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0701" y="857258"/>
            <a:ext cx="2283650" cy="2697772"/>
          </a:xfrm>
          <a:custGeom>
            <a:avLst/>
            <a:gdLst/>
            <a:ahLst/>
            <a:cxnLst/>
            <a:rect l="l" t="t" r="r" b="b"/>
            <a:pathLst>
              <a:path w="3044866" h="3597039">
                <a:moveTo>
                  <a:pt x="19840" y="0"/>
                </a:moveTo>
                <a:lnTo>
                  <a:pt x="3028263" y="0"/>
                </a:lnTo>
                <a:lnTo>
                  <a:pt x="3024697" y="140686"/>
                </a:lnTo>
                <a:cubicBezTo>
                  <a:pt x="3025259" y="312749"/>
                  <a:pt x="3037669" y="484544"/>
                  <a:pt x="3035552" y="655695"/>
                </a:cubicBezTo>
                <a:cubicBezTo>
                  <a:pt x="3034423" y="750938"/>
                  <a:pt x="3013255" y="845927"/>
                  <a:pt x="3017206" y="941424"/>
                </a:cubicBezTo>
                <a:cubicBezTo>
                  <a:pt x="3028778" y="1230836"/>
                  <a:pt x="3024968" y="1520375"/>
                  <a:pt x="3040069" y="1809660"/>
                </a:cubicBezTo>
                <a:cubicBezTo>
                  <a:pt x="3049835" y="1950657"/>
                  <a:pt x="3044683" y="2092164"/>
                  <a:pt x="3024686" y="2232285"/>
                </a:cubicBezTo>
                <a:cubicBezTo>
                  <a:pt x="3008033" y="2337306"/>
                  <a:pt x="3018335" y="2443217"/>
                  <a:pt x="3025391" y="2548746"/>
                </a:cubicBezTo>
                <a:cubicBezTo>
                  <a:pt x="3034000" y="2676499"/>
                  <a:pt x="3038657" y="2804125"/>
                  <a:pt x="3024544" y="2932131"/>
                </a:cubicBezTo>
                <a:cubicBezTo>
                  <a:pt x="3014384" y="3023183"/>
                  <a:pt x="3023839" y="3114743"/>
                  <a:pt x="3029484" y="3206050"/>
                </a:cubicBezTo>
                <a:cubicBezTo>
                  <a:pt x="3036822" y="3301343"/>
                  <a:pt x="3036822" y="3396994"/>
                  <a:pt x="3029484" y="3492287"/>
                </a:cubicBezTo>
                <a:lnTo>
                  <a:pt x="3026528" y="3584038"/>
                </a:lnTo>
                <a:lnTo>
                  <a:pt x="2536033" y="3578457"/>
                </a:lnTo>
                <a:cubicBezTo>
                  <a:pt x="2378057" y="3583558"/>
                  <a:pt x="2220080" y="3585390"/>
                  <a:pt x="2062105" y="3578457"/>
                </a:cubicBezTo>
                <a:cubicBezTo>
                  <a:pt x="1889685" y="3570479"/>
                  <a:pt x="1717648" y="3579504"/>
                  <a:pt x="1545736" y="3591536"/>
                </a:cubicBezTo>
                <a:cubicBezTo>
                  <a:pt x="1379525" y="3603177"/>
                  <a:pt x="1213695" y="3594544"/>
                  <a:pt x="1047737" y="3582381"/>
                </a:cubicBezTo>
                <a:cubicBezTo>
                  <a:pt x="872873" y="3569328"/>
                  <a:pt x="697288" y="3570585"/>
                  <a:pt x="522627" y="3586174"/>
                </a:cubicBezTo>
                <a:cubicBezTo>
                  <a:pt x="408103" y="3596376"/>
                  <a:pt x="293327" y="3581074"/>
                  <a:pt x="179310" y="3582119"/>
                </a:cubicBezTo>
                <a:lnTo>
                  <a:pt x="12768" y="3583434"/>
                </a:lnTo>
                <a:lnTo>
                  <a:pt x="14927" y="3541208"/>
                </a:lnTo>
                <a:cubicBezTo>
                  <a:pt x="24495" y="3440295"/>
                  <a:pt x="35084" y="3338234"/>
                  <a:pt x="15947" y="3236172"/>
                </a:cubicBezTo>
                <a:cubicBezTo>
                  <a:pt x="7719" y="3188816"/>
                  <a:pt x="7719" y="3140388"/>
                  <a:pt x="15947" y="3093031"/>
                </a:cubicBezTo>
                <a:cubicBezTo>
                  <a:pt x="25898" y="3029243"/>
                  <a:pt x="35339" y="2966092"/>
                  <a:pt x="22581" y="2901666"/>
                </a:cubicBezTo>
                <a:cubicBezTo>
                  <a:pt x="16968" y="2873599"/>
                  <a:pt x="12758" y="2845277"/>
                  <a:pt x="9823" y="2816955"/>
                </a:cubicBezTo>
                <a:cubicBezTo>
                  <a:pt x="3980" y="2744645"/>
                  <a:pt x="6072" y="2671926"/>
                  <a:pt x="16074" y="2600075"/>
                </a:cubicBezTo>
                <a:cubicBezTo>
                  <a:pt x="25643" y="2516640"/>
                  <a:pt x="10079" y="2432694"/>
                  <a:pt x="22836" y="2349514"/>
                </a:cubicBezTo>
                <a:cubicBezTo>
                  <a:pt x="31895" y="2282524"/>
                  <a:pt x="32239" y="2214640"/>
                  <a:pt x="23857" y="2147560"/>
                </a:cubicBezTo>
                <a:cubicBezTo>
                  <a:pt x="8778" y="2020749"/>
                  <a:pt x="9721" y="1892547"/>
                  <a:pt x="26663" y="1765978"/>
                </a:cubicBezTo>
                <a:cubicBezTo>
                  <a:pt x="37125" y="1692111"/>
                  <a:pt x="43121" y="1616076"/>
                  <a:pt x="24367" y="1543612"/>
                </a:cubicBezTo>
                <a:cubicBezTo>
                  <a:pt x="-19775" y="1373297"/>
                  <a:pt x="5996" y="1202727"/>
                  <a:pt x="24367" y="1033305"/>
                </a:cubicBezTo>
                <a:cubicBezTo>
                  <a:pt x="35530" y="942318"/>
                  <a:pt x="35786" y="850322"/>
                  <a:pt x="25133" y="759271"/>
                </a:cubicBezTo>
                <a:cubicBezTo>
                  <a:pt x="6226" y="624792"/>
                  <a:pt x="2577" y="488614"/>
                  <a:pt x="14289" y="353321"/>
                </a:cubicBezTo>
                <a:cubicBezTo>
                  <a:pt x="24877" y="242712"/>
                  <a:pt x="35339" y="131848"/>
                  <a:pt x="22581" y="20346"/>
                </a:cubicBezTo>
                <a:close/>
              </a:path>
            </a:pathLst>
          </a:cu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F8929E44-2DFC-6482-43D4-45D2C22023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6494" y="3701572"/>
            <a:ext cx="2284477" cy="2299178"/>
          </a:xfrm>
          <a:custGeom>
            <a:avLst/>
            <a:gdLst/>
            <a:ahLst/>
            <a:cxnLst/>
            <a:rect l="l" t="t" r="r" b="b"/>
            <a:pathLst>
              <a:path w="3045969" h="3065570">
                <a:moveTo>
                  <a:pt x="2750933" y="0"/>
                </a:moveTo>
                <a:lnTo>
                  <a:pt x="3043770" y="11038"/>
                </a:lnTo>
                <a:lnTo>
                  <a:pt x="3045607" y="37526"/>
                </a:lnTo>
                <a:cubicBezTo>
                  <a:pt x="3047625" y="113720"/>
                  <a:pt x="3040851" y="189914"/>
                  <a:pt x="3034394" y="266109"/>
                </a:cubicBezTo>
                <a:cubicBezTo>
                  <a:pt x="3019012" y="444912"/>
                  <a:pt x="3025927" y="623588"/>
                  <a:pt x="3037217" y="802010"/>
                </a:cubicBezTo>
                <a:cubicBezTo>
                  <a:pt x="3044443" y="924849"/>
                  <a:pt x="3040477" y="1048016"/>
                  <a:pt x="3025363" y="1170283"/>
                </a:cubicBezTo>
                <a:cubicBezTo>
                  <a:pt x="3020000" y="1218920"/>
                  <a:pt x="3020987" y="1267685"/>
                  <a:pt x="3020000" y="1316450"/>
                </a:cubicBezTo>
                <a:cubicBezTo>
                  <a:pt x="3019717" y="1325847"/>
                  <a:pt x="3026069" y="1336767"/>
                  <a:pt x="3014637" y="1344641"/>
                </a:cubicBezTo>
                <a:lnTo>
                  <a:pt x="3014637" y="1357340"/>
                </a:lnTo>
                <a:cubicBezTo>
                  <a:pt x="3027198" y="1364325"/>
                  <a:pt x="3020706" y="1375754"/>
                  <a:pt x="3021693" y="1384898"/>
                </a:cubicBezTo>
                <a:cubicBezTo>
                  <a:pt x="3038360" y="1560005"/>
                  <a:pt x="3040872" y="1735963"/>
                  <a:pt x="3029173" y="1911401"/>
                </a:cubicBezTo>
                <a:cubicBezTo>
                  <a:pt x="3020564" y="2072933"/>
                  <a:pt x="3029455" y="2234211"/>
                  <a:pt x="3039899" y="2395617"/>
                </a:cubicBezTo>
                <a:cubicBezTo>
                  <a:pt x="3052317" y="2587500"/>
                  <a:pt x="3032560" y="2779256"/>
                  <a:pt x="3029596" y="2971138"/>
                </a:cubicBezTo>
                <a:cubicBezTo>
                  <a:pt x="3029314" y="2988346"/>
                  <a:pt x="3030372" y="3005585"/>
                  <a:pt x="3031678" y="3022824"/>
                </a:cubicBezTo>
                <a:lnTo>
                  <a:pt x="3034625" y="3065570"/>
                </a:lnTo>
                <a:lnTo>
                  <a:pt x="24938" y="3065570"/>
                </a:lnTo>
                <a:lnTo>
                  <a:pt x="25911" y="3001918"/>
                </a:lnTo>
                <a:cubicBezTo>
                  <a:pt x="28191" y="2973959"/>
                  <a:pt x="32318" y="2946151"/>
                  <a:pt x="38276" y="2918677"/>
                </a:cubicBezTo>
                <a:cubicBezTo>
                  <a:pt x="68779" y="2777462"/>
                  <a:pt x="65552" y="2631030"/>
                  <a:pt x="28835" y="2491295"/>
                </a:cubicBezTo>
                <a:cubicBezTo>
                  <a:pt x="-4463" y="2359636"/>
                  <a:pt x="-11352" y="2227594"/>
                  <a:pt x="21053" y="2094786"/>
                </a:cubicBezTo>
                <a:cubicBezTo>
                  <a:pt x="51646" y="1971356"/>
                  <a:pt x="50153" y="1842146"/>
                  <a:pt x="16716" y="1719456"/>
                </a:cubicBezTo>
                <a:cubicBezTo>
                  <a:pt x="9316" y="1687689"/>
                  <a:pt x="4787" y="1655323"/>
                  <a:pt x="3192" y="1622752"/>
                </a:cubicBezTo>
                <a:cubicBezTo>
                  <a:pt x="-6887" y="1503851"/>
                  <a:pt x="10081" y="1386608"/>
                  <a:pt x="24242" y="1269110"/>
                </a:cubicBezTo>
                <a:cubicBezTo>
                  <a:pt x="33683" y="1194222"/>
                  <a:pt x="48099" y="1118569"/>
                  <a:pt x="24242" y="1044447"/>
                </a:cubicBezTo>
                <a:cubicBezTo>
                  <a:pt x="7899" y="992791"/>
                  <a:pt x="4264" y="937959"/>
                  <a:pt x="13654" y="884594"/>
                </a:cubicBezTo>
                <a:cubicBezTo>
                  <a:pt x="29486" y="789881"/>
                  <a:pt x="32790" y="693497"/>
                  <a:pt x="23477" y="597929"/>
                </a:cubicBezTo>
                <a:cubicBezTo>
                  <a:pt x="17328" y="534919"/>
                  <a:pt x="18272" y="471411"/>
                  <a:pt x="26284" y="408605"/>
                </a:cubicBezTo>
                <a:cubicBezTo>
                  <a:pt x="36872" y="324149"/>
                  <a:pt x="53330" y="238162"/>
                  <a:pt x="33300" y="153452"/>
                </a:cubicBezTo>
                <a:cubicBezTo>
                  <a:pt x="25327" y="119804"/>
                  <a:pt x="19745" y="86163"/>
                  <a:pt x="16058" y="52511"/>
                </a:cubicBezTo>
                <a:lnTo>
                  <a:pt x="13611" y="10473"/>
                </a:lnTo>
                <a:lnTo>
                  <a:pt x="222689" y="5194"/>
                </a:lnTo>
                <a:cubicBezTo>
                  <a:pt x="477949" y="4054"/>
                  <a:pt x="733156" y="16119"/>
                  <a:pt x="988364" y="17002"/>
                </a:cubicBezTo>
                <a:cubicBezTo>
                  <a:pt x="1097946" y="17394"/>
                  <a:pt x="1207148" y="12424"/>
                  <a:pt x="1316477" y="7977"/>
                </a:cubicBezTo>
                <a:cubicBezTo>
                  <a:pt x="1457478" y="2353"/>
                  <a:pt x="1598225" y="13470"/>
                  <a:pt x="1738973" y="11247"/>
                </a:cubicBezTo>
                <a:cubicBezTo>
                  <a:pt x="1972073" y="7585"/>
                  <a:pt x="2205047" y="18310"/>
                  <a:pt x="2438148" y="11247"/>
                </a:cubicBezTo>
                <a:cubicBezTo>
                  <a:pt x="2542410" y="7977"/>
                  <a:pt x="2646671" y="3007"/>
                  <a:pt x="2750933" y="0"/>
                </a:cubicBezTo>
                <a:close/>
              </a:path>
            </a:pathLst>
          </a:cu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02C1B6DF-3CA3-C59F-965D-24BDB04BDD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7927" y="857258"/>
            <a:ext cx="2946069" cy="3107622"/>
          </a:xfrm>
          <a:custGeom>
            <a:avLst/>
            <a:gdLst/>
            <a:ahLst/>
            <a:cxnLst/>
            <a:rect l="l" t="t" r="r" b="b"/>
            <a:pathLst>
              <a:path w="3928092" h="4143506">
                <a:moveTo>
                  <a:pt x="23605" y="0"/>
                </a:moveTo>
                <a:lnTo>
                  <a:pt x="3928092" y="0"/>
                </a:lnTo>
                <a:lnTo>
                  <a:pt x="3928092" y="4125656"/>
                </a:lnTo>
                <a:lnTo>
                  <a:pt x="3780617" y="4131078"/>
                </a:lnTo>
                <a:cubicBezTo>
                  <a:pt x="3614346" y="4131561"/>
                  <a:pt x="3448073" y="4118803"/>
                  <a:pt x="3281801" y="4125634"/>
                </a:cubicBezTo>
                <a:cubicBezTo>
                  <a:pt x="3062120" y="4134609"/>
                  <a:pt x="2842441" y="4144923"/>
                  <a:pt x="2622887" y="4130456"/>
                </a:cubicBezTo>
                <a:cubicBezTo>
                  <a:pt x="2472401" y="4120545"/>
                  <a:pt x="2321159" y="4107551"/>
                  <a:pt x="2169916" y="4111570"/>
                </a:cubicBezTo>
                <a:cubicBezTo>
                  <a:pt x="2014640" y="4115856"/>
                  <a:pt x="1859994" y="4129920"/>
                  <a:pt x="1705097" y="4140234"/>
                </a:cubicBezTo>
                <a:cubicBezTo>
                  <a:pt x="1591463" y="4147694"/>
                  <a:pt x="1477389" y="4142391"/>
                  <a:pt x="1364801" y="4124429"/>
                </a:cubicBezTo>
                <a:cubicBezTo>
                  <a:pt x="1284516" y="4111703"/>
                  <a:pt x="1203727" y="4117195"/>
                  <a:pt x="1123316" y="4121750"/>
                </a:cubicBezTo>
                <a:cubicBezTo>
                  <a:pt x="978124" y="4130323"/>
                  <a:pt x="833434" y="4143717"/>
                  <a:pt x="688243" y="4130323"/>
                </a:cubicBezTo>
                <a:cubicBezTo>
                  <a:pt x="558551" y="4118266"/>
                  <a:pt x="427601" y="4108489"/>
                  <a:pt x="298918" y="4118266"/>
                </a:cubicBezTo>
                <a:cubicBezTo>
                  <a:pt x="234577" y="4123155"/>
                  <a:pt x="170204" y="4128045"/>
                  <a:pt x="105785" y="4130037"/>
                </a:cubicBezTo>
                <a:lnTo>
                  <a:pt x="15503" y="4130462"/>
                </a:lnTo>
                <a:lnTo>
                  <a:pt x="14458" y="4122289"/>
                </a:lnTo>
                <a:cubicBezTo>
                  <a:pt x="3338" y="4042653"/>
                  <a:pt x="-1375" y="3962394"/>
                  <a:pt x="346" y="3882149"/>
                </a:cubicBezTo>
                <a:cubicBezTo>
                  <a:pt x="205" y="3686075"/>
                  <a:pt x="9942" y="3490383"/>
                  <a:pt x="27583" y="3294816"/>
                </a:cubicBezTo>
                <a:cubicBezTo>
                  <a:pt x="31859" y="3222826"/>
                  <a:pt x="29926" y="3150656"/>
                  <a:pt x="21797" y="3078932"/>
                </a:cubicBezTo>
                <a:cubicBezTo>
                  <a:pt x="13668" y="2997950"/>
                  <a:pt x="16505" y="2916372"/>
                  <a:pt x="30264" y="2835999"/>
                </a:cubicBezTo>
                <a:cubicBezTo>
                  <a:pt x="47622" y="2740756"/>
                  <a:pt x="39860" y="2645513"/>
                  <a:pt x="33510" y="2550270"/>
                </a:cubicBezTo>
                <a:cubicBezTo>
                  <a:pt x="16152" y="2288796"/>
                  <a:pt x="-5017" y="2027322"/>
                  <a:pt x="9096" y="1764959"/>
                </a:cubicBezTo>
                <a:cubicBezTo>
                  <a:pt x="12060" y="1708956"/>
                  <a:pt x="25042" y="1654350"/>
                  <a:pt x="30406" y="1598729"/>
                </a:cubicBezTo>
                <a:cubicBezTo>
                  <a:pt x="46071" y="1437069"/>
                  <a:pt x="27723" y="1276045"/>
                  <a:pt x="20244" y="1114767"/>
                </a:cubicBezTo>
                <a:cubicBezTo>
                  <a:pt x="9491" y="936281"/>
                  <a:pt x="11664" y="757351"/>
                  <a:pt x="26736" y="579120"/>
                </a:cubicBezTo>
                <a:cubicBezTo>
                  <a:pt x="36191" y="482353"/>
                  <a:pt x="39402" y="385459"/>
                  <a:pt x="38237" y="288533"/>
                </a:cubicBezTo>
                <a:close/>
              </a:path>
            </a:pathLst>
          </a:custGeom>
        </p:spPr>
      </p:pic>
      <p:pic>
        <p:nvPicPr>
          <p:cNvPr id="7" name="Picture 7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90EEAFE9-FC20-477F-B327-1182A771BC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5"/>
          <a:stretch/>
        </p:blipFill>
        <p:spPr>
          <a:xfrm>
            <a:off x="6210774" y="4103505"/>
            <a:ext cx="2933228" cy="1897245"/>
          </a:xfrm>
          <a:custGeom>
            <a:avLst/>
            <a:gdLst/>
            <a:ahLst/>
            <a:cxnLst/>
            <a:rect l="l" t="t" r="r" b="b"/>
            <a:pathLst>
              <a:path w="3910971" h="2529660">
                <a:moveTo>
                  <a:pt x="842684" y="662"/>
                </a:moveTo>
                <a:cubicBezTo>
                  <a:pt x="941895" y="-744"/>
                  <a:pt x="1041116" y="93"/>
                  <a:pt x="1140350" y="3173"/>
                </a:cubicBezTo>
                <a:cubicBezTo>
                  <a:pt x="1210804" y="5316"/>
                  <a:pt x="1279746" y="24605"/>
                  <a:pt x="1350451" y="29025"/>
                </a:cubicBezTo>
                <a:cubicBezTo>
                  <a:pt x="1535093" y="40276"/>
                  <a:pt x="1719483" y="30901"/>
                  <a:pt x="1903495" y="18310"/>
                </a:cubicBezTo>
                <a:cubicBezTo>
                  <a:pt x="2151898" y="628"/>
                  <a:pt x="2401172" y="2101"/>
                  <a:pt x="2649374" y="22730"/>
                </a:cubicBezTo>
                <a:cubicBezTo>
                  <a:pt x="2869445" y="43947"/>
                  <a:pt x="3091027" y="39942"/>
                  <a:pt x="3310304" y="10808"/>
                </a:cubicBezTo>
                <a:cubicBezTo>
                  <a:pt x="3434575" y="-7007"/>
                  <a:pt x="3559980" y="9067"/>
                  <a:pt x="3684881" y="10808"/>
                </a:cubicBezTo>
                <a:cubicBezTo>
                  <a:pt x="3752435" y="11746"/>
                  <a:pt x="3819992" y="12684"/>
                  <a:pt x="3887420" y="15630"/>
                </a:cubicBezTo>
                <a:lnTo>
                  <a:pt x="3910971" y="11103"/>
                </a:lnTo>
                <a:lnTo>
                  <a:pt x="3910971" y="2529660"/>
                </a:lnTo>
                <a:lnTo>
                  <a:pt x="6242" y="2529660"/>
                </a:lnTo>
                <a:lnTo>
                  <a:pt x="25280" y="2158134"/>
                </a:lnTo>
                <a:cubicBezTo>
                  <a:pt x="28243" y="1914439"/>
                  <a:pt x="36288" y="1670236"/>
                  <a:pt x="11167" y="1427303"/>
                </a:cubicBezTo>
                <a:cubicBezTo>
                  <a:pt x="-5908" y="1262723"/>
                  <a:pt x="865" y="1098905"/>
                  <a:pt x="3970" y="934453"/>
                </a:cubicBezTo>
                <a:cubicBezTo>
                  <a:pt x="7498" y="749680"/>
                  <a:pt x="5805" y="564783"/>
                  <a:pt x="5805" y="380010"/>
                </a:cubicBezTo>
                <a:cubicBezTo>
                  <a:pt x="5522" y="299625"/>
                  <a:pt x="10321" y="219748"/>
                  <a:pt x="18506" y="139744"/>
                </a:cubicBezTo>
                <a:lnTo>
                  <a:pt x="19072" y="23791"/>
                </a:lnTo>
                <a:lnTo>
                  <a:pt x="67093" y="27133"/>
                </a:lnTo>
                <a:cubicBezTo>
                  <a:pt x="226530" y="32207"/>
                  <a:pt x="385807" y="21156"/>
                  <a:pt x="545085" y="11612"/>
                </a:cubicBezTo>
                <a:cubicBezTo>
                  <a:pt x="644275" y="5719"/>
                  <a:pt x="743474" y="2069"/>
                  <a:pt x="842684" y="66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944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07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Firmy, w których odbyły się staże.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6446396" y="2891274"/>
            <a:ext cx="3399609" cy="279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700" b="1" dirty="0">
                <a:solidFill>
                  <a:schemeClr val="bg1"/>
                </a:solidFill>
                <a:latin typeface="Bahnschrift" panose="020B0502040204020203" pitchFamily="34" charset="0"/>
              </a:rPr>
              <a:t>Hotel Carlos V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35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Jakub Zając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Emilia Matuszewska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35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Julia Kwiatek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Martyna Kargul</a:t>
            </a:r>
          </a:p>
          <a:p>
            <a:pPr algn="ctr"/>
            <a:endParaRPr lang="pl-PL" sz="2700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6397" y="5437242"/>
            <a:ext cx="2190499" cy="35707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851" y="2891274"/>
            <a:ext cx="2903040" cy="290304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42" y="2079943"/>
            <a:ext cx="2785778" cy="371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3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Portugalia</a:t>
            </a: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BCB8896-E44C-462A-A3E9-C5BF20F3D1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21" y="1380672"/>
            <a:ext cx="7502971" cy="442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30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sz="1800" b="1" dirty="0">
                <a:latin typeface="Arial Black" panose="020B0A04020102020204" pitchFamily="34" charset="0"/>
              </a:rPr>
              <a:t>Cele projektu</a:t>
            </a:r>
          </a:p>
          <a:p>
            <a:r>
              <a:rPr lang="pl-PL" sz="2100" b="1" i="0" u="none" strike="noStrike" baseline="0" dirty="0">
                <a:latin typeface="FreeSans"/>
              </a:rPr>
              <a:t>nauka tolerancji i akceptacji dla różnorodności, budzenie ciekawości i chęci poznania innych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5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Szkole jako organizacji sprzyjać będzie poznanie środowisk międzykulturowych, bo podniesie poziom świadomości w zakresie przeciwdziałania dyskryminacji, stereotypom, większe zrozumienie i docenienie społecznej, językowej i kulturowej różnorodności, przygotuje uczniów do życia w społeczeństwie wielokulturowym i wielowymiarowym, będzie sprzyjać popularyzacji wiedzy o kulturach i społeczeństwach poprzez relacje z odbytych mobilności.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5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Przebywanie w grupie, w środowisku wielokulturowym będzie okazją do kształcenia umiejętności efektywnej komunikacji i radzenia sobie z trudnymi sytuacjami, uwrażliwi uczniów na potrzeby innych.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5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Uczeń otwarty, gotowy do zmian, ciekawy świata i ludzi, tolerancyjny łatwiej znajdzie atrakcyjna pracę i chętnie będzie angażował się w życie społeczne, lepiej rozumie problemy współczesnego rynku pracy.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5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Nauczyciele będą mogli odwoływać się pełniejszej, znanej z autopsji uczniów, wiedzy kulturoznawczej (zabytki, historia, kultura), co uatrakcyjni zajęcia</a:t>
            </a:r>
            <a:r>
              <a:rPr lang="pl-PL" sz="1800" b="0" i="0" u="none" strike="noStrike" baseline="0" dirty="0">
                <a:latin typeface="FreeSans"/>
              </a:rPr>
              <a:t>.</a:t>
            </a: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49740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36712"/>
            <a:ext cx="8191822" cy="5340251"/>
          </a:xfrm>
        </p:spPr>
        <p:txBody>
          <a:bodyPr>
            <a:normAutofit/>
          </a:bodyPr>
          <a:lstStyle/>
          <a:p>
            <a:r>
              <a:rPr kumimoji="0" lang="pl-PL" sz="18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Londyn</a:t>
            </a:r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FB4A718-6DF0-4E6B-82F2-E6B958AC13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403534"/>
            <a:ext cx="6645216" cy="420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140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948C6-D054-9E0E-5F1B-C1F9134BA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57288"/>
            <a:ext cx="7886700" cy="952674"/>
          </a:xfrm>
        </p:spPr>
        <p:txBody>
          <a:bodyPr vert="horz" lIns="68580" tIns="34290" rIns="68580" bIns="34290" rtlCol="0" anchor="b">
            <a:normAutofit/>
          </a:bodyPr>
          <a:lstStyle/>
          <a:p>
            <a:pPr algn="ctr"/>
            <a:r>
              <a:rPr lang="en-US" sz="4950" dirty="0" err="1">
                <a:latin typeface="Candara"/>
              </a:rPr>
              <a:t>Rozdanie</a:t>
            </a:r>
            <a:r>
              <a:rPr lang="en-US" sz="4950" dirty="0">
                <a:latin typeface="Candara"/>
              </a:rPr>
              <a:t> </a:t>
            </a:r>
            <a:r>
              <a:rPr lang="en-US" sz="4950" dirty="0" err="1">
                <a:latin typeface="Candara"/>
              </a:rPr>
              <a:t>certyfikatów</a:t>
            </a:r>
            <a:r>
              <a:rPr lang="en-US" sz="4950" dirty="0">
                <a:latin typeface="Candara"/>
              </a:rPr>
              <a:t> </a:t>
            </a:r>
            <a:r>
              <a:rPr lang="en-US" sz="4950" dirty="0" err="1">
                <a:latin typeface="Candara"/>
              </a:rPr>
              <a:t>stażu</a:t>
            </a:r>
            <a:endParaRPr lang="en-US" sz="4950" dirty="0">
              <a:latin typeface="Candara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10954CB-0782-6012-D044-D4C553EECD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382774" y="2810645"/>
            <a:ext cx="2643666" cy="2735504"/>
          </a:xfrm>
          <a:custGeom>
            <a:avLst/>
            <a:gdLst/>
            <a:ahLst/>
            <a:cxnLst/>
            <a:rect l="l" t="t" r="r" b="b"/>
            <a:pathLst>
              <a:path w="3524888" h="3647338">
                <a:moveTo>
                  <a:pt x="887181" y="60"/>
                </a:moveTo>
                <a:cubicBezTo>
                  <a:pt x="945946" y="-443"/>
                  <a:pt x="1004683" y="2214"/>
                  <a:pt x="1063120" y="9535"/>
                </a:cubicBezTo>
                <a:cubicBezTo>
                  <a:pt x="1192553" y="25206"/>
                  <a:pt x="1324035" y="29312"/>
                  <a:pt x="1454772" y="21769"/>
                </a:cubicBezTo>
                <a:cubicBezTo>
                  <a:pt x="1583729" y="15160"/>
                  <a:pt x="1712924" y="14714"/>
                  <a:pt x="1842239" y="16589"/>
                </a:cubicBezTo>
                <a:cubicBezTo>
                  <a:pt x="1958874" y="18285"/>
                  <a:pt x="2075629" y="18018"/>
                  <a:pt x="2192264" y="13196"/>
                </a:cubicBezTo>
                <a:cubicBezTo>
                  <a:pt x="2323253" y="7660"/>
                  <a:pt x="2454242" y="2928"/>
                  <a:pt x="2585114" y="13911"/>
                </a:cubicBezTo>
                <a:cubicBezTo>
                  <a:pt x="2699008" y="24482"/>
                  <a:pt x="2813668" y="29758"/>
                  <a:pt x="2928437" y="29714"/>
                </a:cubicBezTo>
                <a:cubicBezTo>
                  <a:pt x="3080601" y="28464"/>
                  <a:pt x="3232406" y="19625"/>
                  <a:pt x="3384330" y="14536"/>
                </a:cubicBezTo>
                <a:lnTo>
                  <a:pt x="3481468" y="12130"/>
                </a:lnTo>
                <a:lnTo>
                  <a:pt x="3481325" y="16098"/>
                </a:lnTo>
                <a:lnTo>
                  <a:pt x="3493308" y="84630"/>
                </a:lnTo>
                <a:lnTo>
                  <a:pt x="3493318" y="92959"/>
                </a:lnTo>
                <a:cubicBezTo>
                  <a:pt x="3495695" y="161085"/>
                  <a:pt x="3501168" y="229143"/>
                  <a:pt x="3512114" y="297090"/>
                </a:cubicBezTo>
                <a:cubicBezTo>
                  <a:pt x="3519231" y="340796"/>
                  <a:pt x="3524136" y="384681"/>
                  <a:pt x="3524809" y="428543"/>
                </a:cubicBezTo>
                <a:cubicBezTo>
                  <a:pt x="3525482" y="472405"/>
                  <a:pt x="3521924" y="516245"/>
                  <a:pt x="3512114" y="559861"/>
                </a:cubicBezTo>
                <a:cubicBezTo>
                  <a:pt x="3491119" y="656469"/>
                  <a:pt x="3485618" y="754605"/>
                  <a:pt x="3495724" y="852186"/>
                </a:cubicBezTo>
                <a:cubicBezTo>
                  <a:pt x="3504578" y="948437"/>
                  <a:pt x="3505176" y="1044867"/>
                  <a:pt x="3502664" y="1141386"/>
                </a:cubicBezTo>
                <a:cubicBezTo>
                  <a:pt x="3500391" y="1228440"/>
                  <a:pt x="3500750" y="1315584"/>
                  <a:pt x="3507210" y="1402639"/>
                </a:cubicBezTo>
                <a:cubicBezTo>
                  <a:pt x="3514626" y="1500407"/>
                  <a:pt x="3520966" y="1598176"/>
                  <a:pt x="3506252" y="1695857"/>
                </a:cubicBezTo>
                <a:cubicBezTo>
                  <a:pt x="3492089" y="1780866"/>
                  <a:pt x="3485019" y="1866447"/>
                  <a:pt x="3485079" y="1952109"/>
                </a:cubicBezTo>
                <a:cubicBezTo>
                  <a:pt x="3486753" y="2065682"/>
                  <a:pt x="3498595" y="2178986"/>
                  <a:pt x="3505415" y="2292381"/>
                </a:cubicBezTo>
                <a:cubicBezTo>
                  <a:pt x="3514746" y="2447918"/>
                  <a:pt x="3522761" y="2603544"/>
                  <a:pt x="3508406" y="2759171"/>
                </a:cubicBezTo>
                <a:cubicBezTo>
                  <a:pt x="3497997" y="2866762"/>
                  <a:pt x="3488427" y="2974352"/>
                  <a:pt x="3496442" y="3082389"/>
                </a:cubicBezTo>
                <a:cubicBezTo>
                  <a:pt x="3502066" y="3158639"/>
                  <a:pt x="3510200" y="3234980"/>
                  <a:pt x="3504816" y="3311409"/>
                </a:cubicBezTo>
                <a:lnTo>
                  <a:pt x="3500655" y="3407763"/>
                </a:lnTo>
                <a:lnTo>
                  <a:pt x="3500528" y="3407763"/>
                </a:lnTo>
                <a:lnTo>
                  <a:pt x="3500186" y="3418624"/>
                </a:lnTo>
                <a:lnTo>
                  <a:pt x="3498431" y="3459279"/>
                </a:lnTo>
                <a:lnTo>
                  <a:pt x="3498786" y="3476530"/>
                </a:lnTo>
                <a:lnTo>
                  <a:pt x="3500070" y="3476530"/>
                </a:lnTo>
                <a:lnTo>
                  <a:pt x="3504922" y="3592711"/>
                </a:lnTo>
                <a:lnTo>
                  <a:pt x="3504733" y="3642505"/>
                </a:lnTo>
                <a:lnTo>
                  <a:pt x="3344090" y="3645620"/>
                </a:lnTo>
                <a:cubicBezTo>
                  <a:pt x="3179267" y="3652578"/>
                  <a:pt x="3015642" y="3636699"/>
                  <a:pt x="2851776" y="3628492"/>
                </a:cubicBezTo>
                <a:cubicBezTo>
                  <a:pt x="2716167" y="3622675"/>
                  <a:pt x="2580186" y="3623335"/>
                  <a:pt x="2444683" y="3630454"/>
                </a:cubicBezTo>
                <a:cubicBezTo>
                  <a:pt x="2220221" y="3640802"/>
                  <a:pt x="1995758" y="3642229"/>
                  <a:pt x="1771055" y="3636431"/>
                </a:cubicBezTo>
                <a:cubicBezTo>
                  <a:pt x="1659183" y="3633576"/>
                  <a:pt x="1547429" y="3634736"/>
                  <a:pt x="1435676" y="3638305"/>
                </a:cubicBezTo>
                <a:cubicBezTo>
                  <a:pt x="1179420" y="3646601"/>
                  <a:pt x="923403" y="3637323"/>
                  <a:pt x="667265" y="3634558"/>
                </a:cubicBezTo>
                <a:cubicBezTo>
                  <a:pt x="569736" y="3633488"/>
                  <a:pt x="472205" y="3633665"/>
                  <a:pt x="374794" y="3637679"/>
                </a:cubicBezTo>
                <a:cubicBezTo>
                  <a:pt x="264415" y="3642140"/>
                  <a:pt x="154036" y="3643412"/>
                  <a:pt x="43657" y="3642932"/>
                </a:cubicBezTo>
                <a:lnTo>
                  <a:pt x="11965" y="3642429"/>
                </a:lnTo>
                <a:lnTo>
                  <a:pt x="24360" y="3479541"/>
                </a:lnTo>
                <a:cubicBezTo>
                  <a:pt x="26194" y="3423392"/>
                  <a:pt x="25594" y="3367189"/>
                  <a:pt x="22559" y="3311038"/>
                </a:cubicBezTo>
                <a:cubicBezTo>
                  <a:pt x="16343" y="3197955"/>
                  <a:pt x="-628" y="3084971"/>
                  <a:pt x="13594" y="2971689"/>
                </a:cubicBezTo>
                <a:cubicBezTo>
                  <a:pt x="38335" y="2776712"/>
                  <a:pt x="12519" y="2582431"/>
                  <a:pt x="4272" y="2387950"/>
                </a:cubicBezTo>
                <a:cubicBezTo>
                  <a:pt x="-3262" y="2237604"/>
                  <a:pt x="2250" y="2086990"/>
                  <a:pt x="20765" y="1937298"/>
                </a:cubicBezTo>
                <a:cubicBezTo>
                  <a:pt x="38958" y="1790576"/>
                  <a:pt x="37113" y="1642627"/>
                  <a:pt x="15268" y="1496252"/>
                </a:cubicBezTo>
                <a:cubicBezTo>
                  <a:pt x="7718" y="1430798"/>
                  <a:pt x="7400" y="1364898"/>
                  <a:pt x="14311" y="1299395"/>
                </a:cubicBezTo>
                <a:cubicBezTo>
                  <a:pt x="22640" y="1195064"/>
                  <a:pt x="20682" y="1090348"/>
                  <a:pt x="8455" y="986285"/>
                </a:cubicBezTo>
                <a:cubicBezTo>
                  <a:pt x="-8159" y="849535"/>
                  <a:pt x="3794" y="712390"/>
                  <a:pt x="9890" y="575540"/>
                </a:cubicBezTo>
                <a:cubicBezTo>
                  <a:pt x="14432" y="472556"/>
                  <a:pt x="17180" y="369671"/>
                  <a:pt x="12878" y="266688"/>
                </a:cubicBezTo>
                <a:lnTo>
                  <a:pt x="14418" y="21931"/>
                </a:lnTo>
                <a:lnTo>
                  <a:pt x="163536" y="23733"/>
                </a:lnTo>
                <a:cubicBezTo>
                  <a:pt x="346324" y="25875"/>
                  <a:pt x="528992" y="25875"/>
                  <a:pt x="711062" y="9535"/>
                </a:cubicBezTo>
                <a:cubicBezTo>
                  <a:pt x="769619" y="4223"/>
                  <a:pt x="828415" y="562"/>
                  <a:pt x="887181" y="60"/>
                </a:cubicBezTo>
                <a:close/>
              </a:path>
            </a:pathLst>
          </a:cu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6E3541AA-342E-1FBF-0862-9ABF28A588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4"/>
          <a:stretch/>
        </p:blipFill>
        <p:spPr>
          <a:xfrm>
            <a:off x="3250167" y="2810645"/>
            <a:ext cx="2643666" cy="2735504"/>
          </a:xfrm>
          <a:custGeom>
            <a:avLst/>
            <a:gdLst/>
            <a:ahLst/>
            <a:cxnLst/>
            <a:rect l="l" t="t" r="r" b="b"/>
            <a:pathLst>
              <a:path w="3524888" h="3647338">
                <a:moveTo>
                  <a:pt x="887181" y="60"/>
                </a:moveTo>
                <a:cubicBezTo>
                  <a:pt x="945947" y="-443"/>
                  <a:pt x="1004683" y="2214"/>
                  <a:pt x="1063120" y="9535"/>
                </a:cubicBezTo>
                <a:cubicBezTo>
                  <a:pt x="1192553" y="25206"/>
                  <a:pt x="1324035" y="29312"/>
                  <a:pt x="1454772" y="21769"/>
                </a:cubicBezTo>
                <a:cubicBezTo>
                  <a:pt x="1583729" y="15160"/>
                  <a:pt x="1712924" y="14714"/>
                  <a:pt x="1842239" y="16589"/>
                </a:cubicBezTo>
                <a:cubicBezTo>
                  <a:pt x="1958874" y="18285"/>
                  <a:pt x="2075629" y="18018"/>
                  <a:pt x="2192264" y="13196"/>
                </a:cubicBezTo>
                <a:cubicBezTo>
                  <a:pt x="2323253" y="7660"/>
                  <a:pt x="2454242" y="2928"/>
                  <a:pt x="2585114" y="13911"/>
                </a:cubicBezTo>
                <a:cubicBezTo>
                  <a:pt x="2699008" y="24482"/>
                  <a:pt x="2813669" y="29758"/>
                  <a:pt x="2928437" y="29714"/>
                </a:cubicBezTo>
                <a:cubicBezTo>
                  <a:pt x="3080601" y="28464"/>
                  <a:pt x="3232406" y="19625"/>
                  <a:pt x="3384330" y="14536"/>
                </a:cubicBezTo>
                <a:lnTo>
                  <a:pt x="3481468" y="12130"/>
                </a:lnTo>
                <a:lnTo>
                  <a:pt x="3481325" y="16098"/>
                </a:lnTo>
                <a:lnTo>
                  <a:pt x="3493308" y="84630"/>
                </a:lnTo>
                <a:lnTo>
                  <a:pt x="3493318" y="92959"/>
                </a:lnTo>
                <a:cubicBezTo>
                  <a:pt x="3495695" y="161085"/>
                  <a:pt x="3501169" y="229143"/>
                  <a:pt x="3512114" y="297090"/>
                </a:cubicBezTo>
                <a:cubicBezTo>
                  <a:pt x="3519231" y="340796"/>
                  <a:pt x="3524136" y="384681"/>
                  <a:pt x="3524809" y="428543"/>
                </a:cubicBezTo>
                <a:cubicBezTo>
                  <a:pt x="3525482" y="472405"/>
                  <a:pt x="3521924" y="516245"/>
                  <a:pt x="3512114" y="559861"/>
                </a:cubicBezTo>
                <a:cubicBezTo>
                  <a:pt x="3491119" y="656469"/>
                  <a:pt x="3485618" y="754605"/>
                  <a:pt x="3495724" y="852186"/>
                </a:cubicBezTo>
                <a:cubicBezTo>
                  <a:pt x="3504578" y="948437"/>
                  <a:pt x="3505176" y="1044867"/>
                  <a:pt x="3502664" y="1141386"/>
                </a:cubicBezTo>
                <a:cubicBezTo>
                  <a:pt x="3500391" y="1228440"/>
                  <a:pt x="3500750" y="1315584"/>
                  <a:pt x="3507210" y="1402639"/>
                </a:cubicBezTo>
                <a:cubicBezTo>
                  <a:pt x="3514626" y="1500407"/>
                  <a:pt x="3520966" y="1598176"/>
                  <a:pt x="3506252" y="1695857"/>
                </a:cubicBezTo>
                <a:cubicBezTo>
                  <a:pt x="3492089" y="1780866"/>
                  <a:pt x="3485019" y="1866447"/>
                  <a:pt x="3485079" y="1952109"/>
                </a:cubicBezTo>
                <a:cubicBezTo>
                  <a:pt x="3486753" y="2065682"/>
                  <a:pt x="3498596" y="2178986"/>
                  <a:pt x="3505415" y="2292381"/>
                </a:cubicBezTo>
                <a:cubicBezTo>
                  <a:pt x="3514746" y="2447918"/>
                  <a:pt x="3522761" y="2603544"/>
                  <a:pt x="3508406" y="2759171"/>
                </a:cubicBezTo>
                <a:cubicBezTo>
                  <a:pt x="3497997" y="2866762"/>
                  <a:pt x="3488428" y="2974352"/>
                  <a:pt x="3496442" y="3082389"/>
                </a:cubicBezTo>
                <a:cubicBezTo>
                  <a:pt x="3502066" y="3158639"/>
                  <a:pt x="3510200" y="3234980"/>
                  <a:pt x="3504816" y="3311409"/>
                </a:cubicBezTo>
                <a:lnTo>
                  <a:pt x="3500655" y="3407763"/>
                </a:lnTo>
                <a:lnTo>
                  <a:pt x="3500528" y="3407763"/>
                </a:lnTo>
                <a:lnTo>
                  <a:pt x="3500186" y="3418624"/>
                </a:lnTo>
                <a:lnTo>
                  <a:pt x="3498431" y="3459279"/>
                </a:lnTo>
                <a:lnTo>
                  <a:pt x="3498786" y="3476530"/>
                </a:lnTo>
                <a:lnTo>
                  <a:pt x="3500070" y="3476530"/>
                </a:lnTo>
                <a:lnTo>
                  <a:pt x="3504922" y="3592711"/>
                </a:lnTo>
                <a:lnTo>
                  <a:pt x="3504733" y="3642505"/>
                </a:lnTo>
                <a:lnTo>
                  <a:pt x="3344090" y="3645620"/>
                </a:lnTo>
                <a:cubicBezTo>
                  <a:pt x="3179268" y="3652578"/>
                  <a:pt x="3015642" y="3636699"/>
                  <a:pt x="2851776" y="3628492"/>
                </a:cubicBezTo>
                <a:cubicBezTo>
                  <a:pt x="2716167" y="3622675"/>
                  <a:pt x="2580186" y="3623335"/>
                  <a:pt x="2444683" y="3630454"/>
                </a:cubicBezTo>
                <a:cubicBezTo>
                  <a:pt x="2220221" y="3640802"/>
                  <a:pt x="1995758" y="3642229"/>
                  <a:pt x="1771055" y="3636431"/>
                </a:cubicBezTo>
                <a:cubicBezTo>
                  <a:pt x="1659183" y="3633576"/>
                  <a:pt x="1547429" y="3634736"/>
                  <a:pt x="1435676" y="3638305"/>
                </a:cubicBezTo>
                <a:cubicBezTo>
                  <a:pt x="1179420" y="3646601"/>
                  <a:pt x="923403" y="3637323"/>
                  <a:pt x="667265" y="3634558"/>
                </a:cubicBezTo>
                <a:cubicBezTo>
                  <a:pt x="569736" y="3633488"/>
                  <a:pt x="472205" y="3633665"/>
                  <a:pt x="374794" y="3637679"/>
                </a:cubicBezTo>
                <a:cubicBezTo>
                  <a:pt x="264415" y="3642140"/>
                  <a:pt x="154036" y="3643412"/>
                  <a:pt x="43657" y="3642932"/>
                </a:cubicBezTo>
                <a:lnTo>
                  <a:pt x="11965" y="3642429"/>
                </a:lnTo>
                <a:lnTo>
                  <a:pt x="24360" y="3479541"/>
                </a:lnTo>
                <a:cubicBezTo>
                  <a:pt x="26194" y="3423392"/>
                  <a:pt x="25594" y="3367189"/>
                  <a:pt x="22559" y="3311038"/>
                </a:cubicBezTo>
                <a:cubicBezTo>
                  <a:pt x="16343" y="3197955"/>
                  <a:pt x="-628" y="3084971"/>
                  <a:pt x="13594" y="2971689"/>
                </a:cubicBezTo>
                <a:cubicBezTo>
                  <a:pt x="38335" y="2776712"/>
                  <a:pt x="12519" y="2582431"/>
                  <a:pt x="4272" y="2387950"/>
                </a:cubicBezTo>
                <a:cubicBezTo>
                  <a:pt x="-3262" y="2237604"/>
                  <a:pt x="2250" y="2086990"/>
                  <a:pt x="20765" y="1937298"/>
                </a:cubicBezTo>
                <a:cubicBezTo>
                  <a:pt x="38958" y="1790576"/>
                  <a:pt x="37113" y="1642627"/>
                  <a:pt x="15268" y="1496252"/>
                </a:cubicBezTo>
                <a:cubicBezTo>
                  <a:pt x="7718" y="1430798"/>
                  <a:pt x="7400" y="1364898"/>
                  <a:pt x="14311" y="1299395"/>
                </a:cubicBezTo>
                <a:cubicBezTo>
                  <a:pt x="22640" y="1195064"/>
                  <a:pt x="20682" y="1090348"/>
                  <a:pt x="8455" y="986285"/>
                </a:cubicBezTo>
                <a:cubicBezTo>
                  <a:pt x="-8159" y="849535"/>
                  <a:pt x="3794" y="712390"/>
                  <a:pt x="9890" y="575540"/>
                </a:cubicBezTo>
                <a:cubicBezTo>
                  <a:pt x="14432" y="472556"/>
                  <a:pt x="17180" y="369671"/>
                  <a:pt x="12878" y="266688"/>
                </a:cubicBezTo>
                <a:lnTo>
                  <a:pt x="14418" y="21931"/>
                </a:lnTo>
                <a:lnTo>
                  <a:pt x="163536" y="23733"/>
                </a:lnTo>
                <a:cubicBezTo>
                  <a:pt x="346324" y="25875"/>
                  <a:pt x="528992" y="25875"/>
                  <a:pt x="711062" y="9535"/>
                </a:cubicBezTo>
                <a:cubicBezTo>
                  <a:pt x="769619" y="4223"/>
                  <a:pt x="828415" y="562"/>
                  <a:pt x="887181" y="60"/>
                </a:cubicBezTo>
                <a:close/>
              </a:path>
            </a:pathLst>
          </a:cu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53DB81E-F6C7-2565-E7FA-7BF8476E31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"/>
          <a:stretch/>
        </p:blipFill>
        <p:spPr>
          <a:xfrm>
            <a:off x="6117560" y="2810646"/>
            <a:ext cx="2643666" cy="2735504"/>
          </a:xfrm>
          <a:custGeom>
            <a:avLst/>
            <a:gdLst/>
            <a:ahLst/>
            <a:cxnLst/>
            <a:rect l="l" t="t" r="r" b="b"/>
            <a:pathLst>
              <a:path w="3524888" h="3647338">
                <a:moveTo>
                  <a:pt x="887180" y="60"/>
                </a:moveTo>
                <a:cubicBezTo>
                  <a:pt x="945946" y="-442"/>
                  <a:pt x="1004683" y="2214"/>
                  <a:pt x="1063120" y="9535"/>
                </a:cubicBezTo>
                <a:cubicBezTo>
                  <a:pt x="1192553" y="25206"/>
                  <a:pt x="1324035" y="29312"/>
                  <a:pt x="1454772" y="21769"/>
                </a:cubicBezTo>
                <a:cubicBezTo>
                  <a:pt x="1583729" y="15160"/>
                  <a:pt x="1712924" y="14714"/>
                  <a:pt x="1842239" y="16589"/>
                </a:cubicBezTo>
                <a:cubicBezTo>
                  <a:pt x="1958874" y="18285"/>
                  <a:pt x="2075628" y="18018"/>
                  <a:pt x="2192263" y="13196"/>
                </a:cubicBezTo>
                <a:cubicBezTo>
                  <a:pt x="2323253" y="7660"/>
                  <a:pt x="2454242" y="2928"/>
                  <a:pt x="2585113" y="13911"/>
                </a:cubicBezTo>
                <a:cubicBezTo>
                  <a:pt x="2699008" y="24482"/>
                  <a:pt x="2813668" y="29758"/>
                  <a:pt x="2928437" y="29714"/>
                </a:cubicBezTo>
                <a:cubicBezTo>
                  <a:pt x="3080601" y="28464"/>
                  <a:pt x="3232406" y="19625"/>
                  <a:pt x="3384330" y="14536"/>
                </a:cubicBezTo>
                <a:lnTo>
                  <a:pt x="3481468" y="12130"/>
                </a:lnTo>
                <a:lnTo>
                  <a:pt x="3481325" y="16098"/>
                </a:lnTo>
                <a:lnTo>
                  <a:pt x="3493308" y="84630"/>
                </a:lnTo>
                <a:lnTo>
                  <a:pt x="3493318" y="92959"/>
                </a:lnTo>
                <a:cubicBezTo>
                  <a:pt x="3495694" y="161085"/>
                  <a:pt x="3501168" y="229143"/>
                  <a:pt x="3512114" y="297090"/>
                </a:cubicBezTo>
                <a:cubicBezTo>
                  <a:pt x="3519231" y="340796"/>
                  <a:pt x="3524136" y="384681"/>
                  <a:pt x="3524809" y="428543"/>
                </a:cubicBezTo>
                <a:cubicBezTo>
                  <a:pt x="3525482" y="472405"/>
                  <a:pt x="3521923" y="516245"/>
                  <a:pt x="3512114" y="559861"/>
                </a:cubicBezTo>
                <a:cubicBezTo>
                  <a:pt x="3491119" y="656469"/>
                  <a:pt x="3485617" y="754605"/>
                  <a:pt x="3495724" y="852186"/>
                </a:cubicBezTo>
                <a:cubicBezTo>
                  <a:pt x="3504577" y="948437"/>
                  <a:pt x="3505176" y="1044867"/>
                  <a:pt x="3502664" y="1141386"/>
                </a:cubicBezTo>
                <a:cubicBezTo>
                  <a:pt x="3500391" y="1228440"/>
                  <a:pt x="3500749" y="1315584"/>
                  <a:pt x="3507210" y="1402639"/>
                </a:cubicBezTo>
                <a:cubicBezTo>
                  <a:pt x="3514626" y="1500407"/>
                  <a:pt x="3520966" y="1598176"/>
                  <a:pt x="3506251" y="1695857"/>
                </a:cubicBezTo>
                <a:cubicBezTo>
                  <a:pt x="3492089" y="1780866"/>
                  <a:pt x="3485019" y="1866447"/>
                  <a:pt x="3485079" y="1952109"/>
                </a:cubicBezTo>
                <a:cubicBezTo>
                  <a:pt x="3486753" y="2065682"/>
                  <a:pt x="3498595" y="2178986"/>
                  <a:pt x="3505414" y="2292381"/>
                </a:cubicBezTo>
                <a:cubicBezTo>
                  <a:pt x="3514746" y="2447918"/>
                  <a:pt x="3522760" y="2603544"/>
                  <a:pt x="3508405" y="2759171"/>
                </a:cubicBezTo>
                <a:cubicBezTo>
                  <a:pt x="3497997" y="2866762"/>
                  <a:pt x="3488427" y="2974352"/>
                  <a:pt x="3496442" y="3082389"/>
                </a:cubicBezTo>
                <a:cubicBezTo>
                  <a:pt x="3502065" y="3158639"/>
                  <a:pt x="3510200" y="3234980"/>
                  <a:pt x="3504816" y="3311409"/>
                </a:cubicBezTo>
                <a:lnTo>
                  <a:pt x="3500655" y="3407763"/>
                </a:lnTo>
                <a:lnTo>
                  <a:pt x="3500528" y="3407763"/>
                </a:lnTo>
                <a:lnTo>
                  <a:pt x="3500186" y="3418624"/>
                </a:lnTo>
                <a:lnTo>
                  <a:pt x="3498431" y="3459279"/>
                </a:lnTo>
                <a:lnTo>
                  <a:pt x="3498786" y="3476530"/>
                </a:lnTo>
                <a:lnTo>
                  <a:pt x="3500070" y="3476530"/>
                </a:lnTo>
                <a:lnTo>
                  <a:pt x="3504922" y="3592711"/>
                </a:lnTo>
                <a:lnTo>
                  <a:pt x="3504733" y="3642505"/>
                </a:lnTo>
                <a:lnTo>
                  <a:pt x="3344090" y="3645620"/>
                </a:lnTo>
                <a:cubicBezTo>
                  <a:pt x="3179267" y="3652578"/>
                  <a:pt x="3015642" y="3636699"/>
                  <a:pt x="2851776" y="3628492"/>
                </a:cubicBezTo>
                <a:cubicBezTo>
                  <a:pt x="2716167" y="3622675"/>
                  <a:pt x="2580186" y="3623335"/>
                  <a:pt x="2444683" y="3630454"/>
                </a:cubicBezTo>
                <a:cubicBezTo>
                  <a:pt x="2220221" y="3640802"/>
                  <a:pt x="1995757" y="3642229"/>
                  <a:pt x="1771055" y="3636431"/>
                </a:cubicBezTo>
                <a:cubicBezTo>
                  <a:pt x="1659183" y="3633576"/>
                  <a:pt x="1547429" y="3634736"/>
                  <a:pt x="1435675" y="3638305"/>
                </a:cubicBezTo>
                <a:cubicBezTo>
                  <a:pt x="1179419" y="3646601"/>
                  <a:pt x="923403" y="3637323"/>
                  <a:pt x="667265" y="3634558"/>
                </a:cubicBezTo>
                <a:cubicBezTo>
                  <a:pt x="569736" y="3633488"/>
                  <a:pt x="472205" y="3633665"/>
                  <a:pt x="374793" y="3637679"/>
                </a:cubicBezTo>
                <a:cubicBezTo>
                  <a:pt x="264415" y="3642140"/>
                  <a:pt x="154036" y="3643412"/>
                  <a:pt x="43657" y="3642932"/>
                </a:cubicBezTo>
                <a:lnTo>
                  <a:pt x="11965" y="3642429"/>
                </a:lnTo>
                <a:lnTo>
                  <a:pt x="24360" y="3479541"/>
                </a:lnTo>
                <a:cubicBezTo>
                  <a:pt x="26194" y="3423392"/>
                  <a:pt x="25594" y="3367189"/>
                  <a:pt x="22559" y="3311038"/>
                </a:cubicBezTo>
                <a:cubicBezTo>
                  <a:pt x="16343" y="3197955"/>
                  <a:pt x="-628" y="3084971"/>
                  <a:pt x="13594" y="2971689"/>
                </a:cubicBezTo>
                <a:cubicBezTo>
                  <a:pt x="38335" y="2776712"/>
                  <a:pt x="12519" y="2582431"/>
                  <a:pt x="4272" y="2387950"/>
                </a:cubicBezTo>
                <a:cubicBezTo>
                  <a:pt x="-3262" y="2237604"/>
                  <a:pt x="2250" y="2086990"/>
                  <a:pt x="20765" y="1937298"/>
                </a:cubicBezTo>
                <a:cubicBezTo>
                  <a:pt x="38958" y="1790576"/>
                  <a:pt x="37113" y="1642627"/>
                  <a:pt x="15268" y="1496252"/>
                </a:cubicBezTo>
                <a:cubicBezTo>
                  <a:pt x="7718" y="1430798"/>
                  <a:pt x="7400" y="1364898"/>
                  <a:pt x="14311" y="1299395"/>
                </a:cubicBezTo>
                <a:cubicBezTo>
                  <a:pt x="22640" y="1195064"/>
                  <a:pt x="20682" y="1090348"/>
                  <a:pt x="8455" y="986285"/>
                </a:cubicBezTo>
                <a:cubicBezTo>
                  <a:pt x="-8159" y="849535"/>
                  <a:pt x="3794" y="712390"/>
                  <a:pt x="9890" y="575540"/>
                </a:cubicBezTo>
                <a:cubicBezTo>
                  <a:pt x="14432" y="472556"/>
                  <a:pt x="17180" y="369671"/>
                  <a:pt x="12878" y="266688"/>
                </a:cubicBezTo>
                <a:lnTo>
                  <a:pt x="14418" y="21931"/>
                </a:lnTo>
                <a:lnTo>
                  <a:pt x="163536" y="23733"/>
                </a:lnTo>
                <a:cubicBezTo>
                  <a:pt x="346324" y="25875"/>
                  <a:pt x="528992" y="25875"/>
                  <a:pt x="711061" y="9535"/>
                </a:cubicBezTo>
                <a:cubicBezTo>
                  <a:pt x="769618" y="4223"/>
                  <a:pt x="828414" y="562"/>
                  <a:pt x="887180" y="6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9131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07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Firmy, w których odbyły się staże.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510989" y="3429000"/>
            <a:ext cx="81220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350" dirty="0"/>
              <a:t>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704" y="5437242"/>
            <a:ext cx="2190499" cy="357072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4987537" y="4505701"/>
            <a:ext cx="3822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700" b="1" dirty="0">
                <a:solidFill>
                  <a:schemeClr val="bg1"/>
                </a:solidFill>
                <a:latin typeface="Bahnschrift" panose="020B0502040204020203" pitchFamily="34" charset="0"/>
              </a:rPr>
              <a:t>Mobility Project</a:t>
            </a:r>
            <a:endParaRPr lang="pl-PL" sz="15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Ihor Osadchyi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l-PL" sz="1350" dirty="0">
                <a:solidFill>
                  <a:schemeClr val="bg1"/>
                </a:solidFill>
                <a:latin typeface="Bahnschrift" panose="020B0502040204020203" pitchFamily="34" charset="0"/>
              </a:rPr>
              <a:t>Robert Janus 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537" y="2428075"/>
            <a:ext cx="2771498" cy="207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1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506" y="2201685"/>
            <a:ext cx="2694473" cy="3592630"/>
          </a:xfrm>
          <a:prstGeom prst="rect">
            <a:avLst/>
          </a:prstGeom>
        </p:spPr>
      </p:pic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668" y="1273031"/>
            <a:ext cx="7886700" cy="994172"/>
          </a:xfrm>
        </p:spPr>
        <p:txBody>
          <a:bodyPr>
            <a:normAutofit fontScale="90000"/>
          </a:bodyPr>
          <a:lstStyle/>
          <a:p>
            <a:pPr algn="ctr" defTabSz="736997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Firmy, w których odbyły się staże.</a:t>
            </a:r>
          </a:p>
        </p:txBody>
      </p:sp>
      <p:grpSp>
        <p:nvGrpSpPr>
          <p:cNvPr id="13" name="Grupa 12"/>
          <p:cNvGrpSpPr/>
          <p:nvPr/>
        </p:nvGrpSpPr>
        <p:grpSpPr>
          <a:xfrm>
            <a:off x="628650" y="2328362"/>
            <a:ext cx="1908810" cy="1139153"/>
            <a:chOff x="861360" y="2168573"/>
            <a:chExt cx="2545080" cy="1518871"/>
          </a:xfrm>
        </p:grpSpPr>
        <p:sp>
          <p:nvSpPr>
            <p:cNvPr id="9" name="Prostokąt 8"/>
            <p:cNvSpPr/>
            <p:nvPr/>
          </p:nvSpPr>
          <p:spPr>
            <a:xfrm>
              <a:off x="861360" y="2168573"/>
              <a:ext cx="2545080" cy="151887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sp>
          <p:nvSpPr>
            <p:cNvPr id="8" name="Prostokąt 7"/>
            <p:cNvSpPr/>
            <p:nvPr/>
          </p:nvSpPr>
          <p:spPr>
            <a:xfrm>
              <a:off x="1103188" y="2512510"/>
              <a:ext cx="206142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14313" indent="-214313">
                <a:buFont typeface="Arial" panose="020B0604020202020204" pitchFamily="34" charset="0"/>
                <a:buChar char="•"/>
              </a:pPr>
              <a:r>
                <a:rPr lang="pl-PL" sz="1200" b="1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Kornelia Biesaga</a:t>
              </a:r>
            </a:p>
            <a:p>
              <a:pPr marL="214313" indent="-214313">
                <a:buFont typeface="Arial" panose="020B0604020202020204" pitchFamily="34" charset="0"/>
                <a:buChar char="•"/>
              </a:pPr>
              <a:r>
                <a:rPr lang="pl-PL" sz="1200" b="1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Amelia Sepioło</a:t>
              </a:r>
            </a:p>
            <a:p>
              <a:pPr marL="214313" indent="-214313">
                <a:buFont typeface="Arial" panose="020B0604020202020204" pitchFamily="34" charset="0"/>
                <a:buChar char="•"/>
              </a:pPr>
              <a:r>
                <a:rPr lang="pl-PL" sz="1200" b="1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Alicja Żurawka</a:t>
              </a:r>
            </a:p>
          </p:txBody>
        </p:sp>
      </p:grpSp>
      <p:pic>
        <p:nvPicPr>
          <p:cNvPr id="3" name="Obraz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3002" y="3430386"/>
            <a:ext cx="3145809" cy="2363929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2915346" y="2748918"/>
            <a:ext cx="3379816" cy="10176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3096672" y="2281739"/>
            <a:ext cx="2996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chemeClr val="bg1"/>
                </a:solidFill>
                <a:latin typeface="Bahnschrift" panose="020B0502040204020203" pitchFamily="34" charset="0"/>
              </a:rPr>
              <a:t>Corazon flamenco </a:t>
            </a:r>
          </a:p>
          <a:p>
            <a:pPr algn="ctr"/>
            <a:r>
              <a:rPr lang="pl-PL" sz="2400" b="1" dirty="0">
                <a:solidFill>
                  <a:schemeClr val="bg1"/>
                </a:solidFill>
                <a:latin typeface="Bahnschrift" panose="020B0502040204020203" pitchFamily="34" charset="0"/>
              </a:rPr>
              <a:t>Granada S.L.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73" y="2023148"/>
            <a:ext cx="2190499" cy="35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1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608" y="955771"/>
            <a:ext cx="3358786" cy="65586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700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7526655" y="1807109"/>
            <a:ext cx="939710" cy="378565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A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L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B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A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I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C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I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N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51" y="1062169"/>
            <a:ext cx="2190499" cy="357072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451" y="3767002"/>
            <a:ext cx="2769326" cy="2076995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452" y="1613388"/>
            <a:ext cx="2769325" cy="2076994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65" y="1611631"/>
            <a:ext cx="3174275" cy="423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6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9549" y="1004221"/>
            <a:ext cx="7886700" cy="647088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320559" y="1856335"/>
            <a:ext cx="27002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700" spc="300" dirty="0">
                <a:solidFill>
                  <a:schemeClr val="bg1"/>
                </a:solidFill>
                <a:latin typeface="Bahnschrift" panose="020B0502040204020203" pitchFamily="34" charset="0"/>
              </a:rPr>
              <a:t>CENTRO CULTURAL GRAN </a:t>
            </a:r>
          </a:p>
          <a:p>
            <a:pPr algn="ctr"/>
            <a:r>
              <a:rPr lang="pl-PL" sz="2700" spc="300" dirty="0">
                <a:solidFill>
                  <a:schemeClr val="bg1"/>
                </a:solidFill>
                <a:latin typeface="Bahnschrift" panose="020B0502040204020203" pitchFamily="34" charset="0"/>
              </a:rPr>
              <a:t>CAPITAN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71" y="1666732"/>
            <a:ext cx="3026014" cy="2026168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0560" y="3801732"/>
            <a:ext cx="2473052" cy="1995986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393" y="1651309"/>
            <a:ext cx="2701557" cy="204159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63" y="1004221"/>
            <a:ext cx="2190499" cy="35707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394" y="3801732"/>
            <a:ext cx="2701557" cy="1995986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3"/>
          <a:stretch/>
        </p:blipFill>
        <p:spPr>
          <a:xfrm>
            <a:off x="271564" y="3801732"/>
            <a:ext cx="3028221" cy="199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7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33488" y="794611"/>
            <a:ext cx="4077024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24" y="1599264"/>
            <a:ext cx="2722767" cy="2041480"/>
          </a:xfrm>
        </p:spPr>
      </p:pic>
      <p:sp>
        <p:nvSpPr>
          <p:cNvPr id="5" name="pole tekstowe 4"/>
          <p:cNvSpPr txBox="1"/>
          <p:nvPr/>
        </p:nvSpPr>
        <p:spPr>
          <a:xfrm>
            <a:off x="2858297" y="4179706"/>
            <a:ext cx="2915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300" dirty="0">
                <a:solidFill>
                  <a:schemeClr val="bg1"/>
                </a:solidFill>
              </a:rPr>
              <a:t>CARMEN DE </a:t>
            </a:r>
          </a:p>
          <a:p>
            <a:pPr algn="ctr"/>
            <a:r>
              <a:rPr lang="pl-PL" sz="3300" dirty="0">
                <a:solidFill>
                  <a:schemeClr val="bg1"/>
                </a:solidFill>
              </a:rPr>
              <a:t>LOS MARTIRES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1788" y="1599264"/>
            <a:ext cx="3145112" cy="4193483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139" y="1599263"/>
            <a:ext cx="2873899" cy="2041480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24" y="3750672"/>
            <a:ext cx="2722767" cy="204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7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F184702F-A650-42AE-AE48-15A70CCD2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665" y="955771"/>
            <a:ext cx="7886700" cy="655860"/>
          </a:xfrm>
        </p:spPr>
        <p:txBody>
          <a:bodyPr>
            <a:normAutofit/>
          </a:bodyPr>
          <a:lstStyle/>
          <a:p>
            <a:pPr algn="ctr"/>
            <a:r>
              <a:rPr lang="pl-PL" sz="2700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73F31DE-1A99-4D61-B86F-C73E1B0E2AE2}"/>
              </a:ext>
            </a:extLst>
          </p:cNvPr>
          <p:cNvSpPr txBox="1"/>
          <p:nvPr/>
        </p:nvSpPr>
        <p:spPr>
          <a:xfrm>
            <a:off x="184851" y="1838488"/>
            <a:ext cx="628650" cy="378565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A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L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H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A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M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B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R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  <a:latin typeface="Bahnschrift" panose="020B0502040204020203" pitchFamily="34" charset="0"/>
              </a:rPr>
              <a:t>A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51" y="1062169"/>
            <a:ext cx="2190499" cy="35707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367" y="1558280"/>
            <a:ext cx="3312557" cy="2484417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645" y="1558280"/>
            <a:ext cx="3311999" cy="24840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877" y="4177784"/>
            <a:ext cx="2176453" cy="1616529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4788" y="4177786"/>
            <a:ext cx="2176453" cy="1616528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7273" y="4177786"/>
            <a:ext cx="2155371" cy="161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34225" y="1024434"/>
            <a:ext cx="4075551" cy="568711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6472" y="2153362"/>
            <a:ext cx="2693147" cy="3590862"/>
          </a:xfr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3" y="956675"/>
            <a:ext cx="2190499" cy="35707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809958" y="1630879"/>
            <a:ext cx="532261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700" b="1" dirty="0">
                <a:solidFill>
                  <a:schemeClr val="bg1"/>
                </a:solidFill>
              </a:rPr>
              <a:t>CUARTO REAL DE SANTO DOMINGO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426" y="2151017"/>
            <a:ext cx="2696664" cy="3595552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81" y="2153362"/>
            <a:ext cx="2696664" cy="359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5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4572000" y="2226467"/>
            <a:ext cx="1693677" cy="171620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889" y="1019169"/>
            <a:ext cx="4112224" cy="568711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10" name="Symbol zastępczy zawartości 9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8809" y="2226469"/>
            <a:ext cx="2542406" cy="3389876"/>
          </a:xfrm>
        </p:spPr>
      </p:pic>
      <p:sp>
        <p:nvSpPr>
          <p:cNvPr id="9" name="pole tekstowe 8"/>
          <p:cNvSpPr txBox="1"/>
          <p:nvPr/>
        </p:nvSpPr>
        <p:spPr>
          <a:xfrm>
            <a:off x="3057418" y="1598103"/>
            <a:ext cx="302916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700" b="1" dirty="0">
                <a:solidFill>
                  <a:schemeClr val="bg1"/>
                </a:solidFill>
              </a:rPr>
              <a:t>MIASTECZKO NERJA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82" y="2226469"/>
            <a:ext cx="2542407" cy="3389876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476" y="3963117"/>
            <a:ext cx="1691201" cy="1653226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9858" y="2226467"/>
            <a:ext cx="1716204" cy="1716204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6720" y="3963118"/>
            <a:ext cx="1719615" cy="165322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3" y="956675"/>
            <a:ext cx="2190499" cy="35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b="1" dirty="0">
                <a:latin typeface="Arial Black" panose="020B0A04020102020204" pitchFamily="34" charset="0"/>
              </a:rPr>
              <a:t>Cele projektu</a:t>
            </a:r>
          </a:p>
          <a:p>
            <a:r>
              <a:rPr lang="pl-PL" sz="1800" b="1" i="0" u="none" strike="noStrike" baseline="0" dirty="0">
                <a:latin typeface="FreeSans"/>
              </a:rPr>
              <a:t>wzrost poczucia własnej wartości uczestników staży poprzez realizację mobilności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Głównym zadaniem współczesnej szkoły i naszej placówki jest kształtowanie u uczniów poczucia własnej wartości.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Wysoka ocena własnej wartości zapewnia poczucie bezpieczeństwa w relacjach społecznych, redukuje obawę przed odrzuceniem i wykluczeniem. Poczucie własnej wartości to gwarancja czerpania radości z życia. Wysoka samoocena wiąże się z pewnością siebie, wiarą we własne możliwości, poczuciem kontroli nad własnym życiem i przekonaniem, że jest się w stanie wiele osiągnąć. Wysokie poczucie własnej wartości zwiększy motywację i satysfakcję z codziennej pracy i nauki i będzie sprzyjać odnoszeniu sukcesów a sukcesy naszych uczniów są naszymi sukcesami.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Uczeń mający wysokie poczucie własnej wartości wie czego chce, ale wie również czego oczekuję od niego pracodawca, co sprzyja samodoskonaleniu się. Jest świadomy swoich praw, chętniej angażuje się w życie społeczne.</a:t>
            </a: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1800" b="1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  <a:p>
            <a:endParaRPr lang="pl-PL" sz="1800" b="1" i="0" u="none" strike="noStrike" baseline="0" dirty="0">
              <a:latin typeface="FreeSan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239028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26124" y="1029392"/>
            <a:ext cx="4091753" cy="568711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3" y="956675"/>
            <a:ext cx="2190499" cy="357072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410729" y="1697532"/>
            <a:ext cx="43794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000" b="1" dirty="0">
                <a:solidFill>
                  <a:schemeClr val="bg1"/>
                </a:solidFill>
              </a:rPr>
              <a:t>D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Z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E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L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N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C</a:t>
            </a:r>
          </a:p>
          <a:p>
            <a:pPr algn="ctr"/>
            <a:r>
              <a:rPr lang="pl-PL" sz="3000" b="1" dirty="0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19" name="Symbol zastępczy zawartości 18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267" y="3821975"/>
            <a:ext cx="2709895" cy="2040551"/>
          </a:xfr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971021" y="2255211"/>
            <a:ext cx="4128534" cy="3086099"/>
          </a:xfrm>
          <a:prstGeom prst="rect">
            <a:avLst/>
          </a:prstGeom>
        </p:spPr>
      </p:pic>
      <p:pic>
        <p:nvPicPr>
          <p:cNvPr id="21" name="Obraz 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269" y="1733993"/>
            <a:ext cx="2709893" cy="2039194"/>
          </a:xfrm>
          <a:prstGeom prst="rect">
            <a:avLst/>
          </a:prstGeom>
        </p:spPr>
      </p:pic>
      <p:sp>
        <p:nvSpPr>
          <p:cNvPr id="22" name="pole tekstowe 21"/>
          <p:cNvSpPr txBox="1"/>
          <p:nvPr/>
        </p:nvSpPr>
        <p:spPr>
          <a:xfrm>
            <a:off x="8251734" y="1697532"/>
            <a:ext cx="487634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700" b="1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C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O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M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O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N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05727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21007" y="1029392"/>
            <a:ext cx="4101988" cy="568711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3" y="956675"/>
            <a:ext cx="2190499" cy="35707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80420" y="1799599"/>
            <a:ext cx="612461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100" b="1" dirty="0">
                <a:solidFill>
                  <a:schemeClr val="bg1"/>
                </a:solidFill>
              </a:rPr>
              <a:t>Y</a:t>
            </a: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O</a:t>
            </a: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G</a:t>
            </a: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A</a:t>
            </a:r>
          </a:p>
          <a:p>
            <a:pPr algn="ctr"/>
            <a:endParaRPr lang="pl-PL" sz="2100" b="1" dirty="0">
              <a:solidFill>
                <a:schemeClr val="bg1"/>
              </a:solidFill>
            </a:endParaRPr>
          </a:p>
          <a:p>
            <a:pPr algn="ctr"/>
            <a:r>
              <a:rPr lang="pl-PL" b="1" dirty="0">
                <a:solidFill>
                  <a:schemeClr val="bg1"/>
                </a:solidFill>
              </a:rPr>
              <a:t>W</a:t>
            </a:r>
          </a:p>
          <a:p>
            <a:pPr algn="ctr"/>
            <a:endParaRPr lang="pl-PL" sz="2100" b="1" dirty="0">
              <a:solidFill>
                <a:schemeClr val="bg1"/>
              </a:solidFill>
            </a:endParaRP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P</a:t>
            </a: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K</a:t>
            </a:r>
          </a:p>
          <a:p>
            <a:pPr algn="ctr"/>
            <a:r>
              <a:rPr lang="pl-PL" sz="2100" b="1" dirty="0">
                <a:solidFill>
                  <a:schemeClr val="bg1"/>
                </a:solidFill>
              </a:rPr>
              <a:t>U</a:t>
            </a:r>
            <a:endParaRPr lang="pl-PL" sz="2100" b="1" dirty="0"/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532" y="1883806"/>
            <a:ext cx="3732655" cy="3732655"/>
          </a:xfr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52838" y="1883806"/>
            <a:ext cx="1780930" cy="1780930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6476" y="1883806"/>
            <a:ext cx="1780930" cy="1780930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838" y="3835531"/>
            <a:ext cx="1780930" cy="1780930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6476" y="3835531"/>
            <a:ext cx="1780930" cy="178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4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31242" y="1029392"/>
            <a:ext cx="4081517" cy="568711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3" y="956675"/>
            <a:ext cx="2190499" cy="357072"/>
          </a:xfrm>
          <a:prstGeom prst="rect">
            <a:avLst/>
          </a:prstGeom>
        </p:spPr>
      </p:pic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56" y="2109759"/>
            <a:ext cx="4454544" cy="3466595"/>
          </a:xfr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8129" y="2109759"/>
            <a:ext cx="2241010" cy="2397574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11" y="2109759"/>
            <a:ext cx="2026507" cy="2396239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4686811" y="4676107"/>
            <a:ext cx="4382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700" b="1" dirty="0">
                <a:solidFill>
                  <a:schemeClr val="bg1"/>
                </a:solidFill>
              </a:rPr>
              <a:t>SZLAK GÓRSKI </a:t>
            </a:r>
          </a:p>
          <a:p>
            <a:pPr algn="ctr"/>
            <a:r>
              <a:rPr lang="pl-PL" sz="2700" b="1" dirty="0">
                <a:solidFill>
                  <a:schemeClr val="bg1"/>
                </a:solidFill>
              </a:rPr>
              <a:t>LOS CAHORROS</a:t>
            </a:r>
          </a:p>
        </p:txBody>
      </p:sp>
    </p:spTree>
    <p:extLst>
      <p:ext uri="{BB962C8B-B14F-4D97-AF65-F5344CB8AC3E}">
        <p14:creationId xmlns:p14="http://schemas.microsoft.com/office/powerpoint/2010/main" val="424293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31242" y="1029392"/>
            <a:ext cx="4081517" cy="568711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3" y="956675"/>
            <a:ext cx="2190499" cy="35707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320" y="1725041"/>
            <a:ext cx="2412227" cy="321630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3683321" y="5048913"/>
            <a:ext cx="4974609" cy="5078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pl-PL" sz="2700" dirty="0">
                <a:solidFill>
                  <a:schemeClr val="bg1"/>
                </a:solidFill>
              </a:rPr>
              <a:t>       </a:t>
            </a:r>
            <a:r>
              <a:rPr lang="pl-PL" sz="2700" b="1" dirty="0">
                <a:solidFill>
                  <a:schemeClr val="bg1"/>
                </a:solidFill>
              </a:rPr>
              <a:t>PARQUE DE LAS CIENCIAS </a:t>
            </a: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788" y="1725040"/>
            <a:ext cx="2613546" cy="1900607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535" y="1725040"/>
            <a:ext cx="2412228" cy="3216304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830789" y="3752584"/>
            <a:ext cx="2613546" cy="196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0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31242" y="1029392"/>
            <a:ext cx="4081517" cy="568711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00B0F0"/>
                </a:solidFill>
                <a:latin typeface="Arial Black" panose="020B0A04020102020204" pitchFamily="34" charset="0"/>
              </a:rPr>
              <a:t>Co zwiedziliśmy?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D204773-1CDF-4747-B8BA-475519729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3" y="956675"/>
            <a:ext cx="2190499" cy="357072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354995" y="4275763"/>
            <a:ext cx="2702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chemeClr val="bg1"/>
                </a:solidFill>
              </a:rPr>
              <a:t>DZIELNICA REALEJO I DZIEŁA NIÑO DE LAS PINTURAS 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459" y="1965830"/>
            <a:ext cx="2789492" cy="209211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578" y="1965830"/>
            <a:ext cx="2603915" cy="3471887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9120" y="1952545"/>
            <a:ext cx="2613878" cy="348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2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0683" y="1482539"/>
            <a:ext cx="5567082" cy="1290917"/>
          </a:xfrm>
        </p:spPr>
        <p:txBody>
          <a:bodyPr>
            <a:normAutofit/>
          </a:bodyPr>
          <a:lstStyle/>
          <a:p>
            <a:r>
              <a:rPr lang="pl-PL" sz="4050" dirty="0" err="1">
                <a:latin typeface="Broadway" panose="04040905080B02020502" pitchFamily="82" charset="0"/>
              </a:rPr>
              <a:t>Martins</a:t>
            </a:r>
            <a:r>
              <a:rPr lang="pl-PL" sz="4050" dirty="0">
                <a:latin typeface="Broadway" panose="04040905080B02020502" pitchFamily="82" charset="0"/>
              </a:rPr>
              <a:t> </a:t>
            </a:r>
            <a:r>
              <a:rPr lang="pl-PL" sz="4050" dirty="0" err="1">
                <a:latin typeface="Broadway" panose="04040905080B02020502" pitchFamily="82" charset="0"/>
              </a:rPr>
              <a:t>Seguros</a:t>
            </a:r>
            <a:endParaRPr lang="pl-PL" sz="4050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716056" y="3176869"/>
            <a:ext cx="7598569" cy="1885949"/>
          </a:xfrm>
        </p:spPr>
        <p:txBody>
          <a:bodyPr/>
          <a:lstStyle/>
          <a:p>
            <a:pPr marL="0" indent="0" algn="ctr">
              <a:buNone/>
            </a:pPr>
            <a:r>
              <a:rPr lang="pl-PL" sz="2100" dirty="0"/>
              <a:t>Roksana Książek</a:t>
            </a:r>
            <a:br>
              <a:rPr lang="pl-PL" sz="2100" dirty="0"/>
            </a:br>
            <a:r>
              <a:rPr lang="pl-PL" sz="2100" dirty="0"/>
              <a:t>Magda Wiatkowska</a:t>
            </a:r>
          </a:p>
          <a:p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370" y="1124770"/>
            <a:ext cx="2952130" cy="39361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az 4" descr="Obraz zawierający osoba, ubrania, w pomieszczeniu, Materiały biurowe&#10;&#10;Opis wygenerowany automatycznie">
            <a:extLst>
              <a:ext uri="{FF2B5EF4-FFF2-40B4-BE49-F238E27FC236}">
                <a16:creationId xmlns:a16="http://schemas.microsoft.com/office/drawing/2014/main" id="{0A3D7B92-DE2D-3DA0-74CE-89A885AA77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9281" y="3019546"/>
            <a:ext cx="2187615" cy="2916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az 5" descr="Obraz zawierający ubrania, osoba, pismo odręczne, w pomieszczeniu&#10;&#10;Opis wygenerowany automatycznie">
            <a:extLst>
              <a:ext uri="{FF2B5EF4-FFF2-40B4-BE49-F238E27FC236}">
                <a16:creationId xmlns:a16="http://schemas.microsoft.com/office/drawing/2014/main" id="{271B526F-C1B5-B09F-A629-24926D86B2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376" y="3981330"/>
            <a:ext cx="2505919" cy="1883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6016472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" y="1314451"/>
            <a:ext cx="8112920" cy="1092200"/>
          </a:xfrm>
        </p:spPr>
        <p:txBody>
          <a:bodyPr>
            <a:normAutofit/>
          </a:bodyPr>
          <a:lstStyle/>
          <a:p>
            <a:r>
              <a:rPr lang="pl-PL" sz="4950" dirty="0"/>
              <a:t>    </a:t>
            </a:r>
            <a:r>
              <a:rPr lang="pl-PL" sz="4950" dirty="0" err="1">
                <a:latin typeface="Broadway" panose="04040905080B02020502" pitchFamily="82" charset="0"/>
              </a:rPr>
              <a:t>Minhografe</a:t>
            </a:r>
            <a:endParaRPr lang="pl-PL" sz="4950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794010" y="2259106"/>
            <a:ext cx="7598569" cy="17921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100" dirty="0"/>
              <a:t>Oliwia Wójcik</a:t>
            </a:r>
            <a:br>
              <a:rPr lang="pl-PL" sz="2100" dirty="0"/>
            </a:br>
            <a:r>
              <a:rPr lang="pl-PL" sz="2100" dirty="0"/>
              <a:t>Katarzyna Klimkiewicz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9695" y="1153837"/>
            <a:ext cx="2616722" cy="464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az 4" descr="Obraz zawierający osoba, wiertło, Elektronarzędzia, narzędzie&#10;&#10;Opis wygenerowany automatycznie">
            <a:extLst>
              <a:ext uri="{FF2B5EF4-FFF2-40B4-BE49-F238E27FC236}">
                <a16:creationId xmlns:a16="http://schemas.microsoft.com/office/drawing/2014/main" id="{0F0FCC69-7289-BC9C-1C28-CC0F9883E3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446" y="3034013"/>
            <a:ext cx="2129741" cy="2837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77497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1" y="1512794"/>
            <a:ext cx="6051176" cy="893856"/>
          </a:xfrm>
        </p:spPr>
        <p:txBody>
          <a:bodyPr>
            <a:normAutofit/>
          </a:bodyPr>
          <a:lstStyle/>
          <a:p>
            <a:r>
              <a:rPr lang="pl-PL" sz="4950" dirty="0" err="1">
                <a:latin typeface="Broadway" panose="04040905080B02020502" pitchFamily="82" charset="0"/>
              </a:rPr>
              <a:t>Foco</a:t>
            </a:r>
            <a:r>
              <a:rPr lang="pl-PL" sz="4950" dirty="0">
                <a:latin typeface="Broadway" panose="04040905080B02020502" pitchFamily="82" charset="0"/>
              </a:rPr>
              <a:t> </a:t>
            </a:r>
            <a:r>
              <a:rPr lang="pl-PL" sz="4950" dirty="0" err="1">
                <a:latin typeface="Broadway" panose="04040905080B02020502" pitchFamily="82" charset="0"/>
              </a:rPr>
              <a:t>Criativo</a:t>
            </a:r>
            <a:endParaRPr lang="pl-PL" sz="4950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2555971" y="2406651"/>
            <a:ext cx="7598569" cy="17649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100" dirty="0" err="1"/>
              <a:t>Oliwier</a:t>
            </a:r>
            <a:r>
              <a:rPr lang="pl-PL" sz="2100" dirty="0"/>
              <a:t> Białek</a:t>
            </a:r>
            <a:br>
              <a:rPr lang="pl-PL" sz="2100" dirty="0"/>
            </a:br>
            <a:r>
              <a:rPr lang="pl-PL" sz="2100" dirty="0"/>
              <a:t>Maciej Zawrzykraj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674" y="1250083"/>
            <a:ext cx="2169758" cy="4552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9D65F84-50BD-4F83-9C22-FFFD745DE5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3308164"/>
            <a:ext cx="4567835" cy="2409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4191261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6552" y="1314451"/>
            <a:ext cx="7946368" cy="1092200"/>
          </a:xfrm>
        </p:spPr>
        <p:txBody>
          <a:bodyPr>
            <a:normAutofit/>
          </a:bodyPr>
          <a:lstStyle/>
          <a:p>
            <a:r>
              <a:rPr lang="pl-PL" sz="4950" dirty="0"/>
              <a:t>      </a:t>
            </a:r>
            <a:r>
              <a:rPr lang="pl-PL" sz="4950" dirty="0" err="1">
                <a:latin typeface="Broadway" panose="04040905080B02020502" pitchFamily="82" charset="0"/>
              </a:rPr>
              <a:t>Rolsaco</a:t>
            </a:r>
            <a:endParaRPr lang="pl-PL" sz="4950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375475" y="2120766"/>
            <a:ext cx="7598569" cy="22533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100" dirty="0"/>
              <a:t>Natalia Zawieruch</a:t>
            </a:r>
            <a:r>
              <a:rPr lang="pl-PL" sz="2100" b="1" dirty="0"/>
              <a:t>a</a:t>
            </a:r>
            <a:br>
              <a:rPr lang="pl-PL" sz="2100" dirty="0"/>
            </a:br>
            <a:r>
              <a:rPr lang="pl-PL" sz="2100" dirty="0"/>
              <a:t>Kacper </a:t>
            </a:r>
            <a:r>
              <a:rPr lang="pl-PL" sz="2100" dirty="0" err="1"/>
              <a:t>Susło</a:t>
            </a:r>
            <a:endParaRPr lang="pl-PL" sz="21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6289" y="1160793"/>
            <a:ext cx="3284492" cy="4379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az 4" descr="Obraz zawierający tekst, w pomieszczeniu, Materiały biurowe, komputer&#10;&#10;Opis wygenerowany automatycznie">
            <a:extLst>
              <a:ext uri="{FF2B5EF4-FFF2-40B4-BE49-F238E27FC236}">
                <a16:creationId xmlns:a16="http://schemas.microsoft.com/office/drawing/2014/main" id="{357FF06A-569E-A884-0814-88A9D21AF2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6329" y="2840609"/>
            <a:ext cx="2267191" cy="3025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0836996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450" y="2268390"/>
            <a:ext cx="4400314" cy="2475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4351" y="1260662"/>
            <a:ext cx="7598569" cy="1145989"/>
          </a:xfrm>
        </p:spPr>
        <p:txBody>
          <a:bodyPr/>
          <a:lstStyle/>
          <a:p>
            <a:r>
              <a:rPr lang="pl-PL" sz="4950" dirty="0" err="1">
                <a:latin typeface="Broadway" panose="04040905080B02020502" pitchFamily="82" charset="0"/>
              </a:rPr>
              <a:t>Fourlabels</a:t>
            </a:r>
            <a:endParaRPr lang="pl-PL" sz="4950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2691226" y="1851578"/>
            <a:ext cx="7598569" cy="23196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100" dirty="0"/>
              <a:t>Katarzyna Pająk</a:t>
            </a:r>
            <a:br>
              <a:rPr lang="pl-PL" sz="2100" dirty="0"/>
            </a:br>
            <a:r>
              <a:rPr lang="pl-PL" sz="2100" dirty="0"/>
              <a:t> Oliwia Opara</a:t>
            </a:r>
            <a:br>
              <a:rPr lang="pl-PL" sz="2100" dirty="0"/>
            </a:br>
            <a:r>
              <a:rPr lang="pl-PL" sz="2100" dirty="0"/>
              <a:t>Mikołaj Misztela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B663981-0503-47DF-A9D5-0E2ADFEEA38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1331" y="2405532"/>
            <a:ext cx="3822669" cy="26485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908404E-AEA8-46E9-A395-78506112E4C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565891" y="3087436"/>
            <a:ext cx="2013444" cy="3579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16778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pl-PL" sz="1400" b="1" dirty="0">
                <a:solidFill>
                  <a:srgbClr val="0070C0"/>
                </a:solidFill>
                <a:latin typeface="Arial Black" panose="020B0A04020102020204" pitchFamily="34" charset="0"/>
              </a:rPr>
              <a:t>Realizacja mobilności.</a:t>
            </a:r>
          </a:p>
          <a:p>
            <a:pPr algn="just">
              <a:lnSpc>
                <a:spcPct val="150000"/>
              </a:lnSpc>
              <a:buNone/>
            </a:pPr>
            <a:endParaRPr lang="pl-PL" sz="14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l-PL" sz="1400" b="1" dirty="0">
                <a:latin typeface="Arial Black" panose="020B0A04020102020204" pitchFamily="34" charset="0"/>
              </a:rPr>
              <a:t>podpisanie Umowy z Agencja Narodową </a:t>
            </a:r>
          </a:p>
          <a:p>
            <a:pPr algn="just">
              <a:lnSpc>
                <a:spcPct val="150000"/>
              </a:lnSpc>
            </a:pPr>
            <a:r>
              <a:rPr lang="pl-PL" sz="1400" b="1" dirty="0">
                <a:latin typeface="Arial Black" panose="020B0A04020102020204" pitchFamily="34" charset="0"/>
              </a:rPr>
              <a:t>akcja promocyjna i informacyjna</a:t>
            </a:r>
          </a:p>
          <a:p>
            <a:pPr algn="just">
              <a:lnSpc>
                <a:spcPct val="150000"/>
              </a:lnSpc>
            </a:pPr>
            <a:r>
              <a:rPr lang="pl-PL" sz="1400" b="1" dirty="0">
                <a:latin typeface="Arial Black" panose="020B0A04020102020204" pitchFamily="34" charset="0"/>
              </a:rPr>
              <a:t>opracowanie dokumentacji projektowej</a:t>
            </a:r>
          </a:p>
          <a:p>
            <a:pPr algn="just">
              <a:lnSpc>
                <a:spcPct val="150000"/>
              </a:lnSpc>
            </a:pPr>
            <a:r>
              <a:rPr lang="pl-PL" sz="1400" b="1" dirty="0">
                <a:latin typeface="Arial Black" panose="020B0A04020102020204" pitchFamily="34" charset="0"/>
              </a:rPr>
              <a:t>powołanie zespołu projektowego i komisji rekrutacyjnej</a:t>
            </a:r>
          </a:p>
          <a:p>
            <a:pPr algn="just">
              <a:lnSpc>
                <a:spcPct val="150000"/>
              </a:lnSpc>
            </a:pPr>
            <a:endParaRPr lang="pl-PL" sz="1400" b="1" dirty="0">
              <a:latin typeface="Arial Black" panose="020B0A04020102020204" pitchFamily="34" charset="0"/>
            </a:endParaRP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440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950" dirty="0" err="1">
                <a:latin typeface="Broadway" panose="04040905080B02020502" pitchFamily="82" charset="0"/>
              </a:rPr>
              <a:t>Salt&amp;flow</a:t>
            </a:r>
            <a:endParaRPr lang="pl-PL" sz="4950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807058" y="1976662"/>
            <a:ext cx="7598569" cy="14587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2100" dirty="0"/>
              <a:t>Adam Snoch</a:t>
            </a:r>
            <a:br>
              <a:rPr lang="pl-PL" sz="2100" dirty="0"/>
            </a:br>
            <a:r>
              <a:rPr lang="pl-PL" sz="2100" dirty="0"/>
              <a:t>Bartłomiej Sławski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753" y="3296391"/>
            <a:ext cx="5136971" cy="2566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20C463D-20B0-41E5-80CF-C1A6217B15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468" y="1797558"/>
            <a:ext cx="3937976" cy="3857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4187301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827" y="1024700"/>
            <a:ext cx="3899500" cy="2928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-1613296" y="1395133"/>
            <a:ext cx="7598569" cy="1092200"/>
          </a:xfrm>
        </p:spPr>
        <p:txBody>
          <a:bodyPr>
            <a:normAutofit/>
          </a:bodyPr>
          <a:lstStyle/>
          <a:p>
            <a:pPr algn="ctr"/>
            <a:r>
              <a:rPr lang="pl-PL" sz="4950" dirty="0">
                <a:latin typeface="Broadway" panose="04040905080B02020502" pitchFamily="82" charset="0"/>
              </a:rPr>
              <a:t>ID3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690006" y="2319618"/>
            <a:ext cx="7598569" cy="22691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100" dirty="0"/>
              <a:t>Hubert Momot</a:t>
            </a:r>
            <a:br>
              <a:rPr lang="pl-PL" sz="2100" dirty="0"/>
            </a:br>
            <a:r>
              <a:rPr lang="pl-PL" sz="2100" dirty="0"/>
              <a:t>Emilia Kopeć</a:t>
            </a:r>
          </a:p>
        </p:txBody>
      </p:sp>
      <p:pic>
        <p:nvPicPr>
          <p:cNvPr id="5" name="Obraz 4" descr="Obraz zawierający tekst, elektronika, w pomieszczeniu, monitor komputerowy&#10;&#10;Opis wygenerowany automatycznie">
            <a:extLst>
              <a:ext uri="{FF2B5EF4-FFF2-40B4-BE49-F238E27FC236}">
                <a16:creationId xmlns:a16="http://schemas.microsoft.com/office/drawing/2014/main" id="{56024E09-7D7D-3E44-E8AB-126CD36B84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524" y="3088750"/>
            <a:ext cx="2058098" cy="2738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az 5" descr="Obraz zawierający w pomieszczeniu, książka, czerwony&#10;&#10;Opis wygenerowany automatycznie">
            <a:extLst>
              <a:ext uri="{FF2B5EF4-FFF2-40B4-BE49-F238E27FC236}">
                <a16:creationId xmlns:a16="http://schemas.microsoft.com/office/drawing/2014/main" id="{EAA65F9E-E153-C1F3-B344-4443183758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445" y="2816989"/>
            <a:ext cx="2390173" cy="3184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953383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C5E1078F-19F8-4113-B3B9-4236D5A8CD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">
            <a:off x="5406897" y="3275523"/>
            <a:ext cx="4401671" cy="2950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68388" y="1172949"/>
            <a:ext cx="2606191" cy="8229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5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erlin Sans FB Demi" panose="020E0802020502020306" pitchFamily="34" charset="0"/>
              </a:rPr>
              <a:t>W pracy </a:t>
            </a:r>
            <a:r>
              <a:rPr lang="pl-PL" sz="405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…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784" y="1271572"/>
            <a:ext cx="2923630" cy="21927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856" y="2858532"/>
            <a:ext cx="4000478" cy="300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728179">
            <a:off x="711245" y="1213883"/>
            <a:ext cx="2244438" cy="2992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02" y="3619095"/>
            <a:ext cx="1697355" cy="226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1185309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955" y="752460"/>
            <a:ext cx="3550938" cy="2367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999" y="4020901"/>
            <a:ext cx="3091165" cy="2060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874" y="752460"/>
            <a:ext cx="1998618" cy="1332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>
                <a:latin typeface="Broadway" panose="04040905080B02020502" pitchFamily="82" charset="0"/>
              </a:rPr>
              <a:t>Viana</a:t>
            </a:r>
            <a:r>
              <a:rPr lang="pl-PL" dirty="0">
                <a:latin typeface="Broadway" panose="04040905080B02020502" pitchFamily="82" charset="0"/>
              </a:rPr>
              <a:t> do </a:t>
            </a:r>
            <a:r>
              <a:rPr lang="pl-PL" dirty="0" err="1">
                <a:latin typeface="Broadway" panose="04040905080B02020502" pitchFamily="82" charset="0"/>
              </a:rPr>
              <a:t>castelo</a:t>
            </a:r>
            <a:endParaRPr lang="pl-PL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1236" y="1392882"/>
            <a:ext cx="7598569" cy="2736850"/>
          </a:xfrm>
        </p:spPr>
        <p:txBody>
          <a:bodyPr/>
          <a:lstStyle/>
          <a:p>
            <a:r>
              <a:rPr lang="pl-PL" dirty="0">
                <a:latin typeface="Century Gothic"/>
              </a:rPr>
              <a:t>Zwiedzanie </a:t>
            </a:r>
            <a:r>
              <a:rPr lang="pl-PL" dirty="0" err="1">
                <a:latin typeface="Century Gothic"/>
              </a:rPr>
              <a:t>Viany</a:t>
            </a:r>
            <a:r>
              <a:rPr lang="pl-PL" dirty="0">
                <a:latin typeface="Century Gothic"/>
              </a:rPr>
              <a:t> do </a:t>
            </a:r>
            <a:r>
              <a:rPr lang="pl-PL" dirty="0" err="1">
                <a:latin typeface="Century Gothic"/>
              </a:rPr>
              <a:t>Castelo</a:t>
            </a:r>
            <a:r>
              <a:rPr lang="pl-PL" dirty="0">
                <a:latin typeface="Century Gothic"/>
              </a:rPr>
              <a:t> oraz Sanktuarium de Santa Luzia</a:t>
            </a:r>
          </a:p>
          <a:p>
            <a:pPr>
              <a:buClr>
                <a:srgbClr val="FFFFFF"/>
              </a:buClr>
            </a:pPr>
            <a:r>
              <a:rPr lang="pl-PL" dirty="0">
                <a:latin typeface="Century Gothic"/>
              </a:rPr>
              <a:t>Spacer po starym mieście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972" y="2899402"/>
            <a:ext cx="2692921" cy="1795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3463270" y="5070598"/>
            <a:ext cx="1582779" cy="1020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531" y="4435347"/>
            <a:ext cx="2467362" cy="1644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az 9" descr="Obraz zawierający na wolnym powietrzu, niebo, zegar, budynek&#10;&#10;Opis wygenerowany automatycznie">
            <a:extLst>
              <a:ext uri="{FF2B5EF4-FFF2-40B4-BE49-F238E27FC236}">
                <a16:creationId xmlns:a16="http://schemas.microsoft.com/office/drawing/2014/main" id="{37E88318-3E74-583E-3498-789311E9922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2512" y="2823025"/>
            <a:ext cx="2511845" cy="1769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528876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Broadway" panose="04040905080B02020502" pitchFamily="82" charset="0"/>
              </a:rPr>
              <a:t>Vigo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8649" y="4131205"/>
            <a:ext cx="2934364" cy="1956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2382" y="778531"/>
            <a:ext cx="3034116" cy="2022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315" y="2219773"/>
            <a:ext cx="3435589" cy="2290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0124" y="778531"/>
            <a:ext cx="2765780" cy="1843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379415" y="4291567"/>
            <a:ext cx="2098843" cy="1574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pole tekstowe 9"/>
          <p:cNvSpPr txBox="1"/>
          <p:nvPr/>
        </p:nvSpPr>
        <p:spPr>
          <a:xfrm>
            <a:off x="514351" y="3253099"/>
            <a:ext cx="4496888" cy="683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350" dirty="0">
                <a:latin typeface="Calibri (Tekst podstawowy)"/>
              </a:rPr>
              <a:t>Vigo z wizytą w Hiszpanii – spacer po głównej ulicy miasta i zwiedzanie historycznego fortu</a:t>
            </a:r>
          </a:p>
        </p:txBody>
      </p:sp>
    </p:spTree>
    <p:extLst>
      <p:ext uri="{BB962C8B-B14F-4D97-AF65-F5344CB8AC3E}">
        <p14:creationId xmlns:p14="http://schemas.microsoft.com/office/powerpoint/2010/main" val="168651051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/>
          <p:cNvSpPr/>
          <p:nvPr/>
        </p:nvSpPr>
        <p:spPr>
          <a:xfrm>
            <a:off x="0" y="3972742"/>
            <a:ext cx="2948940" cy="2028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sp>
        <p:nvSpPr>
          <p:cNvPr id="12" name="Prostokąt 11"/>
          <p:cNvSpPr/>
          <p:nvPr/>
        </p:nvSpPr>
        <p:spPr>
          <a:xfrm>
            <a:off x="4251960" y="4143648"/>
            <a:ext cx="2890157" cy="185710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261" y="4228012"/>
            <a:ext cx="2659108" cy="1772738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 rot="900000">
            <a:off x="2804569" y="1942030"/>
            <a:ext cx="3282043" cy="22616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Broadway" panose="04040905080B02020502" pitchFamily="82" charset="0"/>
              </a:rPr>
              <a:t>Surfing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43648"/>
            <a:ext cx="2785655" cy="1857103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0000">
            <a:off x="2891276" y="2038165"/>
            <a:ext cx="3116465" cy="2077643"/>
          </a:xfrm>
          <a:prstGeom prst="rect">
            <a:avLst/>
          </a:prstGeom>
        </p:spPr>
      </p:pic>
      <p:sp>
        <p:nvSpPr>
          <p:cNvPr id="13" name="Prostokąt 12"/>
          <p:cNvSpPr/>
          <p:nvPr/>
        </p:nvSpPr>
        <p:spPr>
          <a:xfrm rot="20799171">
            <a:off x="1933393" y="4280855"/>
            <a:ext cx="2903221" cy="19986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99171">
            <a:off x="2063875" y="4398200"/>
            <a:ext cx="2645888" cy="1763926"/>
          </a:xfrm>
          <a:prstGeom prst="rect">
            <a:avLst/>
          </a:prstGeom>
        </p:spPr>
      </p:pic>
      <p:sp>
        <p:nvSpPr>
          <p:cNvPr id="14" name="Prostokąt 13"/>
          <p:cNvSpPr/>
          <p:nvPr/>
        </p:nvSpPr>
        <p:spPr>
          <a:xfrm>
            <a:off x="6207880" y="3972742"/>
            <a:ext cx="2936120" cy="2028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345" y="4143648"/>
            <a:ext cx="2785655" cy="1857103"/>
          </a:xfrm>
        </p:spPr>
      </p:pic>
      <p:sp>
        <p:nvSpPr>
          <p:cNvPr id="17" name="Prostokąt 16"/>
          <p:cNvSpPr/>
          <p:nvPr/>
        </p:nvSpPr>
        <p:spPr>
          <a:xfrm>
            <a:off x="6207880" y="1314451"/>
            <a:ext cx="2936120" cy="205086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7987" y="1390807"/>
            <a:ext cx="2826514" cy="188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4496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7" y="594928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ostokąt 3"/>
          <p:cNvSpPr/>
          <p:nvPr/>
        </p:nvSpPr>
        <p:spPr>
          <a:xfrm>
            <a:off x="373286" y="404664"/>
            <a:ext cx="8352928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l-PL" b="1" dirty="0">
                <a:solidFill>
                  <a:srgbClr val="0070C0"/>
                </a:solidFill>
                <a:latin typeface="Arial Black" panose="020B0A04020102020204" pitchFamily="34" charset="0"/>
              </a:rPr>
              <a:t>			</a:t>
            </a:r>
            <a:r>
              <a:rPr lang="pl-PL" altLang="pl-PL" b="1" dirty="0">
                <a:solidFill>
                  <a:srgbClr val="0070C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sz="1600" dirty="0">
                <a:solidFill>
                  <a:srgbClr val="0070C0"/>
                </a:solidFill>
                <a:latin typeface="Arial Black" panose="020B0A04020102020204" pitchFamily="34" charset="0"/>
              </a:rPr>
              <a:t>Podróż przecież nie zaczyna się w momencie, kiedy ruszamy w drogę,</a:t>
            </a:r>
            <a:br>
              <a:rPr lang="pl-PL" sz="16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pl-PL" sz="1600" dirty="0">
                <a:solidFill>
                  <a:srgbClr val="0070C0"/>
                </a:solidFill>
                <a:latin typeface="Arial Black" panose="020B0A04020102020204" pitchFamily="34" charset="0"/>
              </a:rPr>
              <a:t>i nie kończy, kiedy dotarliśmy do mety.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sz="1600" dirty="0">
                <a:solidFill>
                  <a:srgbClr val="0070C0"/>
                </a:solidFill>
                <a:latin typeface="Arial Black" panose="020B0A04020102020204" pitchFamily="34" charset="0"/>
              </a:rPr>
              <a:t>W rzeczywistości zaczyna się dużo wcześniej i praktycznie nie kończy się nigdy, bo taśma pamięci kręci się w nas dalej, mimo że fizycznie dawno już nie ruszamy się  z miejsca.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600" dirty="0">
                <a:solidFill>
                  <a:srgbClr val="0070C0"/>
                </a:solidFill>
                <a:latin typeface="Arial Black" panose="020B0A04020102020204" pitchFamily="34" charset="0"/>
              </a:rPr>
              <a:t>Wszak istnieje coś takiego jak zarażenie podróżą i jest to rodzaj choroby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600" dirty="0">
                <a:solidFill>
                  <a:srgbClr val="0070C0"/>
                </a:solidFill>
                <a:latin typeface="Arial Black" panose="020B0A04020102020204" pitchFamily="34" charset="0"/>
              </a:rPr>
              <a:t>w gruncie rzeczy nieuleczalnej.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altLang="pl-PL" sz="16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sz="1600" i="1" dirty="0"/>
              <a:t>Nic tak nie rozwija inteligencji jak podróżowanie</a:t>
            </a:r>
            <a:r>
              <a:rPr lang="pl-PL" sz="1600" dirty="0"/>
              <a:t> – </a:t>
            </a:r>
            <a:r>
              <a:rPr lang="pl-PL" sz="1600" dirty="0" err="1"/>
              <a:t>Emile</a:t>
            </a:r>
            <a:r>
              <a:rPr lang="pl-PL" sz="1600" dirty="0"/>
              <a:t> Zola</a:t>
            </a:r>
            <a:endParaRPr lang="pl-PL" altLang="pl-PL" sz="16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altLang="pl-PL" sz="16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altLang="pl-PL" sz="1600" dirty="0">
                <a:solidFill>
                  <a:srgbClr val="0070C0"/>
                </a:solidFill>
                <a:latin typeface="Arial Black" panose="020B0A04020102020204" pitchFamily="34" charset="0"/>
              </a:rPr>
              <a:t>Ryszard Kapuściński</a:t>
            </a:r>
          </a:p>
          <a:p>
            <a:pPr algn="just">
              <a:lnSpc>
                <a:spcPct val="150000"/>
              </a:lnSpc>
              <a:buNone/>
            </a:pPr>
            <a:r>
              <a:rPr lang="pl-PL" altLang="pl-PL" sz="1600" b="1" dirty="0">
                <a:solidFill>
                  <a:srgbClr val="0070C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pl-PL" altLang="pl-PL" b="1" dirty="0">
                <a:solidFill>
                  <a:srgbClr val="0070C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br>
              <a:rPr lang="pl-PL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7911455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7" y="594928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ostokąt 3"/>
          <p:cNvSpPr/>
          <p:nvPr/>
        </p:nvSpPr>
        <p:spPr>
          <a:xfrm>
            <a:off x="373286" y="404664"/>
            <a:ext cx="83529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b="1" dirty="0">
                <a:solidFill>
                  <a:srgbClr val="0070C0"/>
                </a:solidFill>
                <a:latin typeface="Arial Black" panose="020B0A04020102020204" pitchFamily="34" charset="0"/>
              </a:rPr>
              <a:t>	</a:t>
            </a:r>
            <a:r>
              <a:rPr lang="pl-PL" altLang="pl-PL" i="1" dirty="0">
                <a:latin typeface="Arial" panose="020B0604020202020204" pitchFamily="34" charset="0"/>
              </a:rPr>
              <a:t>Cały czas szukaj nowych celów. Nawet jeśli</a:t>
            </a:r>
            <a:r>
              <a:rPr lang="pl-PL" altLang="pl-PL" sz="1200" b="1" dirty="0">
                <a:solidFill>
                  <a:srgbClr val="0070C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pl-PL" altLang="pl-PL" sz="1200" i="1" dirty="0">
                <a:latin typeface="Arial" panose="020B0604020202020204" pitchFamily="34" charset="0"/>
              </a:rPr>
              <a:t>jesteś już bogaty, nawet gdy masz ustabilizowaną firmę. Wciąż pytaj, patrz, szukaj, główkuj, co jeszcze innego można zrobić. To znakomicie wpływa na twoją psychikę, ale także zabezpiecza przed nagłą katastrofą.</a:t>
            </a:r>
            <a:r>
              <a:rPr lang="pl-PL" altLang="pl-PL" sz="1200" dirty="0">
                <a:latin typeface="Arial" panose="020B0604020202020204" pitchFamily="34" charset="0"/>
              </a:rPr>
              <a:t> 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200" b="1" dirty="0">
                <a:latin typeface="Arial" panose="020B0604020202020204" pitchFamily="34" charset="0"/>
                <a:hlinkClick r:id="rId3"/>
              </a:rPr>
              <a:t>Ray </a:t>
            </a:r>
            <a:r>
              <a:rPr lang="pl-PL" altLang="pl-PL" sz="1200" b="1" dirty="0" err="1">
                <a:latin typeface="Arial" panose="020B0604020202020204" pitchFamily="34" charset="0"/>
                <a:hlinkClick r:id="rId3"/>
              </a:rPr>
              <a:t>Kroc</a:t>
            </a:r>
            <a:r>
              <a:rPr lang="pl-PL" altLang="pl-PL" sz="1200" b="1" dirty="0">
                <a:latin typeface="Arial" panose="020B0604020202020204" pitchFamily="34" charset="0"/>
                <a:hlinkClick r:id="rId3"/>
              </a:rPr>
              <a:t>, założyciel </a:t>
            </a:r>
            <a:r>
              <a:rPr lang="pl-PL" altLang="pl-PL" sz="1200" b="1" dirty="0" err="1">
                <a:latin typeface="Arial" panose="020B0604020202020204" pitchFamily="34" charset="0"/>
                <a:hlinkClick r:id="rId3"/>
              </a:rPr>
              <a:t>McDonalds</a:t>
            </a:r>
            <a:endParaRPr lang="pl-PL" altLang="pl-PL" sz="1200" dirty="0">
              <a:latin typeface="Arial" panose="020B0604020202020204" pitchFamily="34" charset="0"/>
            </a:endParaRPr>
          </a:p>
          <a:p>
            <a:pPr algn="ctr"/>
            <a:endParaRPr lang="pl-PL" sz="4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  <a:p>
            <a:pPr algn="ctr"/>
            <a:endParaRPr lang="pl-PL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pl-PL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br>
              <a:rPr lang="pl-PL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6003009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620688"/>
            <a:ext cx="8175852" cy="5042495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l-PL" sz="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Cel główny: </a:t>
            </a:r>
          </a:p>
          <a:p>
            <a:r>
              <a:rPr lang="pl-PL" sz="3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podnoszenie kompetencji dydaktycznych,  językowych, komunikacyjnych nauczycieli przedmiotów ogólnokształcących i przedmiotów zawodowych</a:t>
            </a:r>
          </a:p>
          <a:p>
            <a:pPr marL="0" indent="0">
              <a:buNone/>
            </a:pPr>
            <a:endParaRPr lang="pl-PL" sz="3800" b="1" dirty="0">
              <a:latin typeface="Century Gothic" panose="020B0502020202020204" pitchFamily="34" charset="0"/>
            </a:endParaRPr>
          </a:p>
          <a:p>
            <a:r>
              <a:rPr lang="pl-PL" sz="3500" b="1" dirty="0">
                <a:latin typeface="Arial Black" panose="020B0A04020102020204" pitchFamily="34" charset="0"/>
              </a:rPr>
              <a:t>Wśród </a:t>
            </a:r>
            <a:r>
              <a:rPr lang="pl-PL" sz="3500" b="1" dirty="0">
                <a:solidFill>
                  <a:srgbClr val="FF0000"/>
                </a:solidFill>
                <a:latin typeface="Arial Black" panose="020B0A04020102020204" pitchFamily="34" charset="0"/>
              </a:rPr>
              <a:t>celów szczegółowych </a:t>
            </a:r>
            <a:r>
              <a:rPr lang="pl-PL" sz="3500" b="1" dirty="0">
                <a:latin typeface="Arial Black" panose="020B0A04020102020204" pitchFamily="34" charset="0"/>
              </a:rPr>
              <a:t>należy wymienić:</a:t>
            </a:r>
          </a:p>
          <a:p>
            <a:endParaRPr lang="pl-PL" sz="3500" b="1" dirty="0"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r>
              <a:rPr lang="pl-PL" sz="3500" b="1" dirty="0">
                <a:latin typeface="Arial Black" panose="020B0A04020102020204" pitchFamily="34" charset="0"/>
              </a:rPr>
              <a:t>rozwój warsztatu pracy nauczycieli</a:t>
            </a:r>
          </a:p>
          <a:p>
            <a:pPr>
              <a:buFontTx/>
              <a:buChar char="-"/>
            </a:pPr>
            <a:endParaRPr lang="pl-PL" sz="3500" b="1" dirty="0"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r>
              <a:rPr lang="pl-PL" sz="3500" b="1" dirty="0">
                <a:latin typeface="Arial Black" panose="020B0A04020102020204" pitchFamily="34" charset="0"/>
              </a:rPr>
              <a:t>wykorzystanie języka obcego w sytuacjach szkoleniowych i codziennych</a:t>
            </a:r>
          </a:p>
          <a:p>
            <a:pPr>
              <a:buFontTx/>
              <a:buChar char="-"/>
            </a:pPr>
            <a:endParaRPr lang="pl-PL" sz="3500" b="1" dirty="0"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r>
              <a:rPr kumimoji="0" lang="pl-PL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promowanie metody CLIL</a:t>
            </a:r>
            <a:endParaRPr lang="pl-PL" sz="3500" b="1" dirty="0"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endParaRPr lang="pl-PL" sz="3500" b="1" dirty="0">
              <a:latin typeface="Arial Black" panose="020B0A04020102020204" pitchFamily="34" charset="0"/>
            </a:endParaRPr>
          </a:p>
          <a:p>
            <a:pPr>
              <a:lnSpc>
                <a:spcPct val="170000"/>
              </a:lnSpc>
              <a:buFontTx/>
              <a:buChar char="-"/>
            </a:pPr>
            <a:r>
              <a:rPr lang="pl-PL" sz="3500" b="1" dirty="0">
                <a:latin typeface="Arial Black" panose="020B0A04020102020204" pitchFamily="34" charset="0"/>
              </a:rPr>
              <a:t>zapoznanie się z rozwiązaniami edukacyjnymi w krajach Unii Europejskiej </a:t>
            </a:r>
            <a:br>
              <a:rPr lang="pl-PL" sz="3500" b="1" dirty="0">
                <a:latin typeface="Arial Black" panose="020B0A04020102020204" pitchFamily="34" charset="0"/>
              </a:rPr>
            </a:br>
            <a:r>
              <a:rPr lang="pl-PL" sz="3500" b="1" dirty="0">
                <a:latin typeface="Arial Black" panose="020B0A04020102020204" pitchFamily="34" charset="0"/>
              </a:rPr>
              <a:t> (Finlandia, Chorwacja, Włochy, Portugalia)</a:t>
            </a:r>
          </a:p>
          <a:p>
            <a:pPr>
              <a:buFontTx/>
              <a:buChar char="-"/>
            </a:pPr>
            <a:endParaRPr lang="pl-PL" sz="3500" b="1" dirty="0"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r>
              <a:rPr lang="pl-PL" sz="3500" b="1" dirty="0">
                <a:latin typeface="Arial Black" panose="020B0A04020102020204" pitchFamily="34" charset="0"/>
              </a:rPr>
              <a:t>nauka tolerancji i akceptacji dla różnorodności</a:t>
            </a:r>
          </a:p>
          <a:p>
            <a:pPr>
              <a:buFontTx/>
              <a:buChar char="-"/>
            </a:pPr>
            <a:endParaRPr lang="pl-PL" sz="3500" b="1" dirty="0"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r>
              <a:rPr lang="pl-PL" sz="3500" b="1" dirty="0">
                <a:latin typeface="Arial Black" panose="020B0A04020102020204" pitchFamily="34" charset="0"/>
              </a:rPr>
              <a:t>popularyzowanie idei uczenia się przez całe życie</a:t>
            </a:r>
          </a:p>
          <a:p>
            <a:pPr>
              <a:buFontTx/>
              <a:buChar char="-"/>
            </a:pPr>
            <a:endParaRPr lang="pl-PL" sz="3500" dirty="0">
              <a:latin typeface="Arial Black" panose="020B0A04020102020204" pitchFamily="34" charset="0"/>
            </a:endParaRPr>
          </a:p>
          <a:p>
            <a:pPr algn="ctr">
              <a:buNone/>
            </a:pPr>
            <a:endParaRPr lang="pl-PL" sz="2600" dirty="0">
              <a:latin typeface="Arial Black" pitchFamily="34" charset="0"/>
            </a:endParaRPr>
          </a:p>
        </p:txBody>
      </p:sp>
      <p:pic>
        <p:nvPicPr>
          <p:cNvPr id="7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Łuk 1"/>
          <p:cNvSpPr/>
          <p:nvPr/>
        </p:nvSpPr>
        <p:spPr>
          <a:xfrm>
            <a:off x="4572000" y="908720"/>
            <a:ext cx="45719" cy="43204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306256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48680"/>
            <a:ext cx="8229600" cy="2232248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764704"/>
            <a:ext cx="7929618" cy="537894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FINLANDIA</a:t>
            </a:r>
            <a:r>
              <a:rPr 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 – 6 nauczycieli - </a:t>
            </a:r>
            <a:r>
              <a:rPr lang="pl-PL" sz="1400" b="1" dirty="0">
                <a:solidFill>
                  <a:srgbClr val="00B050"/>
                </a:solidFill>
                <a:effectLst/>
                <a:latin typeface="Arial Black" panose="020B0A04020102020204" pitchFamily="34" charset="0"/>
                <a:ea typeface="Arial Unicode MS"/>
                <a:cs typeface="Arial Unicode MS"/>
              </a:rPr>
              <a:t>21 - 28 lutego 2020 roku</a:t>
            </a:r>
          </a:p>
          <a:p>
            <a:pPr marL="0" indent="0">
              <a:buNone/>
            </a:pPr>
            <a:endParaRPr lang="pl-PL" sz="1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„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Structured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Benchmarking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Course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Finnish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Education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”</a:t>
            </a:r>
          </a:p>
          <a:p>
            <a:pPr marL="0" indent="0">
              <a:buNone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Chorwacja</a:t>
            </a:r>
            <a:r>
              <a:rPr 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 – 4 nauczycieli - </a:t>
            </a:r>
            <a:r>
              <a:rPr lang="pl-PL" sz="1400" dirty="0">
                <a:solidFill>
                  <a:srgbClr val="00B050"/>
                </a:solidFill>
                <a:effectLst/>
                <a:latin typeface="Arial Black" panose="020B0A0402010202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8 –12 sierpnia 2021 roku </a:t>
            </a:r>
            <a:endParaRPr lang="pl-PL" sz="1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„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Improving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English Language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Skills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”</a:t>
            </a:r>
          </a:p>
          <a:p>
            <a:pPr marL="0" indent="0">
              <a:buNone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pl-PL" sz="14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Włochy</a:t>
            </a:r>
            <a:r>
              <a:rPr 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 – 4 nauczycieli - </a:t>
            </a:r>
            <a:r>
              <a:rPr lang="pl-PL" sz="1400" dirty="0">
                <a:solidFill>
                  <a:srgbClr val="00B05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1 - 7 sierpnia 2021 roku</a:t>
            </a:r>
          </a:p>
          <a:p>
            <a:pPr marL="0" indent="0">
              <a:buNone/>
            </a:pPr>
            <a:endParaRPr lang="pl-PL" sz="1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“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Intensive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English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language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course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for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Education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Staff”</a:t>
            </a:r>
          </a:p>
          <a:p>
            <a:pPr marL="0" indent="0">
              <a:buNone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pl-PL" sz="14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Portugalia</a:t>
            </a:r>
            <a:r>
              <a:rPr 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 – 6 nauczycieli - </a:t>
            </a:r>
            <a:r>
              <a:rPr lang="pl-PL" sz="1400" b="1" kern="150" dirty="0">
                <a:solidFill>
                  <a:srgbClr val="00B050"/>
                </a:solidFill>
                <a:effectLst/>
                <a:latin typeface="Arial Black" panose="020B0A04020102020204" pitchFamily="34" charset="0"/>
                <a:ea typeface="NSimSun" panose="02010609030101010101" pitchFamily="49" charset="-122"/>
                <a:cs typeface="Lucida Sans" panose="020B0602030504020204" pitchFamily="34" charset="0"/>
              </a:rPr>
              <a:t>18 – 25 lipca 2022 roku</a:t>
            </a:r>
          </a:p>
          <a:p>
            <a:pPr marL="0" indent="0">
              <a:buNone/>
            </a:pPr>
            <a:endParaRPr lang="pl-PL" sz="1400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pl-PL" sz="1400" b="1" dirty="0">
                <a:solidFill>
                  <a:srgbClr val="0070C0"/>
                </a:solidFill>
                <a:latin typeface="Arial Black" panose="020B0A04020102020204" pitchFamily="34" charset="0"/>
              </a:rPr>
              <a:t>„English my </a:t>
            </a:r>
            <a:r>
              <a:rPr lang="pl-PL" sz="1400" b="1" dirty="0" err="1">
                <a:solidFill>
                  <a:srgbClr val="0070C0"/>
                </a:solidFill>
                <a:latin typeface="Arial Black" panose="020B0A04020102020204" pitchFamily="34" charset="0"/>
              </a:rPr>
              <a:t>skills-up</a:t>
            </a:r>
            <a:r>
              <a:rPr lang="pl-PL" sz="1400" b="1" dirty="0">
                <a:solidFill>
                  <a:srgbClr val="0070C0"/>
                </a:solidFill>
                <a:latin typeface="Arial Black" panose="020B0A04020102020204" pitchFamily="34" charset="0"/>
              </a:rPr>
              <a:t>”</a:t>
            </a:r>
          </a:p>
          <a:p>
            <a:pPr marL="0" indent="0">
              <a:buNone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8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39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r>
              <a:rPr kumimoji="0" lang="pl-PL" sz="16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Zespół Szkół Ekonomicznych im. Mikołaja Kopernika w Kielcach</a:t>
            </a:r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	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  <a:ea typeface="+mj-ea"/>
                <a:cs typeface="+mj-cs"/>
              </a:rPr>
              <a:t>Rekrutacja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test z języka angielskiego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rozmowa kwalifikacyjna w język angielskim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średnia ocen z klasy programowo niższej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ocena z zachowania z klasy programowo niższej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opinia wychowawcy z klasy programowo niższej</a:t>
            </a:r>
          </a:p>
          <a:p>
            <a:pPr marL="0" indent="0">
              <a:lnSpc>
                <a:spcPct val="150000"/>
              </a:lnSpc>
              <a:buNone/>
            </a:pPr>
            <a:endParaRPr lang="pl-PL" sz="1400" dirty="0"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Kwalifikacji uczestnika dokonuje komisja rekrutacyjna – lista podstawowa i lista rezerwowa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400" dirty="0">
                <a:latin typeface="Arial Black" panose="020B0A04020102020204" pitchFamily="34" charset="0"/>
                <a:ea typeface="+mj-ea"/>
                <a:cs typeface="+mj-cs"/>
              </a:rPr>
              <a:t>Włączanie uczestników z mniejszymi szansami</a:t>
            </a: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277820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48680"/>
            <a:ext cx="8229600" cy="2232248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404664"/>
            <a:ext cx="7929618" cy="5738981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50000"/>
              </a:lnSpc>
              <a:buNone/>
            </a:pPr>
            <a:endParaRPr lang="pl-PL" sz="1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l-PL" sz="2500" b="1" dirty="0">
                <a:solidFill>
                  <a:srgbClr val="0070C0"/>
                </a:solidFill>
                <a:latin typeface="Arial Black" panose="020B0A04020102020204" pitchFamily="34" charset="0"/>
              </a:rPr>
              <a:t>Rezultaty i efekty:</a:t>
            </a:r>
          </a:p>
          <a:p>
            <a:pPr>
              <a:lnSpc>
                <a:spcPct val="150000"/>
              </a:lnSpc>
            </a:pPr>
            <a:r>
              <a:rPr lang="pl-PL" sz="2200" dirty="0">
                <a:latin typeface="Arial Black" panose="020B0A04020102020204" pitchFamily="34" charset="0"/>
              </a:rPr>
              <a:t>sprawozdania uczestników mobilności będące planem wykorzystania udziału</a:t>
            </a:r>
            <a:br>
              <a:rPr lang="pl-PL" sz="2200" dirty="0">
                <a:latin typeface="Arial Black" panose="020B0A04020102020204" pitchFamily="34" charset="0"/>
              </a:rPr>
            </a:br>
            <a:r>
              <a:rPr lang="pl-PL" sz="2200" dirty="0">
                <a:latin typeface="Arial Black" panose="020B0A04020102020204" pitchFamily="34" charset="0"/>
              </a:rPr>
              <a:t>w szkoleniu do rozwoju własnego warsztatu pracy </a:t>
            </a:r>
          </a:p>
          <a:p>
            <a:pPr marL="0" indent="0">
              <a:lnSpc>
                <a:spcPct val="150000"/>
              </a:lnSpc>
              <a:buNone/>
            </a:pPr>
            <a:endParaRPr lang="pl-PL" sz="2200" dirty="0">
              <a:latin typeface="Arial Black" panose="020B0A04020102020204" pitchFamily="34" charset="0"/>
            </a:endParaRPr>
          </a:p>
          <a:p>
            <a:r>
              <a:rPr lang="pl-PL" sz="2200" dirty="0">
                <a:latin typeface="Arial Black" panose="020B0A04020102020204" pitchFamily="34" charset="0"/>
              </a:rPr>
              <a:t>spotkania w zespołach przedmiotowych i dzielenie się zdobytą wiedzą i materiałami dydaktycznymi</a:t>
            </a:r>
          </a:p>
          <a:p>
            <a:endParaRPr lang="pl-PL" sz="2200" dirty="0">
              <a:latin typeface="Arial Black" panose="020B0A04020102020204" pitchFamily="34" charset="0"/>
            </a:endParaRPr>
          </a:p>
          <a:p>
            <a:r>
              <a:rPr lang="pl-PL" sz="2200" dirty="0">
                <a:latin typeface="Arial Black" panose="020B0A04020102020204" pitchFamily="34" charset="0"/>
              </a:rPr>
              <a:t>stworzenie zestawu nowych materiałów dydaktycznych – scenariusze zajęć wprowadzające elementy języka angielskiego w nauczaniu przedmiotowym</a:t>
            </a:r>
            <a:br>
              <a:rPr lang="pl-PL" sz="2200" dirty="0">
                <a:latin typeface="Arial Black" panose="020B0A04020102020204" pitchFamily="34" charset="0"/>
              </a:rPr>
            </a:br>
            <a:r>
              <a:rPr lang="pl-PL" sz="2200" dirty="0">
                <a:latin typeface="Arial Black" panose="020B0A04020102020204" pitchFamily="34" charset="0"/>
              </a:rPr>
              <a:t>i wykorzystanie źródeł anglojęzycznych do przygotowania i prowadzenia ina lekcji</a:t>
            </a:r>
          </a:p>
          <a:p>
            <a:endParaRPr lang="pl-PL" sz="2200" dirty="0">
              <a:latin typeface="Arial Black" panose="020B0A04020102020204" pitchFamily="34" charset="0"/>
            </a:endParaRPr>
          </a:p>
          <a:p>
            <a:r>
              <a:rPr lang="pl-PL" sz="2200" dirty="0">
                <a:latin typeface="Arial Black" panose="020B0A04020102020204" pitchFamily="34" charset="0"/>
              </a:rPr>
              <a:t>prowadzenie lekcji otwartych</a:t>
            </a:r>
          </a:p>
          <a:p>
            <a:endParaRPr lang="pl-PL" sz="2200" dirty="0">
              <a:latin typeface="Arial Black" panose="020B0A04020102020204" pitchFamily="34" charset="0"/>
            </a:endParaRPr>
          </a:p>
          <a:p>
            <a:r>
              <a:rPr lang="pl-PL" sz="2200" dirty="0">
                <a:latin typeface="Arial Black" panose="020B0A04020102020204" pitchFamily="34" charset="0"/>
              </a:rPr>
              <a:t>zorganizowanie spotkania „Nauczyciele – uczniom” – prezentacja systemów edukacji Portugalii, Chorwacji, Włoch i Finlandii</a:t>
            </a:r>
          </a:p>
          <a:p>
            <a:endParaRPr lang="pl-PL" sz="2200" dirty="0">
              <a:latin typeface="Arial Black" panose="020B0A04020102020204" pitchFamily="34" charset="0"/>
            </a:endParaRPr>
          </a:p>
          <a:p>
            <a:r>
              <a:rPr lang="pl-PL" sz="2200" dirty="0">
                <a:effectLst/>
                <a:latin typeface="Arial Black" panose="020B0A04020102020204" pitchFamily="34" charset="0"/>
              </a:rPr>
              <a:t>nauczyciele stają się bardziej atrakcyjni dla swoich uczniów, wychodzą naprzeciw ich potrzebom i upodobaniom</a:t>
            </a:r>
          </a:p>
          <a:p>
            <a:pPr marL="0" indent="0">
              <a:buNone/>
            </a:pPr>
            <a:endParaRPr lang="pl-PL" sz="2200" dirty="0">
              <a:effectLst/>
              <a:latin typeface="Arial Black" panose="020B0A04020102020204" pitchFamily="34" charset="0"/>
            </a:endParaRPr>
          </a:p>
          <a:p>
            <a:r>
              <a:rPr lang="pl-PL" sz="2200" dirty="0">
                <a:effectLst/>
                <a:latin typeface="Arial Black" panose="020B0A04020102020204" pitchFamily="34" charset="0"/>
              </a:rPr>
              <a:t>lepsza jakość pracy nauczycieli na rzecz uczniów - kreatywny i zmotywowany nauczyciel to również bardziej zmotywowany do nauki uczeń</a:t>
            </a:r>
          </a:p>
          <a:p>
            <a:endParaRPr lang="pl-PL" sz="2200" dirty="0">
              <a:latin typeface="Arial Black" panose="020B0A04020102020204" pitchFamily="34" charset="0"/>
            </a:endParaRPr>
          </a:p>
          <a:p>
            <a:r>
              <a:rPr lang="pl-PL" sz="2200" dirty="0">
                <a:latin typeface="Arial Black" panose="020B0A04020102020204" pitchFamily="34" charset="0"/>
              </a:rPr>
              <a:t>przedstawienie przebiegu realizacji projektu  na stronie internetowej szkoły – rozwój umiejętności wykorzystania narzędzi IT (prezentacje  dokumentujące realizację szkoleń, zdjęcia, opracowanie folderu promującego projekt)</a:t>
            </a:r>
          </a:p>
          <a:p>
            <a:pPr marL="0" indent="0">
              <a:buNone/>
            </a:pPr>
            <a:r>
              <a:rPr lang="pl-PL" sz="2200" dirty="0">
                <a:latin typeface="Arial Black" panose="020B0A04020102020204" pitchFamily="34" charset="0"/>
              </a:rPr>
              <a:t> </a:t>
            </a:r>
          </a:p>
          <a:p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8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6065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2143140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214422"/>
            <a:ext cx="7929618" cy="4929223"/>
          </a:xfrm>
        </p:spPr>
        <p:txBody>
          <a:bodyPr>
            <a:normAutofit/>
          </a:bodyPr>
          <a:lstStyle/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lang="pl-PL" sz="18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solidFill>
                  <a:srgbClr val="FF0000"/>
                </a:solidFill>
                <a:effectLst/>
                <a:latin typeface="Arial Black" panose="020B0A04020102020204" pitchFamily="34" charset="0"/>
              </a:rPr>
              <a:t>„Kto chce zapalać innych, </a:t>
            </a:r>
          </a:p>
          <a:p>
            <a:pPr marL="0" indent="0" algn="ctr">
              <a:buNone/>
            </a:pPr>
            <a:r>
              <a:rPr lang="pl-PL" dirty="0">
                <a:solidFill>
                  <a:srgbClr val="FF0000"/>
                </a:solidFill>
                <a:effectLst/>
                <a:latin typeface="Arial Black" panose="020B0A04020102020204" pitchFamily="34" charset="0"/>
              </a:rPr>
              <a:t>sam musi płonąć”. </a:t>
            </a:r>
          </a:p>
          <a:p>
            <a:pPr marL="0" indent="0">
              <a:buNone/>
            </a:pPr>
            <a:r>
              <a:rPr lang="pl-PL" dirty="0">
                <a:solidFill>
                  <a:srgbClr val="FF0000"/>
                </a:solidFill>
                <a:latin typeface="Arial Black" panose="020B0A04020102020204" pitchFamily="34" charset="0"/>
              </a:rPr>
              <a:t>				</a:t>
            </a:r>
          </a:p>
          <a:p>
            <a:pPr marL="0" indent="0">
              <a:buNone/>
            </a:pPr>
            <a:r>
              <a:rPr lang="pl-PL" dirty="0">
                <a:solidFill>
                  <a:srgbClr val="FF0000"/>
                </a:solidFill>
                <a:latin typeface="Arial Black" panose="020B0A04020102020204" pitchFamily="34" charset="0"/>
              </a:rPr>
              <a:t>				      </a:t>
            </a:r>
            <a:r>
              <a:rPr lang="pl-PL" sz="1400" dirty="0">
                <a:solidFill>
                  <a:srgbClr val="0070C0"/>
                </a:solidFill>
                <a:latin typeface="Arial Black" panose="020B0A04020102020204" pitchFamily="34" charset="0"/>
              </a:rPr>
              <a:t>Ludwik </a:t>
            </a:r>
            <a:r>
              <a:rPr lang="pl-PL" sz="1400" dirty="0" err="1">
                <a:solidFill>
                  <a:srgbClr val="0070C0"/>
                </a:solidFill>
                <a:latin typeface="Arial Black" panose="020B0A04020102020204" pitchFamily="34" charset="0"/>
              </a:rPr>
              <a:t>Hirszfed</a:t>
            </a:r>
            <a:endParaRPr lang="pl-PL" sz="1400" dirty="0">
              <a:solidFill>
                <a:srgbClr val="0070C0"/>
              </a:solidFill>
              <a:effectLst/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sym typeface="Abel"/>
              </a:rPr>
              <a:t>	</a:t>
            </a:r>
            <a:r>
              <a:rPr kumimoji="0" lang="pl-PL" sz="1800" b="0" i="0" u="none" strike="noStrike" kern="0" cap="none" spc="0" normalizeH="0" baseline="0" noProof="0" dirty="0">
                <a:ln>
                  <a:noFill/>
                </a:ln>
                <a:solidFill>
                  <a:srgbClr val="263238"/>
                </a:solidFill>
                <a:effectLst/>
                <a:uLnTx/>
                <a:uFillTx/>
                <a:latin typeface="Arial Black" panose="020B0A04020102020204" pitchFamily="34" charset="0"/>
                <a:sym typeface="Abel"/>
              </a:rPr>
              <a:t>				</a:t>
            </a: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263238"/>
                </a:solidFill>
                <a:effectLst/>
                <a:uLnTx/>
                <a:uFillTx/>
                <a:latin typeface="Arial Black" panose="020B0A04020102020204" pitchFamily="34" charset="0"/>
                <a:sym typeface="Abel"/>
              </a:rPr>
              <a:t>	</a:t>
            </a:r>
            <a:endParaRPr lang="pl-PL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9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83885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2143140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214422"/>
            <a:ext cx="7929618" cy="4929223"/>
          </a:xfrm>
        </p:spPr>
        <p:txBody>
          <a:bodyPr>
            <a:normAutofit/>
          </a:bodyPr>
          <a:lstStyle/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lang="pl-PL" sz="18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</a:rPr>
              <a:t>Dziękuję za uwagę!</a:t>
            </a:r>
            <a:endParaRPr lang="pl-PL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9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39A32D00-95A8-46FC-A704-E9372E5CC4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67" y="3116553"/>
            <a:ext cx="8138865" cy="62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8867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2143140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214422"/>
            <a:ext cx="7929618" cy="4929223"/>
          </a:xfrm>
        </p:spPr>
        <p:txBody>
          <a:bodyPr>
            <a:normAutofit/>
          </a:bodyPr>
          <a:lstStyle/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endParaRPr lang="pl-PL" sz="18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</a:rPr>
              <a:t>"Nie zapali twórczo Ten</a:t>
            </a:r>
            <a:endParaRPr lang="pl-PL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</a:rPr>
              <a:t>	</a:t>
            </a:r>
            <a:r>
              <a:rPr lang="pl-PL" dirty="0">
                <a:solidFill>
                  <a:srgbClr val="FF0000"/>
                </a:solidFill>
                <a:latin typeface="Arial Black" panose="020B0A04020102020204" pitchFamily="34" charset="0"/>
              </a:rPr>
              <a:t>      </a:t>
            </a: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</a:rPr>
              <a:t>Kto sam nie płonie„</a:t>
            </a:r>
          </a:p>
          <a:p>
            <a:pPr marL="0" indent="0">
              <a:buNone/>
            </a:pPr>
            <a:r>
              <a:rPr lang="pl-PL" dirty="0">
                <a:effectLst/>
              </a:rPr>
              <a:t>Kto chce zapalać innych, sam musi płonąć. </a:t>
            </a:r>
          </a:p>
          <a:p>
            <a:pPr marL="0" indent="0">
              <a:buNone/>
            </a:pPr>
            <a:r>
              <a:rPr lang="pl-PL" u="sng" dirty="0">
                <a:hlinkClick r:id="rId2"/>
              </a:rPr>
              <a:t>Ludwik Hirszfeld</a:t>
            </a:r>
            <a:r>
              <a:rPr lang="pl-PL" u="sng" dirty="0"/>
              <a:t> </a:t>
            </a:r>
          </a:p>
          <a:p>
            <a:pPr marL="457200" marR="0" lvl="0" indent="-342900" algn="ctr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2400"/>
              <a:buFont typeface="Righteous"/>
              <a:buNone/>
              <a:tabLst/>
              <a:defRPr/>
            </a:pPr>
            <a:r>
              <a:rPr kumimoji="0" lang="pl-PL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sym typeface="Abel"/>
              </a:rPr>
              <a:t>	</a:t>
            </a:r>
            <a:r>
              <a:rPr kumimoji="0" lang="pl-PL" sz="1800" b="0" i="0" u="none" strike="noStrike" kern="0" cap="none" spc="0" normalizeH="0" baseline="0" noProof="0" dirty="0">
                <a:ln>
                  <a:noFill/>
                </a:ln>
                <a:solidFill>
                  <a:srgbClr val="263238"/>
                </a:solidFill>
                <a:effectLst/>
                <a:uLnTx/>
                <a:uFillTx/>
                <a:latin typeface="Arial Black" panose="020B0A04020102020204" pitchFamily="34" charset="0"/>
                <a:sym typeface="Abel"/>
              </a:rPr>
              <a:t>				</a:t>
            </a: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263238"/>
                </a:solidFill>
                <a:effectLst/>
                <a:uLnTx/>
                <a:uFillTx/>
                <a:latin typeface="Arial Black" panose="020B0A04020102020204" pitchFamily="34" charset="0"/>
                <a:sym typeface="Abel"/>
              </a:rPr>
              <a:t>	</a:t>
            </a:r>
            <a:endParaRPr lang="pl-PL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9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99353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E73F83-2B7A-49BF-B6FB-71EA8735C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CF19B8A-7874-4429-825F-6BE451CDA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Myślą przewodnią jest "NIE ZAPALI TWÓRCZO TEN-KTO SAM NIE PŁONIE".</a:t>
            </a:r>
            <a:r>
              <a:rPr lang="pl-PL" dirty="0" err="1"/>
              <a:t>Żródłem</a:t>
            </a:r>
            <a:r>
              <a:rPr lang="pl-PL" dirty="0"/>
              <a:t> wewnętrznego "chce mi się chcieć" jest ciągła lektura materiałów </a:t>
            </a:r>
            <a:r>
              <a:rPr lang="pl-PL" dirty="0" err="1"/>
              <a:t>metodycznych,aktywny</a:t>
            </a:r>
            <a:r>
              <a:rPr lang="pl-PL" dirty="0"/>
              <a:t> i twórczy udział w </a:t>
            </a:r>
            <a:r>
              <a:rPr lang="pl-PL" dirty="0" err="1"/>
              <a:t>konferencjach.itd</a:t>
            </a:r>
            <a:r>
              <a:rPr lang="pl-PL" dirty="0"/>
              <a:t>(</a:t>
            </a:r>
            <a:r>
              <a:rPr lang="pl-PL" dirty="0" err="1"/>
              <a:t>peritus</a:t>
            </a:r>
            <a:r>
              <a:rPr lang="pl-PL" dirty="0"/>
              <a:t>)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7492210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48680"/>
            <a:ext cx="8229600" cy="2232248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44787" y="548680"/>
            <a:ext cx="7929618" cy="5378941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8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5A3BA59-A357-46D6-A271-3346C193BB22}"/>
              </a:ext>
            </a:extLst>
          </p:cNvPr>
          <p:cNvSpPr txBox="1"/>
          <p:nvPr/>
        </p:nvSpPr>
        <p:spPr>
          <a:xfrm>
            <a:off x="785786" y="548680"/>
            <a:ext cx="787241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b="1" dirty="0"/>
              <a:t>Zalecenie Rady Europy w sprawie wspólnych wartości, edukacji włączającej i europejskiego wymiaru nauczania (</a:t>
            </a:r>
            <a:r>
              <a:rPr lang="pl-PL" sz="1400" b="1" dirty="0" err="1"/>
              <a:t>European</a:t>
            </a:r>
            <a:r>
              <a:rPr lang="pl-PL" sz="1400" b="1" dirty="0"/>
              <a:t> </a:t>
            </a:r>
            <a:r>
              <a:rPr lang="pl-PL" sz="1400" b="1" dirty="0" err="1"/>
              <a:t>Education</a:t>
            </a:r>
            <a:r>
              <a:rPr lang="pl-PL" sz="1400" b="1" dirty="0"/>
              <a:t> </a:t>
            </a:r>
            <a:r>
              <a:rPr lang="pl-PL" sz="1400" b="1" dirty="0" err="1"/>
              <a:t>Area</a:t>
            </a:r>
            <a:r>
              <a:rPr lang="pl-PL" sz="1400" b="1" dirty="0"/>
              <a:t>)</a:t>
            </a:r>
          </a:p>
          <a:p>
            <a:endParaRPr lang="pl-PL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/>
              <a:t>Wzmocnienie europejskiego wymiaru nauczania i uczenia poprzez: </a:t>
            </a:r>
            <a:br>
              <a:rPr lang="pl-PL" sz="1400" b="1" dirty="0"/>
            </a:br>
            <a:r>
              <a:rPr lang="pl-PL" sz="1400" dirty="0"/>
              <a:t>- promowanie wartości włączania i różnorodności, tolerancji i udziału w życiu demokratycznym</a:t>
            </a:r>
            <a:br>
              <a:rPr lang="pl-PL" sz="1400" dirty="0"/>
            </a:br>
            <a:r>
              <a:rPr lang="pl-PL" sz="1400" dirty="0"/>
              <a:t>- upowszechnianie wiedzy o wspólnym europejskim dziedzictwie i różnorodności</a:t>
            </a:r>
          </a:p>
          <a:p>
            <a:r>
              <a:rPr lang="pl-PL" sz="1400" dirty="0"/>
              <a:t>       - wspieranie rozwoju sieci zawodowych w Europie</a:t>
            </a:r>
          </a:p>
          <a:p>
            <a:endParaRPr lang="pl-P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/>
              <a:t>Poprawa jakości nauczania i uczenia się w edukacji szkolnej przez:</a:t>
            </a:r>
            <a:br>
              <a:rPr lang="pl-PL" sz="1400" dirty="0"/>
            </a:br>
            <a:r>
              <a:rPr lang="pl-PL" sz="1400" dirty="0"/>
              <a:t>- wspieranie doskonalenia zawodowego nauczycieli, członków kadry kierowniczej szkół i innych</a:t>
            </a:r>
            <a:br>
              <a:rPr lang="pl-PL" sz="1400" dirty="0"/>
            </a:br>
            <a:r>
              <a:rPr lang="pl-PL" sz="1400" dirty="0"/>
              <a:t>  pracowników szkół</a:t>
            </a:r>
          </a:p>
          <a:p>
            <a:r>
              <a:rPr lang="pl-PL" sz="1400" dirty="0"/>
              <a:t>       - promowanie wykorzystania nowych technologii i innowacyjnych metod nauczania</a:t>
            </a:r>
            <a:br>
              <a:rPr lang="pl-PL" sz="1400" dirty="0"/>
            </a:br>
            <a:r>
              <a:rPr lang="pl-PL" sz="1400" dirty="0"/>
              <a:t>       - poprawę uczenia się języków i zwiększanie różnorodności językowej w szkołach</a:t>
            </a:r>
          </a:p>
          <a:p>
            <a:r>
              <a:rPr lang="pl-PL" sz="1400" dirty="0"/>
              <a:t>       - wspieranie wymiany i przekazywania najlepszych praktyk w dziedzinie nauczania i rozwoju szkół</a:t>
            </a:r>
          </a:p>
          <a:p>
            <a:endParaRPr lang="pl-P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/>
              <a:t>Wkład w tworzenie europejskiego obszaru edukacji przez:</a:t>
            </a:r>
            <a:br>
              <a:rPr lang="pl-PL" sz="1400" dirty="0"/>
            </a:br>
            <a:r>
              <a:rPr lang="pl-PL" sz="1400" dirty="0"/>
              <a:t>- budowanie zdolności szkół do angażowania się w transgraniczną wymianę i współpracę</a:t>
            </a:r>
            <a:br>
              <a:rPr lang="pl-PL" sz="1400" dirty="0"/>
            </a:br>
            <a:r>
              <a:rPr lang="pl-PL" sz="1400" dirty="0"/>
              <a:t>  oraz do realizacji wysokiej jakości projektów w zakresie mobilności</a:t>
            </a:r>
            <a:br>
              <a:rPr lang="pl-PL" sz="1400" dirty="0"/>
            </a:br>
            <a:r>
              <a:rPr lang="pl-PL" sz="1400" dirty="0"/>
              <a:t>- umożliwienie mobilności edukacyjnej wszystkim uczniom w ramach edukacji szkolnej </a:t>
            </a:r>
          </a:p>
          <a:p>
            <a:r>
              <a:rPr lang="pl-PL" sz="1400" dirty="0"/>
              <a:t>       - wspieranie uznawania efektów uczenia się wśród uczniów i pracowników w okresach mobilności</a:t>
            </a:r>
            <a:br>
              <a:rPr lang="pl-PL" sz="1400" dirty="0"/>
            </a:br>
            <a:r>
              <a:rPr lang="pl-PL" sz="1400" dirty="0"/>
              <a:t>          za granicą</a:t>
            </a:r>
            <a:br>
              <a:rPr lang="pl-PL" sz="1400" dirty="0"/>
            </a:b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37000674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48680"/>
            <a:ext cx="8229600" cy="2232248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764704"/>
            <a:ext cx="7929618" cy="5378941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8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Co było?</a:t>
            </a:r>
          </a:p>
          <a:p>
            <a:pPr marL="0" indent="0">
              <a:buNone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8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4DFD5F4-2129-49C5-A864-603C0E9B0A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567" y="3429000"/>
            <a:ext cx="7506350" cy="240050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B43AAD95-179B-45D4-B027-2403BA60BE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7533">
            <a:off x="46104" y="1725260"/>
            <a:ext cx="9144000" cy="400314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5FAD2975-5388-4A6D-8ED7-A254B86A482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46" y="1393264"/>
            <a:ext cx="8062659" cy="196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7196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48680"/>
            <a:ext cx="8229600" cy="2232248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764704"/>
            <a:ext cx="7929618" cy="537894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l-PL" altLang="pl-PL" sz="1800" dirty="0">
                <a:latin typeface="Arial Black" panose="020B0A04020102020204" pitchFamily="34" charset="0"/>
              </a:rPr>
              <a:t> „</a:t>
            </a:r>
            <a:r>
              <a:rPr lang="pl-PL" altLang="pl-PL" sz="1800" dirty="0">
                <a:solidFill>
                  <a:srgbClr val="FF0000"/>
                </a:solidFill>
                <a:latin typeface="Arial Black" panose="020B0A04020102020204" pitchFamily="34" charset="0"/>
              </a:rPr>
              <a:t>Uczyć  się, aby działać – współpraca międzynarodowa nauczycieli gwarantem sukcesu uczniów Kopernika” </a:t>
            </a:r>
            <a:r>
              <a:rPr lang="pl-PL" altLang="pl-PL" sz="1800" dirty="0">
                <a:latin typeface="Arial Black" panose="020B0A04020102020204" pitchFamily="34" charset="0"/>
              </a:rPr>
              <a:t>: Wielka Brytania, Niemcy, Hiszpania (zrealizowany) (</a:t>
            </a:r>
            <a:r>
              <a:rPr lang="pl-PL" altLang="pl-PL" sz="1800" dirty="0">
                <a:solidFill>
                  <a:srgbClr val="0070C0"/>
                </a:solidFill>
                <a:latin typeface="Arial Black" panose="020B0A04020102020204" pitchFamily="34" charset="0"/>
              </a:rPr>
              <a:t>25 mobilności, 25 nauczycieli</a:t>
            </a:r>
            <a:r>
              <a:rPr lang="pl-PL" altLang="pl-PL" sz="1800" dirty="0">
                <a:latin typeface="Arial Black" panose="020B0A04020102020204" pitchFamily="34" charset="0"/>
              </a:rPr>
              <a:t>)</a:t>
            </a: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pl-PL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Mobilność kadry edukacji szkolnej. Program Operacyjny Wiedza Edukacja Rozwój 2014-2020 współfinansowany z Europejskiego Funduszu Społecznego</a:t>
            </a:r>
            <a:endParaRPr lang="pl-PL" sz="16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pl-PL" sz="1800" dirty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Okres realizacji: 2016-09-01 - 2017-11-30</a:t>
            </a:r>
          </a:p>
          <a:p>
            <a:pPr marL="342900" lvl="0" indent="-342900" algn="just">
              <a:lnSpc>
                <a:spcPct val="150000"/>
              </a:lnSpc>
              <a:buFont typeface="Calibri" panose="020F0502020204030204" pitchFamily="34" charset="0"/>
              <a:buChar char="-"/>
            </a:pPr>
            <a:r>
              <a:rPr lang="en-US" sz="18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Wielka</a:t>
            </a:r>
            <a:r>
              <a:rPr lang="en-US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Brytania</a:t>
            </a:r>
            <a:r>
              <a:rPr lang="en-US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Stafford – “Basic English for Teachers”</a:t>
            </a:r>
            <a:endParaRPr lang="pl-PL" sz="1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Calibri" panose="020F0502020204030204" pitchFamily="34" charset="0"/>
              <a:buChar char="-"/>
            </a:pPr>
            <a:r>
              <a:rPr lang="en-US" sz="18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Hiszpania</a:t>
            </a:r>
            <a:r>
              <a:rPr lang="en-US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Malaga – “Innovative Methods of Teaching”</a:t>
            </a:r>
            <a:endParaRPr lang="pl-PL" sz="1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Calibri" panose="020F0502020204030204" pitchFamily="34" charset="0"/>
              <a:buChar char="-"/>
            </a:pPr>
            <a:r>
              <a:rPr lang="en-US" sz="18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Wielka</a:t>
            </a:r>
            <a:r>
              <a:rPr lang="en-US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Brytania</a:t>
            </a:r>
            <a:r>
              <a:rPr lang="en-US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Portsmouth – “Innovative Methods of Teaching”.</a:t>
            </a:r>
            <a:endParaRPr lang="pl-PL" sz="1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  <a:buFont typeface="Calibri" panose="020F0502020204030204" pitchFamily="34" charset="0"/>
              <a:buChar char="-"/>
            </a:pPr>
            <a:r>
              <a:rPr lang="pl-PL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Niemcy - </a:t>
            </a:r>
            <a:r>
              <a:rPr lang="de-DE" sz="1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Hamburg – “ Lernstrategien im modernen DaF-Unterricht kreativ anwenden und vermitteln“</a:t>
            </a:r>
            <a:endParaRPr lang="pl-PL" sz="1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pl-PL" sz="1800" dirty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Kwota dofinansowania: 189 809,94 zł (44813€)</a:t>
            </a: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Calibri" panose="020F0502020204030204" pitchFamily="34" charset="0"/>
              <a:buChar char="-"/>
            </a:pP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altLang="pl-PL" sz="1800" dirty="0"/>
          </a:p>
          <a:p>
            <a:pPr marL="0" indent="0">
              <a:buNone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8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62033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48680"/>
            <a:ext cx="8229600" cy="2232248"/>
          </a:xfrm>
        </p:spPr>
        <p:txBody>
          <a:bodyPr>
            <a:normAutofit/>
          </a:bodyPr>
          <a:lstStyle/>
          <a:p>
            <a:br>
              <a:rPr lang="pl-PL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764704"/>
            <a:ext cx="7929618" cy="5378941"/>
          </a:xfr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„</a:t>
            </a:r>
            <a:r>
              <a:rPr lang="pl-PL" sz="1400" dirty="0">
                <a:solidFill>
                  <a:srgbClr val="FF0000"/>
                </a:solidFill>
                <a:latin typeface="Arial Black" panose="020B0A04020102020204" pitchFamily="34" charset="0"/>
              </a:rPr>
              <a:t> Uczę się, uczę innych, uczę się od innych - współpraca międzynarodowa nauczycieli gwarancja sukcesu uczniów Kopernika”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200" dirty="0">
                <a:latin typeface="Arial Black" pitchFamily="34" charset="0"/>
              </a:rPr>
              <a:t>Projekt Mobilność kadry edukacji szkolnej. POWER 2014-2020 współfinansowany z EFS i realizowany na zasadach programu Erasmus+ </a:t>
            </a:r>
            <a:r>
              <a:rPr lang="pl-PL" sz="1800" dirty="0">
                <a:latin typeface="Arial Black" pitchFamily="34" charset="0"/>
              </a:rPr>
              <a:t>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200" dirty="0">
                <a:latin typeface="Arial Black" pitchFamily="34" charset="0"/>
              </a:rPr>
              <a:t>	</a:t>
            </a:r>
            <a:r>
              <a:rPr lang="pl-PL" sz="1600" b="1" dirty="0">
                <a:solidFill>
                  <a:srgbClr val="00B0F0"/>
                </a:solidFill>
                <a:latin typeface="Arial Black" panose="020B0A04020102020204" pitchFamily="34" charset="0"/>
              </a:rPr>
              <a:t>01.10.2017– 30.09. 2019</a:t>
            </a:r>
          </a:p>
          <a:p>
            <a:pPr>
              <a:lnSpc>
                <a:spcPct val="150000"/>
              </a:lnSpc>
              <a:buNone/>
            </a:pPr>
            <a:r>
              <a:rPr lang="pl-PL" sz="1300" dirty="0">
                <a:solidFill>
                  <a:srgbClr val="00B0F0"/>
                </a:solidFill>
                <a:latin typeface="Arial Black" panose="020B0A04020102020204" pitchFamily="34" charset="0"/>
              </a:rPr>
              <a:t>32 mobilności, 20 nauczycieli</a:t>
            </a:r>
          </a:p>
          <a:p>
            <a:pPr>
              <a:lnSpc>
                <a:spcPct val="150000"/>
              </a:lnSpc>
              <a:buNone/>
            </a:pPr>
            <a:r>
              <a:rPr lang="pl-PL" sz="1300" dirty="0">
                <a:solidFill>
                  <a:srgbClr val="00B0F0"/>
                </a:solidFill>
                <a:latin typeface="Arial Black" panose="020B0A04020102020204" pitchFamily="34" charset="0"/>
              </a:rPr>
              <a:t>4 kraje: </a:t>
            </a:r>
            <a:r>
              <a:rPr lang="pl-PL" sz="1300" dirty="0">
                <a:solidFill>
                  <a:srgbClr val="002060"/>
                </a:solidFill>
                <a:latin typeface="Arial Black" panose="020B0A04020102020204" pitchFamily="34" charset="0"/>
              </a:rPr>
              <a:t>Hiszpania, Norwegia, Malta, Austria</a:t>
            </a:r>
          </a:p>
          <a:p>
            <a:pPr marL="0" lvl="0" indent="0">
              <a:buNone/>
            </a:pPr>
            <a:r>
              <a:rPr lang="pl-PL" sz="1300" dirty="0">
                <a:solidFill>
                  <a:srgbClr val="00B0F0"/>
                </a:solidFill>
                <a:latin typeface="Arial Black" panose="020B0A04020102020204" pitchFamily="34" charset="0"/>
              </a:rPr>
              <a:t>4 kursy językowe i metodyczne:</a:t>
            </a:r>
          </a:p>
          <a:p>
            <a:pPr marL="0" lvl="0" indent="0">
              <a:buNone/>
            </a:pPr>
            <a:endParaRPr lang="pl-PL" sz="1300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r>
              <a:rPr lang="en-US" sz="1300" dirty="0" err="1">
                <a:solidFill>
                  <a:srgbClr val="002060"/>
                </a:solidFill>
                <a:latin typeface="Arial Black" panose="020B0A04020102020204" pitchFamily="34" charset="0"/>
              </a:rPr>
              <a:t>Hiszpania</a:t>
            </a:r>
            <a:r>
              <a:rPr lang="en-US" sz="1300" dirty="0">
                <a:solidFill>
                  <a:srgbClr val="002060"/>
                </a:solidFill>
                <a:latin typeface="Arial Black" panose="020B0A04020102020204" pitchFamily="34" charset="0"/>
              </a:rPr>
              <a:t> – Barcelona – “Social media in the classroom”</a:t>
            </a:r>
            <a:endParaRPr lang="pl-PL" sz="13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sz="1300" dirty="0">
                <a:solidFill>
                  <a:srgbClr val="002060"/>
                </a:solidFill>
                <a:latin typeface="Arial Black" panose="020B0A04020102020204" pitchFamily="34" charset="0"/>
              </a:rPr>
              <a:t>Malta – St. Julian`s – “Fluency and English Language Development for Teachers”</a:t>
            </a:r>
            <a:endParaRPr lang="pl-PL" sz="13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sz="1300" dirty="0" err="1">
                <a:solidFill>
                  <a:srgbClr val="002060"/>
                </a:solidFill>
                <a:latin typeface="Arial Black" panose="020B0A04020102020204" pitchFamily="34" charset="0"/>
              </a:rPr>
              <a:t>Norwegia</a:t>
            </a:r>
            <a:r>
              <a:rPr lang="en-US" sz="1300" dirty="0">
                <a:solidFill>
                  <a:srgbClr val="002060"/>
                </a:solidFill>
                <a:latin typeface="Arial Black" panose="020B0A04020102020204" pitchFamily="34" charset="0"/>
              </a:rPr>
              <a:t> - Oslo – “Interactive teaching – Using Educational Games and New Technology in order to enhance learner`s motivation”.</a:t>
            </a:r>
            <a:endParaRPr lang="pl-PL" sz="13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de-DE" sz="1300" dirty="0">
                <a:solidFill>
                  <a:srgbClr val="002060"/>
                </a:solidFill>
                <a:latin typeface="Arial Black" panose="020B0A04020102020204" pitchFamily="34" charset="0"/>
              </a:rPr>
              <a:t>Austria - </a:t>
            </a:r>
            <a:r>
              <a:rPr lang="de-DE" sz="1300" dirty="0" err="1">
                <a:solidFill>
                  <a:srgbClr val="002060"/>
                </a:solidFill>
                <a:latin typeface="Arial Black" panose="020B0A04020102020204" pitchFamily="34" charset="0"/>
              </a:rPr>
              <a:t>Wiedeń</a:t>
            </a:r>
            <a:r>
              <a:rPr lang="de-DE" sz="1300" dirty="0">
                <a:solidFill>
                  <a:srgbClr val="002060"/>
                </a:solidFill>
                <a:latin typeface="Arial Black" panose="020B0A04020102020204" pitchFamily="34" charset="0"/>
              </a:rPr>
              <a:t> – “Deutschlehrerkurs /Deutsch als Fremdsprache“</a:t>
            </a:r>
            <a:endParaRPr lang="pl-PL" sz="13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pl-PL" sz="13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pl-PL" sz="1300" b="1" dirty="0">
                <a:solidFill>
                  <a:srgbClr val="00B0F0"/>
                </a:solidFill>
                <a:latin typeface="Arial Black" panose="020B0A04020102020204" pitchFamily="34" charset="0"/>
              </a:rPr>
              <a:t> Kwota dofinansowania: 218 796,04 zł</a:t>
            </a:r>
            <a:endParaRPr lang="pl-PL" sz="1600" b="1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2143116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 </a:t>
            </a:r>
          </a:p>
        </p:txBody>
      </p:sp>
      <p:pic>
        <p:nvPicPr>
          <p:cNvPr id="8" name="Picture 2" descr="Zestawienie znaków: Fundusze Europejskie, Barwy Rzeczypospolitej Polskiej, Unia Europejs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6096000"/>
            <a:ext cx="5572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0898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8BDB5B-CD86-453E-999F-363C43A7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15911"/>
          </a:xfrm>
        </p:spPr>
        <p:txBody>
          <a:bodyPr>
            <a:normAutofit/>
          </a:bodyPr>
          <a:lstStyle/>
          <a:p>
            <a:endParaRPr lang="pl-PL" sz="1600" b="1" dirty="0">
              <a:latin typeface="Arial Black" panose="020B0A040201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35C07-86EF-4227-B17E-93534DC06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36712"/>
            <a:ext cx="7886700" cy="5340251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 mamy w planach?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2023 - 2025</a:t>
            </a:r>
          </a:p>
          <a:p>
            <a:pPr algn="l"/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„</a:t>
            </a:r>
            <a:r>
              <a:rPr lang="pl-PL" sz="1800" b="1" i="0" u="none" strike="noStrike" baseline="0" dirty="0">
                <a:latin typeface="FreeSans"/>
              </a:rPr>
              <a:t>Uczę się, więc jestem – współpraca międzynarodowa nauczycieli gwarancją sukcesu uczniów Kopernika</a:t>
            </a: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” </a:t>
            </a:r>
          </a:p>
          <a:p>
            <a:pPr algn="l"/>
            <a:r>
              <a:rPr lang="pl-PL" sz="1800" b="0" i="0" u="none" strike="noStrike" baseline="0" dirty="0">
                <a:latin typeface="FreeSans"/>
              </a:rPr>
              <a:t>KA122-SCH - Krótkoterminowe projekty na rzecz mobilności uczniów i kadry w sektorze edukacji szkolnej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Okres realizacji: 2022-11-14 - </a:t>
            </a:r>
            <a:r>
              <a:rPr lang="pl-PL" sz="1800" b="0" i="0" u="none" strike="noStrike" baseline="0" dirty="0">
                <a:latin typeface="FreeSans"/>
              </a:rPr>
              <a:t>30.04.2025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Kwota dofinansowania: </a:t>
            </a:r>
            <a:r>
              <a:rPr lang="pl-PL" sz="1800" b="1" i="0" u="none" strike="noStrike" baseline="0" dirty="0">
                <a:latin typeface="FreeSans"/>
              </a:rPr>
              <a:t>24 177,00 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Euro. </a:t>
            </a:r>
            <a:endParaRPr kumimoji="0" lang="pl-PL" sz="1400" b="1" i="0" u="none" strike="noStrike" kern="1200" cap="none" spc="0" normalizeH="0" baseline="0" noProof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altLang="pl-P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11 mobilności</a:t>
            </a:r>
          </a:p>
          <a:p>
            <a:pPr algn="l"/>
            <a:r>
              <a:rPr lang="pl-PL" sz="1800" b="0" i="0" u="none" strike="noStrike" baseline="0" dirty="0">
                <a:latin typeface="FreeSans"/>
              </a:rPr>
              <a:t>„</a:t>
            </a:r>
            <a:r>
              <a:rPr lang="pl-PL" sz="1800" b="0" i="0" u="none" strike="noStrike" baseline="0" dirty="0" err="1">
                <a:latin typeface="FreeSans"/>
              </a:rPr>
              <a:t>Mindfulness</a:t>
            </a:r>
            <a:r>
              <a:rPr lang="pl-PL" sz="1800" b="0" i="0" u="none" strike="noStrike" baseline="0" dirty="0">
                <a:latin typeface="FreeSans"/>
              </a:rPr>
              <a:t> and </a:t>
            </a:r>
            <a:r>
              <a:rPr lang="pl-PL" sz="1800" b="0" i="0" u="none" strike="noStrike" baseline="0" dirty="0" err="1">
                <a:latin typeface="FreeSans"/>
              </a:rPr>
              <a:t>meditation</a:t>
            </a:r>
            <a:r>
              <a:rPr lang="pl-PL" sz="1800" b="0" i="0" u="none" strike="noStrike" baseline="0" dirty="0">
                <a:latin typeface="FreeSans"/>
              </a:rPr>
              <a:t>„ </a:t>
            </a:r>
            <a:r>
              <a:rPr lang="pl-PL" sz="1800" b="1" i="0" u="none" strike="noStrike" baseline="0" dirty="0">
                <a:latin typeface="Arial Black" panose="020B0A04020102020204" pitchFamily="34" charset="0"/>
              </a:rPr>
              <a:t>Islandia </a:t>
            </a:r>
            <a:r>
              <a:rPr lang="pl-PL" sz="1800" b="0" i="0" u="none" strike="noStrike" baseline="0" dirty="0">
                <a:latin typeface="FreeSans"/>
              </a:rPr>
              <a:t>– 4 </a:t>
            </a:r>
            <a:r>
              <a:rPr kumimoji="0" lang="pl-PL" altLang="pl-P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uczestników</a:t>
            </a:r>
          </a:p>
          <a:p>
            <a:r>
              <a:rPr lang="pl-PL" sz="1800" b="0" i="0" u="none" strike="noStrike" baseline="0" dirty="0">
                <a:latin typeface="FreeSans"/>
              </a:rPr>
              <a:t>„English for </a:t>
            </a:r>
            <a:r>
              <a:rPr lang="pl-PL" sz="1800" b="0" i="0" u="none" strike="noStrike" baseline="0" dirty="0" err="1">
                <a:latin typeface="FreeSans"/>
              </a:rPr>
              <a:t>teachers</a:t>
            </a:r>
            <a:r>
              <a:rPr lang="pl-PL" sz="1800" b="0" i="0" u="none" strike="noStrike" baseline="0" dirty="0">
                <a:latin typeface="FreeSans"/>
              </a:rPr>
              <a:t>”</a:t>
            </a:r>
            <a:r>
              <a:rPr lang="pl-PL" altLang="pl-PL" sz="1400" dirty="0">
                <a:solidFill>
                  <a:prstClr val="black"/>
                </a:solidFill>
                <a:latin typeface="Arial Black" panose="020B0A04020102020204" pitchFamily="34" charset="0"/>
              </a:rPr>
              <a:t> Irlandia 5  uczestników</a:t>
            </a:r>
          </a:p>
          <a:p>
            <a:pPr algn="l"/>
            <a:r>
              <a:rPr lang="pl-PL" sz="1800" b="0" i="0" u="none" strike="noStrike" baseline="0" dirty="0">
                <a:latin typeface="FreeSans"/>
              </a:rPr>
              <a:t>"Media </a:t>
            </a:r>
            <a:r>
              <a:rPr lang="en-US" sz="1800" b="0" i="0" u="none" strike="noStrike" baseline="0" dirty="0">
                <a:latin typeface="FreeSans"/>
              </a:rPr>
              <a:t>and Information Literacy. New frontiers to educate new global media literate citizens" </a:t>
            </a:r>
            <a:r>
              <a:rPr lang="pl-PL" sz="1800" b="0" i="0" u="none" strike="noStrike" baseline="0" dirty="0">
                <a:latin typeface="FreeSans"/>
              </a:rPr>
              <a:t> - </a:t>
            </a:r>
            <a:r>
              <a:rPr lang="pl-PL" sz="1800" b="1" i="0" u="none" strike="noStrike" baseline="0" dirty="0">
                <a:latin typeface="FreeSans"/>
              </a:rPr>
              <a:t>Włochy – 2 uczestników</a:t>
            </a:r>
            <a:endParaRPr kumimoji="0" lang="pl-PL" altLang="pl-P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indent="0" algn="l">
              <a:buNone/>
            </a:pPr>
            <a:endParaRPr lang="pl-PL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816375D-F45D-4A4E-AF52-1E8DCA45FE7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39191"/>
            <a:ext cx="311721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2212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2487</TotalTime>
  <Words>3768</Words>
  <Application>Microsoft Macintosh PowerPoint</Application>
  <PresentationFormat>On-screen Show (4:3)</PresentationFormat>
  <Paragraphs>772</Paragraphs>
  <Slides>109</Slides>
  <Notes>54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26" baseType="lpstr">
      <vt:lpstr>Abel</vt:lpstr>
      <vt:lpstr>Arial</vt:lpstr>
      <vt:lpstr>Arial Black</vt:lpstr>
      <vt:lpstr>Bahnschrift</vt:lpstr>
      <vt:lpstr>Berlin Sans FB Demi</vt:lpstr>
      <vt:lpstr>Broadway</vt:lpstr>
      <vt:lpstr>Calibri</vt:lpstr>
      <vt:lpstr>Calibri (Tekst podstawowy)</vt:lpstr>
      <vt:lpstr>Calibri Light</vt:lpstr>
      <vt:lpstr>Candara</vt:lpstr>
      <vt:lpstr>Century Gothic</vt:lpstr>
      <vt:lpstr>FreeSans</vt:lpstr>
      <vt:lpstr>Righteous</vt:lpstr>
      <vt:lpstr>Times New Roman</vt:lpstr>
      <vt:lpstr>Verdana</vt:lpstr>
      <vt:lpstr>Wingdings</vt:lpstr>
      <vt:lpstr>Office Theme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PowerPoint Presentation</vt:lpstr>
      <vt:lpstr>Zespół Szkół Ekonomicznych im. Mikołaja Kopernika w Kielcach</vt:lpstr>
      <vt:lpstr>Zespół Szkół Ekonomicznych im. Mikołaja Kopernika w Kielcach</vt:lpstr>
      <vt:lpstr>PowerPoint Presentation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PowerPoint Presentation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Zespół Szkół Ekonomicznych im. Mikołaja Kopernika w Kielcach</vt:lpstr>
      <vt:lpstr> </vt:lpstr>
      <vt:lpstr>Zespół Szkół Ekonomicznych im. Mikołaja Kopernika w Kielcach</vt:lpstr>
      <vt:lpstr>Zespół Szkół Ekonomicznych im. Mikołaja Kopernika w Kielcach</vt:lpstr>
      <vt:lpstr>PowerPoint Presentation</vt:lpstr>
      <vt:lpstr>Firmy, w których odbyły się staże.</vt:lpstr>
      <vt:lpstr>Firmy, w których odbyły się staże.</vt:lpstr>
      <vt:lpstr>Firmy, w których odbyły się staże.</vt:lpstr>
      <vt:lpstr>Pierwszy spacer po Granadzie</vt:lpstr>
      <vt:lpstr>Zwiedzanie dzielnicy Albaicin</vt:lpstr>
      <vt:lpstr>Zwiedzanie pałacu Carlosa V</vt:lpstr>
      <vt:lpstr>PowerPoint Presentation</vt:lpstr>
      <vt:lpstr>Firmy, w których odbyły się staże.</vt:lpstr>
      <vt:lpstr>Zespół Szkół Ekonomicznych im. Mikołaja Kopernika w Kielcach</vt:lpstr>
      <vt:lpstr>Zespół Szkół Ekonomicznych im. Mikołaja Kopernika w Kielcach</vt:lpstr>
      <vt:lpstr>Rozdanie certyfikatów stażu</vt:lpstr>
      <vt:lpstr>Firmy, w których odbyły się staże.</vt:lpstr>
      <vt:lpstr>Firmy, w których odbyły się staże.</vt:lpstr>
      <vt:lpstr>Co zwiedziliśmy?</vt:lpstr>
      <vt:lpstr>Co zwiedziliśmy?</vt:lpstr>
      <vt:lpstr>Co zwiedziliśmy?</vt:lpstr>
      <vt:lpstr>Co zwiedziliśmy?</vt:lpstr>
      <vt:lpstr>Co zwiedziliśmy?</vt:lpstr>
      <vt:lpstr>Co zwiedziliśmy?</vt:lpstr>
      <vt:lpstr>Co zwiedziliśmy?</vt:lpstr>
      <vt:lpstr>Co zwiedziliśmy?</vt:lpstr>
      <vt:lpstr>Co zwiedziliśmy?</vt:lpstr>
      <vt:lpstr>Co zwiedziliśmy?</vt:lpstr>
      <vt:lpstr>Co zwiedziliśmy?</vt:lpstr>
      <vt:lpstr>Martins Seguros</vt:lpstr>
      <vt:lpstr>    Minhografe</vt:lpstr>
      <vt:lpstr>Foco Criativo</vt:lpstr>
      <vt:lpstr>      Rolsaco</vt:lpstr>
      <vt:lpstr>Fourlabels</vt:lpstr>
      <vt:lpstr>Salt&amp;flow</vt:lpstr>
      <vt:lpstr>ID3</vt:lpstr>
      <vt:lpstr>PowerPoint Presentation</vt:lpstr>
      <vt:lpstr>Viana do castelo</vt:lpstr>
      <vt:lpstr>Vigo</vt:lpstr>
      <vt:lpstr>Surfing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  <vt:lpstr>PowerPoint Presentation</vt:lpstr>
      <vt:lpstr> </vt:lpstr>
      <vt:lpstr> </vt:lpstr>
      <vt:lpstr> </vt:lpstr>
      <vt:lpstr> </vt:lpstr>
      <vt:lpstr>PowerPoint Presentation</vt:lpstr>
      <vt:lpstr>„Inwestycja w przyszłość – staże zagraniczne uczniów Kopernika” -</vt:lpstr>
      <vt:lpstr>„Inwestycja w przyszłość – staże zagraniczne uczniów Kopernika” -</vt:lpstr>
      <vt:lpstr>Zespół Szkół Ekonomicznych im. Mikołaja Kopernika w Kielcach</vt:lpstr>
      <vt:lpstr>PowerPoint Presentation</vt:lpstr>
      <vt:lpstr>PowerPoint Presentation</vt:lpstr>
      <vt:lpstr>PowerPoint Presentation</vt:lpstr>
      <vt:lpstr>PowerPoint Presentation</vt:lpstr>
      <vt:lpstr>Zespół Szkół Ekonomicznych im. Mikołaja Kopernika w Kielcach</vt:lpstr>
      <vt:lpstr>Zespół Szkół Ekonomicznych im. Mikołaja Kopernika w Kielcach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g.monikaa@poczta.fm</dc:creator>
  <cp:lastModifiedBy>Robert B_x0010_łaut</cp:lastModifiedBy>
  <cp:revision>282</cp:revision>
  <dcterms:created xsi:type="dcterms:W3CDTF">2020-05-16T15:32:51Z</dcterms:created>
  <dcterms:modified xsi:type="dcterms:W3CDTF">2025-03-31T07:16:57Z</dcterms:modified>
</cp:coreProperties>
</file>