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9" r:id="rId1"/>
    <p:sldMasterId id="2147483673" r:id="rId2"/>
  </p:sldMasterIdLst>
  <p:notesMasterIdLst>
    <p:notesMasterId r:id="rId27"/>
  </p:notesMasterIdLst>
  <p:handoutMasterIdLst>
    <p:handoutMasterId r:id="rId28"/>
  </p:handoutMasterIdLst>
  <p:sldIdLst>
    <p:sldId id="559" r:id="rId3"/>
    <p:sldId id="493" r:id="rId4"/>
    <p:sldId id="298" r:id="rId5"/>
    <p:sldId id="321" r:id="rId6"/>
    <p:sldId id="426" r:id="rId7"/>
    <p:sldId id="431" r:id="rId8"/>
    <p:sldId id="427" r:id="rId9"/>
    <p:sldId id="428" r:id="rId10"/>
    <p:sldId id="533" r:id="rId11"/>
    <p:sldId id="259" r:id="rId12"/>
    <p:sldId id="436" r:id="rId13"/>
    <p:sldId id="361" r:id="rId14"/>
    <p:sldId id="411" r:id="rId15"/>
    <p:sldId id="492" r:id="rId16"/>
    <p:sldId id="498" r:id="rId17"/>
    <p:sldId id="326" r:id="rId18"/>
    <p:sldId id="564" r:id="rId19"/>
    <p:sldId id="534" r:id="rId20"/>
    <p:sldId id="507" r:id="rId21"/>
    <p:sldId id="530" r:id="rId22"/>
    <p:sldId id="535" r:id="rId23"/>
    <p:sldId id="430" r:id="rId24"/>
    <p:sldId id="491" r:id="rId25"/>
    <p:sldId id="552" r:id="rId26"/>
  </p:sldIdLst>
  <p:sldSz cx="9144000" cy="5143500" type="screen16x9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9F38"/>
    <a:srgbClr val="BEE395"/>
    <a:srgbClr val="70AC2E"/>
    <a:srgbClr val="91CE4E"/>
    <a:srgbClr val="85C93B"/>
    <a:srgbClr val="78B832"/>
    <a:srgbClr val="9ED462"/>
    <a:srgbClr val="85CA3A"/>
    <a:srgbClr val="B8E08C"/>
    <a:srgbClr val="005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14" autoAdjust="0"/>
    <p:restoredTop sz="94660"/>
  </p:normalViewPr>
  <p:slideViewPr>
    <p:cSldViewPr>
      <p:cViewPr varScale="1">
        <p:scale>
          <a:sx n="142" d="100"/>
          <a:sy n="142" d="100"/>
        </p:scale>
        <p:origin x="182" y="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3" d="100"/>
          <a:sy n="93" d="100"/>
        </p:scale>
        <p:origin x="-4056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'[Do prezentacji_KA122_2024_województwa.xlsx]Wykres całość'!$B$1</c:f>
              <c:strCache>
                <c:ptCount val="1"/>
                <c:pt idx="0">
                  <c:v>Procent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'[Do prezentacji_KA122_2024_województwa.xlsx]Wykres całość'!$A$2:$A$17</c:f>
              <c:strCache>
                <c:ptCount val="16"/>
                <c:pt idx="0">
                  <c:v>Dolnośląskie </c:v>
                </c:pt>
                <c:pt idx="1">
                  <c:v>Kujawsko-pomorskie</c:v>
                </c:pt>
                <c:pt idx="2">
                  <c:v>Lubelskie</c:v>
                </c:pt>
                <c:pt idx="3">
                  <c:v>Lubuskie</c:v>
                </c:pt>
                <c:pt idx="4">
                  <c:v>Łódzkie</c:v>
                </c:pt>
                <c:pt idx="5">
                  <c:v>Małopolskie</c:v>
                </c:pt>
                <c:pt idx="6">
                  <c:v>Mazowieckie</c:v>
                </c:pt>
                <c:pt idx="7">
                  <c:v>Opolskie</c:v>
                </c:pt>
                <c:pt idx="8">
                  <c:v>Podkarpackie</c:v>
                </c:pt>
                <c:pt idx="9">
                  <c:v>Podlaskie</c:v>
                </c:pt>
                <c:pt idx="10">
                  <c:v>Pomorskie</c:v>
                </c:pt>
                <c:pt idx="11">
                  <c:v>Śląskie</c:v>
                </c:pt>
                <c:pt idx="12">
                  <c:v>Świętokrzyskie</c:v>
                </c:pt>
                <c:pt idx="13">
                  <c:v>Warmińsko-mazurskie</c:v>
                </c:pt>
                <c:pt idx="14">
                  <c:v>Wielkopolskie</c:v>
                </c:pt>
                <c:pt idx="15">
                  <c:v>Zachodniopomorskie </c:v>
                </c:pt>
              </c:strCache>
            </c:strRef>
          </c:cat>
          <c:val>
            <c:numRef>
              <c:f>'[Do prezentacji_KA122_2024_województwa.xlsx]Wykres całość'!$B$2:$B$17</c:f>
              <c:numCache>
                <c:formatCode>0.0%</c:formatCode>
                <c:ptCount val="16"/>
                <c:pt idx="0" formatCode="0%">
                  <c:v>7.0000000000000007E-2</c:v>
                </c:pt>
                <c:pt idx="1">
                  <c:v>4.7E-2</c:v>
                </c:pt>
                <c:pt idx="2">
                  <c:v>5.7000000000000002E-2</c:v>
                </c:pt>
                <c:pt idx="3">
                  <c:v>2.1000000000000001E-2</c:v>
                </c:pt>
                <c:pt idx="4">
                  <c:v>7.2999999999999995E-2</c:v>
                </c:pt>
                <c:pt idx="5">
                  <c:v>7.3999999999999996E-2</c:v>
                </c:pt>
                <c:pt idx="6">
                  <c:v>0.13200000000000001</c:v>
                </c:pt>
                <c:pt idx="7">
                  <c:v>2.69E-2</c:v>
                </c:pt>
                <c:pt idx="8">
                  <c:v>6.4000000000000001E-2</c:v>
                </c:pt>
                <c:pt idx="9">
                  <c:v>3.5000000000000003E-2</c:v>
                </c:pt>
                <c:pt idx="10">
                  <c:v>5.0999999999999997E-2</c:v>
                </c:pt>
                <c:pt idx="11">
                  <c:v>0.11600000000000001</c:v>
                </c:pt>
                <c:pt idx="12">
                  <c:v>4.7E-2</c:v>
                </c:pt>
                <c:pt idx="13">
                  <c:v>3.8100000000000002E-2</c:v>
                </c:pt>
                <c:pt idx="14">
                  <c:v>8.4000000000000005E-2</c:v>
                </c:pt>
                <c:pt idx="15">
                  <c:v>3.4000000000000002E-2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C5-4D5C-8A22-C75F3FAC39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67097871"/>
        <c:axId val="1234400223"/>
        <c:axId val="0"/>
      </c:bar3DChart>
      <c:catAx>
        <c:axId val="12670978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234400223"/>
        <c:crosses val="autoZero"/>
        <c:auto val="1"/>
        <c:lblAlgn val="ctr"/>
        <c:lblOffset val="100"/>
        <c:noMultiLvlLbl val="0"/>
      </c:catAx>
      <c:valAx>
        <c:axId val="12344002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2670978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75A5E-7315-4966-897E-2161F0BF4DEC}" type="datetimeFigureOut">
              <a:rPr lang="pl-PL" smtClean="0"/>
              <a:pPr/>
              <a:t>26.03.2025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E19FE-243D-440D-A32F-A126DA055E18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7980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48A69C-5A2E-4F42-BF5B-6D1E0F7FA2A6}" type="datetimeFigureOut">
              <a:rPr lang="pl-PL" smtClean="0"/>
              <a:pPr/>
              <a:t>26.03.2025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B693C-AB16-4BC3-878E-C67601838C2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9212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ymbol zastępczy obrazu slajdu 1">
            <a:extLst>
              <a:ext uri="{FF2B5EF4-FFF2-40B4-BE49-F238E27FC236}">
                <a16:creationId xmlns:a16="http://schemas.microsoft.com/office/drawing/2014/main" id="{588EC162-C9F0-6D7B-EE27-15FF659AD8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Symbol zastępczy notatek 2">
            <a:extLst>
              <a:ext uri="{FF2B5EF4-FFF2-40B4-BE49-F238E27FC236}">
                <a16:creationId xmlns:a16="http://schemas.microsoft.com/office/drawing/2014/main" id="{D6D4151E-5394-D084-D5DF-6F4E492E79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/>
          </a:p>
        </p:txBody>
      </p:sp>
      <p:sp>
        <p:nvSpPr>
          <p:cNvPr id="16388" name="Symbol zastępczy numeru slajdu 3">
            <a:extLst>
              <a:ext uri="{FF2B5EF4-FFF2-40B4-BE49-F238E27FC236}">
                <a16:creationId xmlns:a16="http://schemas.microsoft.com/office/drawing/2014/main" id="{F3E6ACAF-9EA9-0410-5FDE-7389DEB7CA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98854F5-8F9E-4B31-ADB0-F08164FA1284}" type="slidenum">
              <a:rPr lang="pl-PL" altLang="pl-PL" smtClean="0">
                <a:solidFill>
                  <a:srgbClr val="000000"/>
                </a:solidFill>
              </a:rPr>
              <a:pPr eaLnBrk="1" hangingPunct="1"/>
              <a:t>4</a:t>
            </a:fld>
            <a:endParaRPr lang="pl-PL" altLang="pl-PL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B9FBB1-BB0F-46BC-A8CC-FB807664B001}" type="slidenum">
              <a:rPr lang="pl-PL" smtClean="0"/>
              <a:pPr>
                <a:defRPr/>
              </a:pPr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62058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erwszy slajd -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6">
            <a:extLst>
              <a:ext uri="{FF2B5EF4-FFF2-40B4-BE49-F238E27FC236}">
                <a16:creationId xmlns:a16="http://schemas.microsoft.com/office/drawing/2014/main" id="{8620884A-913F-76C7-DD9D-3A957AAD80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1964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djęcie i zawartość 1/2 (nie używać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/>
          <p:cNvSpPr>
            <a:spLocks noGrp="1"/>
          </p:cNvSpPr>
          <p:nvPr>
            <p:ph type="pic" sz="quarter" idx="13" hasCustomPrompt="1"/>
          </p:nvPr>
        </p:nvSpPr>
        <p:spPr>
          <a:xfrm>
            <a:off x="-36512" y="555129"/>
            <a:ext cx="4271008" cy="351682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pl-PL" dirty="0"/>
              <a:t>Kliknij ikonę aby dodać obraz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44008" y="754688"/>
            <a:ext cx="4042792" cy="589867"/>
          </a:xfrm>
        </p:spPr>
        <p:txBody>
          <a:bodyPr>
            <a:normAutofit/>
          </a:bodyPr>
          <a:lstStyle>
            <a:lvl1pPr algn="l">
              <a:defRPr lang="pl-PL" sz="2000" b="1" kern="1200" cap="all" dirty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6" y="1488281"/>
            <a:ext cx="4041775" cy="2583667"/>
          </a:xfrm>
        </p:spPr>
        <p:txBody>
          <a:bodyPr/>
          <a:lstStyle>
            <a:lvl1pPr marL="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1pPr>
            <a:lvl2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2pPr>
            <a:lvl3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3pPr>
            <a:lvl4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4pPr>
            <a:lvl5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3" name="Obraz 6">
            <a:extLst>
              <a:ext uri="{FF2B5EF4-FFF2-40B4-BE49-F238E27FC236}">
                <a16:creationId xmlns:a16="http://schemas.microsoft.com/office/drawing/2014/main" id="{FF30120E-83E1-AFA0-5C06-ED9EB990B7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40159881-67F5-4856-5BCA-113CD5C30D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44009" y="554370"/>
            <a:ext cx="4042792" cy="589867"/>
          </a:xfrm>
        </p:spPr>
        <p:txBody>
          <a:bodyPr>
            <a:normAutofit/>
          </a:bodyPr>
          <a:lstStyle>
            <a:lvl1pPr algn="l">
              <a:defRPr lang="pl-PL" sz="2000" b="1" kern="1200" cap="all" dirty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7" y="1287963"/>
            <a:ext cx="4041775" cy="2776798"/>
          </a:xfrm>
        </p:spPr>
        <p:txBody>
          <a:bodyPr/>
          <a:lstStyle>
            <a:lvl1pPr marL="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1pPr>
            <a:lvl2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2pPr>
            <a:lvl3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3pPr>
            <a:lvl4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4pPr>
            <a:lvl5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0" name="Symbol zastępczy zawartości 5"/>
          <p:cNvSpPr>
            <a:spLocks noGrp="1"/>
          </p:cNvSpPr>
          <p:nvPr>
            <p:ph sz="quarter" idx="10"/>
          </p:nvPr>
        </p:nvSpPr>
        <p:spPr>
          <a:xfrm>
            <a:off x="396555" y="1295151"/>
            <a:ext cx="4041775" cy="2776798"/>
          </a:xfrm>
        </p:spPr>
        <p:txBody>
          <a:bodyPr/>
          <a:lstStyle>
            <a:lvl1pPr marL="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1pPr>
            <a:lvl2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2pPr>
            <a:lvl3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3pPr>
            <a:lvl4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4pPr>
            <a:lvl5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1"/>
          </p:nvPr>
        </p:nvSpPr>
        <p:spPr>
          <a:xfrm>
            <a:off x="395538" y="554538"/>
            <a:ext cx="4032002" cy="594122"/>
          </a:xfrm>
        </p:spPr>
        <p:txBody>
          <a:bodyPr anchor="ctr">
            <a:noAutofit/>
          </a:bodyPr>
          <a:lstStyle>
            <a:lvl1pPr marL="0" indent="0">
              <a:buNone/>
              <a:defRPr lang="pl-PL" sz="2000" b="1" kern="1200" cap="all" baseline="0" dirty="0" smtClean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189" indent="0">
              <a:buNone/>
              <a:defRPr lang="pl-PL" sz="2000" b="1" kern="1200" cap="all" dirty="0" smtClean="0">
                <a:solidFill>
                  <a:srgbClr val="24C4F0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378" indent="0">
              <a:buNone/>
              <a:defRPr lang="pl-PL" sz="2000" b="1" kern="1200" cap="all" dirty="0" smtClean="0">
                <a:solidFill>
                  <a:srgbClr val="24C4F0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566" indent="0">
              <a:buNone/>
              <a:defRPr lang="pl-PL" sz="2000" b="1" kern="1200" cap="all" dirty="0" smtClean="0">
                <a:solidFill>
                  <a:srgbClr val="24C4F0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754" indent="0">
              <a:buNone/>
              <a:defRPr lang="pl-PL" sz="2000" b="1" kern="1200" cap="all" dirty="0">
                <a:solidFill>
                  <a:srgbClr val="24C4F0"/>
                </a:solidFill>
                <a:latin typeface="Trebuchet MS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09307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119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E3F0F4E1-0CB7-FEDE-FD94-A4D21968405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2147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6">
            <a:extLst>
              <a:ext uri="{FF2B5EF4-FFF2-40B4-BE49-F238E27FC236}">
                <a16:creationId xmlns:a16="http://schemas.microsoft.com/office/drawing/2014/main" id="{E30C77AB-89B4-9AD6-3F3D-34F4E63AD4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02198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6">
            <a:extLst>
              <a:ext uri="{FF2B5EF4-FFF2-40B4-BE49-F238E27FC236}">
                <a16:creationId xmlns:a16="http://schemas.microsoft.com/office/drawing/2014/main" id="{C44742CC-59A4-D29E-98B8-60EED04243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571486"/>
            <a:ext cx="7848872" cy="648072"/>
          </a:xfrm>
        </p:spPr>
        <p:txBody>
          <a:bodyPr>
            <a:normAutofit/>
          </a:bodyPr>
          <a:lstStyle>
            <a:lvl1pPr algn="l">
              <a:defRPr lang="pl-PL" sz="2000" b="1" kern="1200" cap="all" dirty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73224" y="1435583"/>
            <a:ext cx="7848872" cy="2493489"/>
          </a:xfrm>
        </p:spPr>
        <p:txBody>
          <a:bodyPr>
            <a:normAutofit/>
          </a:bodyPr>
          <a:lstStyle>
            <a:lvl1pPr marL="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1pPr>
            <a:lvl2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2pPr>
            <a:lvl3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3pPr>
            <a:lvl4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4pPr>
            <a:lvl5pPr>
              <a:defRPr lang="pl-PL" sz="1600" kern="1200" dirty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755137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85" y="1340"/>
            <a:ext cx="9139228" cy="5140816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259632" y="1597819"/>
            <a:ext cx="7126560" cy="1102519"/>
          </a:xfrm>
        </p:spPr>
        <p:txBody>
          <a:bodyPr>
            <a:normAutofit/>
          </a:bodyPr>
          <a:lstStyle>
            <a:lvl1pPr algn="l">
              <a:defRPr lang="pl-PL" sz="3700" b="1" kern="1200" cap="all" dirty="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299592" y="2914650"/>
            <a:ext cx="7088832" cy="737220"/>
          </a:xfrm>
        </p:spPr>
        <p:txBody>
          <a:bodyPr>
            <a:normAutofit/>
          </a:bodyPr>
          <a:lstStyle>
            <a:lvl1pPr marL="0" indent="0" algn="l">
              <a:buNone/>
              <a:defRPr lang="pl-PL" sz="2200" b="1" kern="1200" dirty="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2688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Pierwszy slajd -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6">
            <a:extLst>
              <a:ext uri="{FF2B5EF4-FFF2-40B4-BE49-F238E27FC236}">
                <a16:creationId xmlns:a16="http://schemas.microsoft.com/office/drawing/2014/main" id="{50E709E9-0ED8-D272-7CF5-DDCBF2DC2F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567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6">
            <a:extLst>
              <a:ext uri="{FF2B5EF4-FFF2-40B4-BE49-F238E27FC236}">
                <a16:creationId xmlns:a16="http://schemas.microsoft.com/office/drawing/2014/main" id="{4029CBB1-FDDA-A350-3370-C55EF6113C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259632" y="1597819"/>
            <a:ext cx="7126560" cy="1102519"/>
          </a:xfrm>
        </p:spPr>
        <p:txBody>
          <a:bodyPr>
            <a:normAutofit/>
          </a:bodyPr>
          <a:lstStyle>
            <a:lvl1pPr algn="l">
              <a:defRPr lang="pl-PL" sz="3700" b="1" kern="1200" cap="all" dirty="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299592" y="2914650"/>
            <a:ext cx="7088832" cy="737220"/>
          </a:xfrm>
        </p:spPr>
        <p:txBody>
          <a:bodyPr>
            <a:normAutofit/>
          </a:bodyPr>
          <a:lstStyle>
            <a:lvl1pPr marL="0" indent="0" algn="l">
              <a:buNone/>
              <a:defRPr lang="pl-PL" sz="2200" b="1" kern="1200" dirty="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6">
            <a:extLst>
              <a:ext uri="{FF2B5EF4-FFF2-40B4-BE49-F238E27FC236}">
                <a16:creationId xmlns:a16="http://schemas.microsoft.com/office/drawing/2014/main" id="{236D2A10-1B85-0ACC-B319-B0C508574E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571486"/>
            <a:ext cx="7848872" cy="648072"/>
          </a:xfrm>
        </p:spPr>
        <p:txBody>
          <a:bodyPr>
            <a:normAutofit/>
          </a:bodyPr>
          <a:lstStyle>
            <a:lvl1pPr algn="l">
              <a:defRPr lang="pl-PL" sz="2000" b="1" kern="1200" cap="all" dirty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73224" y="1435583"/>
            <a:ext cx="7848872" cy="2493489"/>
          </a:xfrm>
        </p:spPr>
        <p:txBody>
          <a:bodyPr>
            <a:normAutofit/>
          </a:bodyPr>
          <a:lstStyle>
            <a:lvl1pPr marL="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1pPr>
            <a:lvl2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2pPr>
            <a:lvl3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3pPr>
            <a:lvl4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4pPr>
            <a:lvl5pPr>
              <a:defRPr lang="pl-PL" sz="1600" kern="1200" dirty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Zdjęcie i zawartość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6">
            <a:extLst>
              <a:ext uri="{FF2B5EF4-FFF2-40B4-BE49-F238E27FC236}">
                <a16:creationId xmlns:a16="http://schemas.microsoft.com/office/drawing/2014/main" id="{81DEE6B3-9D64-9068-AE06-F22BE37D61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ymbol zastępczy obrazu 11"/>
          <p:cNvSpPr>
            <a:spLocks noGrp="1"/>
          </p:cNvSpPr>
          <p:nvPr>
            <p:ph type="pic" sz="quarter" idx="13"/>
          </p:nvPr>
        </p:nvSpPr>
        <p:spPr>
          <a:xfrm>
            <a:off x="-32292" y="642925"/>
            <a:ext cx="3274322" cy="335758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645960" y="642924"/>
            <a:ext cx="5030497" cy="685524"/>
          </a:xfrm>
        </p:spPr>
        <p:txBody>
          <a:bodyPr>
            <a:normAutofit/>
          </a:bodyPr>
          <a:lstStyle>
            <a:lvl1pPr algn="l">
              <a:defRPr lang="pl-PL" sz="2000" b="1" kern="1200" cap="all" dirty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3643838" y="1399009"/>
            <a:ext cx="5032618" cy="2601501"/>
          </a:xfrm>
        </p:spPr>
        <p:txBody>
          <a:bodyPr>
            <a:normAutofit/>
          </a:bodyPr>
          <a:lstStyle>
            <a:lvl1pPr marL="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indent="0">
              <a:buNone/>
              <a:defRPr lang="pl-PL" sz="1600" kern="1200" dirty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357630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djęcie i zawartość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6">
            <a:extLst>
              <a:ext uri="{FF2B5EF4-FFF2-40B4-BE49-F238E27FC236}">
                <a16:creationId xmlns:a16="http://schemas.microsoft.com/office/drawing/2014/main" id="{861C2BCA-452E-B168-8BB8-4163CA7EE1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3" hasCustomPrompt="1"/>
          </p:nvPr>
        </p:nvSpPr>
        <p:spPr>
          <a:xfrm>
            <a:off x="-36512" y="897564"/>
            <a:ext cx="4271008" cy="3402378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pl-PL" dirty="0"/>
              <a:t>Kliknij ikonę aby dodać obraz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44008" y="789552"/>
            <a:ext cx="4042792" cy="624049"/>
          </a:xfrm>
        </p:spPr>
        <p:txBody>
          <a:bodyPr>
            <a:normAutofit/>
          </a:bodyPr>
          <a:lstStyle>
            <a:lvl1pPr algn="l">
              <a:defRPr lang="pl-PL" sz="2000" b="1" kern="1200" cap="all" dirty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6" y="1557327"/>
            <a:ext cx="4041775" cy="2796622"/>
          </a:xfrm>
        </p:spPr>
        <p:txBody>
          <a:bodyPr/>
          <a:lstStyle>
            <a:lvl1pPr marL="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1pPr>
            <a:lvl2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2pPr>
            <a:lvl3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3pPr>
            <a:lvl4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4pPr>
            <a:lvl5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142373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6">
            <a:extLst>
              <a:ext uri="{FF2B5EF4-FFF2-40B4-BE49-F238E27FC236}">
                <a16:creationId xmlns:a16="http://schemas.microsoft.com/office/drawing/2014/main" id="{176FEAB1-79E3-C270-5A19-A1045144B8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44008" y="554369"/>
            <a:ext cx="4042792" cy="589867"/>
          </a:xfrm>
        </p:spPr>
        <p:txBody>
          <a:bodyPr>
            <a:normAutofit/>
          </a:bodyPr>
          <a:lstStyle>
            <a:lvl1pPr algn="l">
              <a:defRPr lang="pl-PL" sz="2000" b="1" kern="1200" cap="all" dirty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6" y="1287962"/>
            <a:ext cx="4041775" cy="2776798"/>
          </a:xfrm>
        </p:spPr>
        <p:txBody>
          <a:bodyPr/>
          <a:lstStyle>
            <a:lvl1pPr marL="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1pPr>
            <a:lvl2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2pPr>
            <a:lvl3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3pPr>
            <a:lvl4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4pPr>
            <a:lvl5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0" name="Symbol zastępczy zawartości 5"/>
          <p:cNvSpPr>
            <a:spLocks noGrp="1"/>
          </p:cNvSpPr>
          <p:nvPr>
            <p:ph sz="quarter" idx="10"/>
          </p:nvPr>
        </p:nvSpPr>
        <p:spPr>
          <a:xfrm>
            <a:off x="396554" y="1295150"/>
            <a:ext cx="4041775" cy="2776798"/>
          </a:xfrm>
        </p:spPr>
        <p:txBody>
          <a:bodyPr/>
          <a:lstStyle>
            <a:lvl1pPr marL="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1pPr>
            <a:lvl2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2pPr>
            <a:lvl3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3pPr>
            <a:lvl4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4pPr>
            <a:lvl5pPr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1"/>
          </p:nvPr>
        </p:nvSpPr>
        <p:spPr>
          <a:xfrm>
            <a:off x="395537" y="554537"/>
            <a:ext cx="4032002" cy="594122"/>
          </a:xfrm>
        </p:spPr>
        <p:txBody>
          <a:bodyPr anchor="ctr">
            <a:noAutofit/>
          </a:bodyPr>
          <a:lstStyle>
            <a:lvl1pPr marL="0" indent="0">
              <a:buNone/>
              <a:defRPr lang="pl-PL" sz="2000" b="1" kern="1200" cap="all" baseline="0" dirty="0" smtClean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indent="0">
              <a:buNone/>
              <a:defRPr lang="pl-PL" sz="2000" b="1" kern="1200" cap="all" dirty="0" smtClean="0">
                <a:solidFill>
                  <a:srgbClr val="24C4F0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indent="0">
              <a:buNone/>
              <a:defRPr lang="pl-PL" sz="2000" b="1" kern="1200" cap="all" dirty="0" smtClean="0">
                <a:solidFill>
                  <a:srgbClr val="24C4F0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indent="0">
              <a:buNone/>
              <a:defRPr lang="pl-PL" sz="2000" b="1" kern="1200" cap="all" dirty="0" smtClean="0">
                <a:solidFill>
                  <a:srgbClr val="24C4F0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indent="0">
              <a:buNone/>
              <a:defRPr lang="pl-PL" sz="2000" b="1" kern="1200" cap="all" dirty="0">
                <a:solidFill>
                  <a:srgbClr val="24C4F0"/>
                </a:solidFill>
                <a:latin typeface="Trebuchet MS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560197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6">
            <a:extLst>
              <a:ext uri="{FF2B5EF4-FFF2-40B4-BE49-F238E27FC236}">
                <a16:creationId xmlns:a16="http://schemas.microsoft.com/office/drawing/2014/main" id="{5BB4481C-F1F5-3FBD-7D3E-5EDA06612D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djęcie i zawartość 1/3 (nie używać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6">
            <a:extLst>
              <a:ext uri="{FF2B5EF4-FFF2-40B4-BE49-F238E27FC236}">
                <a16:creationId xmlns:a16="http://schemas.microsoft.com/office/drawing/2014/main" id="{79DD2A7C-139E-DFB0-7253-4BC3613EDE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ymbol zastępczy obrazu 11"/>
          <p:cNvSpPr>
            <a:spLocks noGrp="1"/>
          </p:cNvSpPr>
          <p:nvPr>
            <p:ph type="pic" sz="quarter" idx="13"/>
          </p:nvPr>
        </p:nvSpPr>
        <p:spPr>
          <a:xfrm>
            <a:off x="-32292" y="516451"/>
            <a:ext cx="3274322" cy="3555497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645960" y="630604"/>
            <a:ext cx="5030497" cy="685524"/>
          </a:xfrm>
        </p:spPr>
        <p:txBody>
          <a:bodyPr>
            <a:normAutofit/>
          </a:bodyPr>
          <a:lstStyle>
            <a:lvl1pPr algn="l">
              <a:defRPr lang="pl-PL" sz="2000" b="1" kern="1200" cap="all" dirty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3643838" y="1386689"/>
            <a:ext cx="5032618" cy="2685259"/>
          </a:xfrm>
        </p:spPr>
        <p:txBody>
          <a:bodyPr>
            <a:normAutofit/>
          </a:bodyPr>
          <a:lstStyle>
            <a:lvl1pPr marL="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indent="0">
              <a:buNone/>
              <a:defRPr lang="pl-PL" sz="1600" kern="1200" dirty="0" smtClean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indent="0">
              <a:buNone/>
              <a:defRPr lang="pl-PL" sz="1600" kern="1200" dirty="0">
                <a:solidFill>
                  <a:srgbClr val="005061"/>
                </a:solidFill>
                <a:latin typeface="Trebuchet MS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A5CC2-E3E7-413F-B0B6-13B9E6D1DB68}" type="datetimeFigureOut">
              <a:rPr lang="pl-PL" smtClean="0"/>
              <a:pPr/>
              <a:t>26.03.2025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DD2A60-5688-4C03-9C6D-4B63185E7A27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2" r:id="rId2"/>
    <p:sldLayoutId id="2147483661" r:id="rId3"/>
    <p:sldLayoutId id="2147483662" r:id="rId4"/>
    <p:sldLayoutId id="2147483669" r:id="rId5"/>
    <p:sldLayoutId id="2147483670" r:id="rId6"/>
    <p:sldLayoutId id="2147483668" r:id="rId7"/>
    <p:sldLayoutId id="2147483667" r:id="rId8"/>
    <p:sldLayoutId id="2147483664" r:id="rId9"/>
    <p:sldLayoutId id="2147483665" r:id="rId10"/>
    <p:sldLayoutId id="2147483676" r:id="rId11"/>
    <p:sldLayoutId id="2147483678" r:id="rId12"/>
    <p:sldLayoutId id="214748368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6">
            <a:extLst>
              <a:ext uri="{FF2B5EF4-FFF2-40B4-BE49-F238E27FC236}">
                <a16:creationId xmlns:a16="http://schemas.microsoft.com/office/drawing/2014/main" id="{46E9FB1C-80CD-289A-D1E9-CC50EE1D1EE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640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9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erasmusplus.org.pl/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erasmusplus.org.pl/" TargetMode="External"/><Relationship Id="rId2" Type="http://schemas.openxmlformats.org/officeDocument/2006/relationships/hyperlink" Target="https://ec.europa.eu/programmes/erasmus-plus/node_pl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ec.europa.eu/programmes/erasmus-plus/projects/" TargetMode="External"/><Relationship Id="rId5" Type="http://schemas.openxmlformats.org/officeDocument/2006/relationships/hyperlink" Target="https://webgate.ec.europa.eu/erasmus-esc/index/" TargetMode="External"/><Relationship Id="rId4" Type="http://schemas.openxmlformats.org/officeDocument/2006/relationships/hyperlink" Target="https://ec.europa.eu/programmes/erasmus-plus/resources/programme-guide_en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0" y="2169867"/>
            <a:ext cx="9144000" cy="1512168"/>
          </a:xfrm>
          <a:prstGeom prst="rect">
            <a:avLst/>
          </a:prstGeom>
          <a:solidFill>
            <a:schemeClr val="accent1">
              <a:alpha val="53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pl-PL" sz="2800" dirty="0"/>
              <a:t>Zagraniczna Mobilność kluczem do podnoszenia jakości kształcenia zawodowego w Polsce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9B1D2B19-CE3D-F34C-2E18-DB5E82FE09C3}"/>
              </a:ext>
            </a:extLst>
          </p:cNvPr>
          <p:cNvSpPr txBox="1"/>
          <p:nvPr/>
        </p:nvSpPr>
        <p:spPr>
          <a:xfrm>
            <a:off x="6444208" y="3147814"/>
            <a:ext cx="51805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</a:rPr>
              <a:t>dr Michał Pachocki</a:t>
            </a:r>
          </a:p>
          <a:p>
            <a:r>
              <a:rPr lang="pl-PL" sz="1100" dirty="0">
                <a:solidFill>
                  <a:schemeClr val="bg1"/>
                </a:solidFill>
              </a:rPr>
              <a:t>Fundacja Rozwoju Systemu Edukacji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B620FD1-8E14-20DB-B9DB-C90D66DAC200}"/>
              </a:ext>
            </a:extLst>
          </p:cNvPr>
          <p:cNvSpPr txBox="1"/>
          <p:nvPr/>
        </p:nvSpPr>
        <p:spPr>
          <a:xfrm>
            <a:off x="6468997" y="4774168"/>
            <a:ext cx="5871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Kielce, 27 marca 2025 r. </a:t>
            </a:r>
          </a:p>
        </p:txBody>
      </p:sp>
    </p:spTree>
    <p:extLst>
      <p:ext uri="{BB962C8B-B14F-4D97-AF65-F5344CB8AC3E}">
        <p14:creationId xmlns:p14="http://schemas.microsoft.com/office/powerpoint/2010/main" val="2267064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227" y="747246"/>
            <a:ext cx="5954582" cy="3384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0" y="526852"/>
            <a:ext cx="413995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Mobilność międzynarodowa</a:t>
            </a:r>
            <a:b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traktowana to ważny</a:t>
            </a:r>
            <a:b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epizod w ramach realizowanej ścieżki edukacyjnej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pl-PL"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Istnieje związek pomiędzy obszarem kształcenia w ramach mobilności </a:t>
            </a:r>
            <a:b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obszarem obecnego zatrudnienia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pl-PL"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Wielu absolwentów z doświadczeniem mobilności dalej kształci się </a:t>
            </a:r>
            <a:b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 wyuczonym zawodzie </a:t>
            </a:r>
            <a:b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(szkoły / kursy zawodowe / uniwersytety)</a:t>
            </a:r>
          </a:p>
          <a:p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Istotne znaczenie na rynku pracy </a:t>
            </a:r>
            <a:b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pl-PL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 formalne potwierdzenie mobilności (certyfikaty)</a:t>
            </a:r>
          </a:p>
          <a:p>
            <a:endParaRPr lang="pl-PL"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pl-PL"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pl-PL"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13834" y="4584890"/>
            <a:ext cx="6156684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825" dirty="0"/>
              <a:t>Źródło: </a:t>
            </a:r>
            <a:r>
              <a:rPr lang="en-US" sz="825" dirty="0" err="1"/>
              <a:t>Fassl</a:t>
            </a:r>
            <a:r>
              <a:rPr lang="en-US" sz="825" dirty="0"/>
              <a:t>, A. et al. (2020). Tracing vet graduates with foreign mobility experience. </a:t>
            </a:r>
            <a:r>
              <a:rPr lang="pl-PL" sz="825" dirty="0"/>
              <a:t/>
            </a:r>
            <a:br>
              <a:rPr lang="pl-PL" sz="825" dirty="0"/>
            </a:br>
            <a:r>
              <a:rPr lang="en-US" sz="825" dirty="0"/>
              <a:t>Transnational research report, Warsaw: Foundation for the Development of the Education System.</a:t>
            </a:r>
            <a:endParaRPr lang="pl-PL" sz="825" dirty="0"/>
          </a:p>
        </p:txBody>
      </p:sp>
      <p:sp>
        <p:nvSpPr>
          <p:cNvPr id="3" name="Tytuł 1">
            <a:extLst>
              <a:ext uri="{FF2B5EF4-FFF2-40B4-BE49-F238E27FC236}">
                <a16:creationId xmlns:a16="http://schemas.microsoft.com/office/drawing/2014/main" id="{21C71EEF-ADD6-43FE-86F1-0F308F8B1B37}"/>
              </a:ext>
            </a:extLst>
          </p:cNvPr>
          <p:cNvSpPr txBox="1">
            <a:spLocks/>
          </p:cNvSpPr>
          <p:nvPr/>
        </p:nvSpPr>
        <p:spPr bwMode="auto">
          <a:xfrm>
            <a:off x="287524" y="191059"/>
            <a:ext cx="8568952" cy="59089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pl-PL" altLang="en-US" sz="1500" dirty="0">
                <a:solidFill>
                  <a:srgbClr val="699F38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rPr>
              <a:t>MOBILNOŚĆ W OPINII ABSOLWENTÓW SZKÓŁ ZAWODOWYCH W EUROPIE</a:t>
            </a:r>
          </a:p>
        </p:txBody>
      </p:sp>
    </p:spTree>
    <p:extLst>
      <p:ext uri="{BB962C8B-B14F-4D97-AF65-F5344CB8AC3E}">
        <p14:creationId xmlns:p14="http://schemas.microsoft.com/office/powerpoint/2010/main" val="3960282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4"/>
          </p:nvPr>
        </p:nvSpPr>
        <p:spPr>
          <a:xfrm>
            <a:off x="446579" y="1419622"/>
            <a:ext cx="8568952" cy="2376264"/>
          </a:xfrm>
        </p:spPr>
        <p:txBody>
          <a:bodyPr>
            <a:normAutofit/>
          </a:bodyPr>
          <a:lstStyle/>
          <a:p>
            <a:pPr>
              <a:defRPr/>
            </a:pPr>
            <a:endParaRPr lang="pl-PL" b="1" dirty="0">
              <a:cs typeface="Arial" charset="0"/>
            </a:endParaRPr>
          </a:p>
          <a:p>
            <a:pPr>
              <a:defRPr/>
            </a:pPr>
            <a:r>
              <a:rPr lang="pl-PL" b="1" dirty="0">
                <a:cs typeface="Arial" charset="0"/>
              </a:rPr>
              <a:t>W Akcji KA1 (mobilność edukacyjna) możliwe jest ubieganie się o dofinansowanie </a:t>
            </a:r>
            <a:br>
              <a:rPr lang="pl-PL" b="1" dirty="0">
                <a:cs typeface="Arial" charset="0"/>
              </a:rPr>
            </a:br>
            <a:r>
              <a:rPr lang="pl-PL" b="1" dirty="0">
                <a:cs typeface="Arial" charset="0"/>
              </a:rPr>
              <a:t>na dwa sposoby: </a:t>
            </a:r>
            <a:endParaRPr lang="pl-PL" dirty="0">
              <a:cs typeface="Arial" charset="0"/>
            </a:endParaRPr>
          </a:p>
          <a:p>
            <a:pPr marL="514337" indent="-514337">
              <a:defRPr/>
            </a:pPr>
            <a:endParaRPr lang="pl-PL" sz="1700" dirty="0">
              <a:cs typeface="Arial" charset="0"/>
            </a:endParaRPr>
          </a:p>
          <a:p>
            <a:pPr marL="514337" indent="-514337">
              <a:buFont typeface="Wingdings" pitchFamily="2" charset="2"/>
              <a:buChar char="§"/>
              <a:defRPr/>
            </a:pPr>
            <a:r>
              <a:rPr lang="pl-PL" sz="1500" dirty="0">
                <a:cs typeface="Arial" charset="0"/>
              </a:rPr>
              <a:t>W ramach </a:t>
            </a:r>
            <a:r>
              <a:rPr lang="pl-PL" sz="1500" b="1" dirty="0">
                <a:cs typeface="Arial" charset="0"/>
              </a:rPr>
              <a:t>Krótkoterminowych projektów </a:t>
            </a:r>
            <a:r>
              <a:rPr lang="pl-PL" sz="1500" dirty="0">
                <a:cs typeface="Arial" charset="0"/>
              </a:rPr>
              <a:t>na rzecz mobilności osób uczących się i kadry; </a:t>
            </a:r>
            <a:br>
              <a:rPr lang="pl-PL" sz="1500" dirty="0">
                <a:cs typeface="Arial" charset="0"/>
              </a:rPr>
            </a:br>
            <a:endParaRPr lang="pl-PL" sz="1500" dirty="0">
              <a:cs typeface="Arial" charset="0"/>
            </a:endParaRPr>
          </a:p>
          <a:p>
            <a:pPr marL="514337" indent="-514337">
              <a:buFont typeface="Wingdings" pitchFamily="2" charset="2"/>
              <a:buChar char="§"/>
              <a:defRPr/>
            </a:pPr>
            <a:r>
              <a:rPr lang="pl-PL" sz="1500" dirty="0">
                <a:cs typeface="Arial" charset="0"/>
              </a:rPr>
              <a:t>W ramach </a:t>
            </a:r>
            <a:r>
              <a:rPr lang="pl-PL" sz="1500" b="1" dirty="0">
                <a:cs typeface="Arial" charset="0"/>
              </a:rPr>
              <a:t>Akredytowanych projektów</a:t>
            </a:r>
            <a:r>
              <a:rPr lang="pl-PL" sz="1500" dirty="0">
                <a:cs typeface="Arial" charset="0"/>
              </a:rPr>
              <a:t> na rzecz mobilności osób uczących się i kadry.   </a:t>
            </a:r>
          </a:p>
          <a:p>
            <a:pPr>
              <a:lnSpc>
                <a:spcPct val="150000"/>
              </a:lnSpc>
              <a:defRPr/>
            </a:pPr>
            <a:endParaRPr lang="pl-PL" sz="1800" dirty="0">
              <a:cs typeface="Arial" charset="0"/>
            </a:endParaRPr>
          </a:p>
          <a:p>
            <a:pPr marL="514337" indent="-514337">
              <a:lnSpc>
                <a:spcPct val="150000"/>
              </a:lnSpc>
              <a:buFont typeface="Wingdings" pitchFamily="2" charset="2"/>
              <a:buChar char="§"/>
              <a:defRPr/>
            </a:pPr>
            <a:endParaRPr lang="pl-PL" dirty="0">
              <a:cs typeface="Arial" charset="0"/>
            </a:endParaRPr>
          </a:p>
          <a:p>
            <a:endParaRPr lang="pl-PL" sz="1200" dirty="0"/>
          </a:p>
          <a:p>
            <a:endParaRPr lang="pl-PL" sz="1200" b="1" dirty="0">
              <a:solidFill>
                <a:srgbClr val="00B050"/>
              </a:solidFill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B165E365-CD78-C5BF-41C7-5C397CA4D2E2}"/>
              </a:ext>
            </a:extLst>
          </p:cNvPr>
          <p:cNvSpPr txBox="1">
            <a:spLocks/>
          </p:cNvSpPr>
          <p:nvPr/>
        </p:nvSpPr>
        <p:spPr>
          <a:xfrm>
            <a:off x="867519" y="772135"/>
            <a:ext cx="7848872" cy="64807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200" dirty="0">
                <a:solidFill>
                  <a:srgbClr val="699F38"/>
                </a:solidFill>
              </a:rPr>
              <a:t>Jak dołączyć do Programu Erasmus+?</a:t>
            </a:r>
          </a:p>
        </p:txBody>
      </p:sp>
    </p:spTree>
    <p:extLst>
      <p:ext uri="{BB962C8B-B14F-4D97-AF65-F5344CB8AC3E}">
        <p14:creationId xmlns:p14="http://schemas.microsoft.com/office/powerpoint/2010/main" val="3527906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395536" y="699542"/>
            <a:ext cx="8352928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altLang="pl-PL" sz="1600" dirty="0"/>
          </a:p>
          <a:p>
            <a:endParaRPr lang="pl-PL" altLang="pl-PL" sz="1500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l-PL" altLang="pl-PL" sz="1500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altLang="pl-PL" sz="1500" dirty="0">
                <a:solidFill>
                  <a:schemeClr val="accent3">
                    <a:lumMod val="50000"/>
                  </a:schemeClr>
                </a:solidFill>
              </a:rPr>
              <a:t>Akredytacja to bilet wstępu do programu </a:t>
            </a:r>
            <a:r>
              <a:rPr lang="pl-PL" altLang="pl-PL" sz="1400" dirty="0"/>
              <a:t>(a nie forma certyfikacji uznającej jakość i doświadczenie w realizacji projektów w przeszłości); </a:t>
            </a:r>
            <a:endParaRPr lang="pl-PL" altLang="pl-PL" sz="1500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l-PL" altLang="pl-PL" sz="1500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altLang="pl-PL" sz="1500" dirty="0">
                <a:solidFill>
                  <a:schemeClr val="accent3">
                    <a:lumMod val="50000"/>
                  </a:schemeClr>
                </a:solidFill>
              </a:rPr>
              <a:t>Propozycja dla instytucji VET, które chcą otworzyć się na współpracę międzynarodową </a:t>
            </a:r>
            <a:br>
              <a:rPr lang="pl-PL" altLang="pl-PL" sz="15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pl-PL" altLang="pl-PL" sz="1500" dirty="0">
                <a:solidFill>
                  <a:schemeClr val="accent3">
                    <a:lumMod val="50000"/>
                  </a:schemeClr>
                </a:solidFill>
              </a:rPr>
              <a:t>i realizować działania </a:t>
            </a:r>
            <a:r>
              <a:rPr lang="pl-PL" altLang="pl-PL" sz="1500" dirty="0" err="1">
                <a:solidFill>
                  <a:schemeClr val="accent3">
                    <a:lumMod val="50000"/>
                  </a:schemeClr>
                </a:solidFill>
              </a:rPr>
              <a:t>mobilnościowe</a:t>
            </a:r>
            <a:r>
              <a:rPr lang="pl-PL" altLang="pl-PL" sz="1500" dirty="0">
                <a:solidFill>
                  <a:schemeClr val="accent3">
                    <a:lumMod val="50000"/>
                  </a:schemeClr>
                </a:solidFill>
              </a:rPr>
              <a:t> w </a:t>
            </a:r>
            <a:r>
              <a:rPr lang="pl-PL" altLang="pl-PL" sz="1500" b="1" dirty="0">
                <a:solidFill>
                  <a:schemeClr val="accent3">
                    <a:lumMod val="50000"/>
                  </a:schemeClr>
                </a:solidFill>
              </a:rPr>
              <a:t>dłuższej perspektywie;</a:t>
            </a:r>
            <a:endParaRPr lang="pl-PL" altLang="pl-PL" sz="1500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pl-PL" altLang="pl-PL" sz="1500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altLang="pl-PL" sz="1500" b="1" dirty="0">
                <a:solidFill>
                  <a:schemeClr val="accent3">
                    <a:lumMod val="50000"/>
                  </a:schemeClr>
                </a:solidFill>
              </a:rPr>
              <a:t>Jednorazowe</a:t>
            </a:r>
            <a:r>
              <a:rPr lang="pl-PL" altLang="pl-PL" sz="1500" dirty="0">
                <a:solidFill>
                  <a:schemeClr val="accent3">
                    <a:lumMod val="50000"/>
                  </a:schemeClr>
                </a:solidFill>
              </a:rPr>
              <a:t> złożenie wniosku o Akredytację na całą edycję Programu (2021-2027);</a:t>
            </a:r>
            <a:br>
              <a:rPr lang="pl-PL" altLang="pl-PL" sz="1500" dirty="0">
                <a:solidFill>
                  <a:schemeClr val="accent3">
                    <a:lumMod val="50000"/>
                  </a:schemeClr>
                </a:solidFill>
              </a:rPr>
            </a:br>
            <a:endParaRPr lang="pl-PL" altLang="pl-PL" sz="1500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altLang="pl-PL" sz="1500" dirty="0">
                <a:solidFill>
                  <a:schemeClr val="accent3">
                    <a:lumMod val="50000"/>
                  </a:schemeClr>
                </a:solidFill>
              </a:rPr>
              <a:t>Zapewnione </a:t>
            </a:r>
            <a:r>
              <a:rPr lang="pl-PL" altLang="pl-PL" sz="1500" b="1" dirty="0">
                <a:solidFill>
                  <a:schemeClr val="accent3">
                    <a:lumMod val="50000"/>
                  </a:schemeClr>
                </a:solidFill>
              </a:rPr>
              <a:t>stabilne dofinansowanie </a:t>
            </a:r>
            <a:r>
              <a:rPr lang="pl-PL" altLang="pl-PL" sz="1500" dirty="0">
                <a:solidFill>
                  <a:schemeClr val="accent3">
                    <a:lumMod val="50000"/>
                  </a:schemeClr>
                </a:solidFill>
              </a:rPr>
              <a:t>na okres ważności Akredytacji;</a:t>
            </a:r>
          </a:p>
          <a:p>
            <a:endParaRPr lang="pl-PL" altLang="pl-PL" sz="15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pl-PL" altLang="pl-PL" sz="1500" dirty="0">
                <a:solidFill>
                  <a:schemeClr val="accent3">
                    <a:lumMod val="50000"/>
                  </a:schemeClr>
                </a:solidFill>
              </a:rPr>
              <a:t>Przyznanie akredytacji Erasmus stanowi potwierdzenie, że wnioskodawca ustanowił plan realizacji wysokiej jakości działań.</a:t>
            </a:r>
            <a:endParaRPr lang="pl-PL" altLang="pl-PL" sz="15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pl-PL" altLang="pl-PL" sz="1400" b="1" dirty="0"/>
          </a:p>
          <a:p>
            <a:endParaRPr lang="pl-PL" altLang="pl-PL" sz="1600" dirty="0"/>
          </a:p>
          <a:p>
            <a:endParaRPr lang="pl-PL" altLang="pl-PL" sz="1600" dirty="0"/>
          </a:p>
          <a:p>
            <a:pPr algn="just"/>
            <a:endParaRPr lang="pl-PL" altLang="pl-PL" sz="1600" dirty="0"/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84D3A710-8204-FA48-805F-715E141DD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879561"/>
            <a:ext cx="7020780" cy="180021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Akredytacja w SEKTORZE VET </a:t>
            </a:r>
          </a:p>
        </p:txBody>
      </p:sp>
    </p:spTree>
    <p:extLst>
      <p:ext uri="{BB962C8B-B14F-4D97-AF65-F5344CB8AC3E}">
        <p14:creationId xmlns:p14="http://schemas.microsoft.com/office/powerpoint/2010/main" val="2393845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539552" y="1707654"/>
            <a:ext cx="78848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pl-PL" sz="1600" dirty="0">
              <a:cs typeface="Arial" charset="0"/>
            </a:endParaRPr>
          </a:p>
          <a:p>
            <a:pPr marL="342900" indent="-342900">
              <a:buAutoNum type="arabicPeriod"/>
              <a:defRPr/>
            </a:pPr>
            <a:r>
              <a:rPr lang="pl-PL" sz="1400" dirty="0">
                <a:cs typeface="Arial" charset="0"/>
              </a:rPr>
              <a:t>Na stronie </a:t>
            </a:r>
            <a:r>
              <a:rPr lang="pl-PL" sz="1400" dirty="0">
                <a:cs typeface="Arial" charset="0"/>
                <a:hlinkClick r:id="rId2"/>
              </a:rPr>
              <a:t>https://erasmusplus.org.pl/</a:t>
            </a:r>
            <a:endParaRPr lang="pl-PL" sz="1400" dirty="0">
              <a:cs typeface="Arial" charset="0"/>
            </a:endParaRPr>
          </a:p>
          <a:p>
            <a:pPr>
              <a:defRPr/>
            </a:pPr>
            <a:endParaRPr lang="pl-PL" sz="1400" dirty="0">
              <a:cs typeface="Arial" charset="0"/>
            </a:endParaRPr>
          </a:p>
          <a:p>
            <a:pPr marL="342900" indent="-342900">
              <a:buFont typeface="+mj-lt"/>
              <a:buAutoNum type="arabicPeriod" startAt="2"/>
              <a:defRPr/>
            </a:pPr>
            <a:r>
              <a:rPr lang="pl-PL" sz="1400" dirty="0">
                <a:cs typeface="Arial" charset="0"/>
              </a:rPr>
              <a:t>Termin składania wniosków – </a:t>
            </a:r>
            <a:r>
              <a:rPr lang="pl-PL" sz="1400" b="1" dirty="0">
                <a:cs typeface="Arial" charset="0"/>
              </a:rPr>
              <a:t>1 października 2025, godz. 12:00;</a:t>
            </a:r>
            <a:endParaRPr lang="pl-PL" sz="1400" dirty="0">
              <a:cs typeface="Arial" charset="0"/>
            </a:endParaRPr>
          </a:p>
          <a:p>
            <a:pPr>
              <a:defRPr/>
            </a:pPr>
            <a:endParaRPr lang="pl-PL" sz="1400" dirty="0">
              <a:cs typeface="Arial" charset="0"/>
            </a:endParaRPr>
          </a:p>
          <a:p>
            <a:pPr marL="342900" indent="-342900">
              <a:buFont typeface="+mj-lt"/>
              <a:buAutoNum type="arabicPeriod" startAt="3"/>
              <a:defRPr/>
            </a:pPr>
            <a:r>
              <a:rPr lang="pl-PL" sz="1400" b="1" dirty="0"/>
              <a:t>Jedna instytucja </a:t>
            </a:r>
            <a:r>
              <a:rPr lang="pl-PL" sz="1400" dirty="0"/>
              <a:t>może złożyć </a:t>
            </a:r>
            <a:r>
              <a:rPr lang="pl-PL" sz="1400" dirty="0">
                <a:solidFill>
                  <a:srgbClr val="FF0000"/>
                </a:solidFill>
              </a:rPr>
              <a:t>TYLKO jeden </a:t>
            </a:r>
            <a:r>
              <a:rPr lang="pl-PL" sz="1400" dirty="0"/>
              <a:t>wniosek w ramach Akcji 1. w sektorze Kształcenie i szkolenia zawodowe.</a:t>
            </a:r>
          </a:p>
          <a:p>
            <a:pPr>
              <a:defRPr/>
            </a:pPr>
            <a:r>
              <a:rPr lang="pl-PL" altLang="pl-PL" sz="1400" b="1" dirty="0"/>
              <a:t>	</a:t>
            </a:r>
          </a:p>
          <a:p>
            <a:pPr>
              <a:defRPr/>
            </a:pPr>
            <a:r>
              <a:rPr lang="pl-PL" altLang="pl-PL" sz="1400" b="1" dirty="0"/>
              <a:t>       Możliwe jest wnioskowanie o akredytację do więcej niż jednego sektora – należy       </a:t>
            </a:r>
          </a:p>
          <a:p>
            <a:pPr>
              <a:defRPr/>
            </a:pPr>
            <a:r>
              <a:rPr lang="pl-PL" altLang="pl-PL" sz="1400" b="1" dirty="0"/>
              <a:t>       wówczas złożyć osobne aplikacje w każdym z wybranych sektorów</a:t>
            </a:r>
            <a:r>
              <a:rPr lang="pl-PL" altLang="pl-PL" sz="1600" b="1" dirty="0"/>
              <a:t>.</a:t>
            </a:r>
          </a:p>
          <a:p>
            <a:pPr algn="ctr">
              <a:defRPr/>
            </a:pPr>
            <a:endParaRPr lang="pl-PL" sz="1600" dirty="0">
              <a:cs typeface="Arial" charset="0"/>
            </a:endParaRPr>
          </a:p>
          <a:p>
            <a:pPr algn="ctr">
              <a:defRPr/>
            </a:pPr>
            <a:endParaRPr lang="pl-PL" sz="1600" dirty="0">
              <a:cs typeface="Arial" charset="0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CB96E207-E02F-9737-EA05-BD0FFD72B965}"/>
              </a:ext>
            </a:extLst>
          </p:cNvPr>
          <p:cNvSpPr/>
          <p:nvPr/>
        </p:nvSpPr>
        <p:spPr>
          <a:xfrm>
            <a:off x="1706300" y="1059582"/>
            <a:ext cx="74377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100" dirty="0">
                <a:solidFill>
                  <a:srgbClr val="699F38"/>
                </a:solidFill>
                <a:ea typeface="Roboto" pitchFamily="2" charset="0"/>
              </a:rPr>
              <a:t>JAK ZŁOŻYĆ WNIOSEK O AKREDYTACJE?</a:t>
            </a:r>
          </a:p>
        </p:txBody>
      </p:sp>
    </p:spTree>
    <p:extLst>
      <p:ext uri="{BB962C8B-B14F-4D97-AF65-F5344CB8AC3E}">
        <p14:creationId xmlns:p14="http://schemas.microsoft.com/office/powerpoint/2010/main" val="3243282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8DC875C-F506-3C35-0C68-1834FEF92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224" y="987575"/>
            <a:ext cx="7848872" cy="2941498"/>
          </a:xfrm>
        </p:spPr>
        <p:txBody>
          <a:bodyPr>
            <a:normAutofit/>
          </a:bodyPr>
          <a:lstStyle/>
          <a:p>
            <a:pPr algn="ctr"/>
            <a:r>
              <a:rPr lang="pl-PL" dirty="0"/>
              <a:t>Wnioskodawca</a:t>
            </a:r>
          </a:p>
          <a:p>
            <a:pPr algn="ctr"/>
            <a:endParaRPr lang="pl-PL" dirty="0"/>
          </a:p>
          <a:p>
            <a:pPr algn="ctr"/>
            <a:endParaRPr lang="pl-PL" dirty="0"/>
          </a:p>
          <a:p>
            <a:pPr algn="ctr"/>
            <a:endParaRPr lang="pl-PL" dirty="0"/>
          </a:p>
          <a:p>
            <a:pPr algn="ctr"/>
            <a:r>
              <a:rPr lang="pl-PL" dirty="0"/>
              <a:t>Akredytacja przyznana w 2024 r. (KA 120)</a:t>
            </a:r>
          </a:p>
          <a:p>
            <a:pPr algn="ctr"/>
            <a:endParaRPr lang="pl-PL" dirty="0"/>
          </a:p>
          <a:p>
            <a:pPr algn="ctr"/>
            <a:endParaRPr lang="pl-PL" dirty="0"/>
          </a:p>
          <a:p>
            <a:pPr algn="ctr"/>
            <a:endParaRPr lang="pl-PL" dirty="0"/>
          </a:p>
          <a:p>
            <a:pPr algn="ctr"/>
            <a:r>
              <a:rPr lang="pl-PL" dirty="0"/>
              <a:t>Projekt 2025 (KA 121)         Projekt 2026 (KA 121)        Projekt 2027 (KA 121)</a:t>
            </a:r>
          </a:p>
          <a:p>
            <a:pPr algn="ctr"/>
            <a:endParaRPr lang="pl-PL" dirty="0"/>
          </a:p>
          <a:p>
            <a:pPr algn="ctr"/>
            <a:endParaRPr lang="pl-PL" dirty="0"/>
          </a:p>
          <a:p>
            <a:pPr algn="ctr"/>
            <a:endParaRPr lang="pl-PL" dirty="0"/>
          </a:p>
        </p:txBody>
      </p:sp>
      <p:sp>
        <p:nvSpPr>
          <p:cNvPr id="4" name="Strzałka: w dół 3">
            <a:extLst>
              <a:ext uri="{FF2B5EF4-FFF2-40B4-BE49-F238E27FC236}">
                <a16:creationId xmlns:a16="http://schemas.microsoft.com/office/drawing/2014/main" id="{D7088B95-F94E-60C4-FB26-EB5C5174C6D4}"/>
              </a:ext>
            </a:extLst>
          </p:cNvPr>
          <p:cNvSpPr/>
          <p:nvPr/>
        </p:nvSpPr>
        <p:spPr>
          <a:xfrm>
            <a:off x="4427984" y="1559789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Strzałka: w dół 4">
            <a:extLst>
              <a:ext uri="{FF2B5EF4-FFF2-40B4-BE49-F238E27FC236}">
                <a16:creationId xmlns:a16="http://schemas.microsoft.com/office/drawing/2014/main" id="{42FAD971-9044-9AA7-2874-225BD5F77817}"/>
              </a:ext>
            </a:extLst>
          </p:cNvPr>
          <p:cNvSpPr/>
          <p:nvPr/>
        </p:nvSpPr>
        <p:spPr>
          <a:xfrm rot="2181771">
            <a:off x="2509408" y="2699993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Strzałka: w dół 5">
            <a:extLst>
              <a:ext uri="{FF2B5EF4-FFF2-40B4-BE49-F238E27FC236}">
                <a16:creationId xmlns:a16="http://schemas.microsoft.com/office/drawing/2014/main" id="{3E514E84-21EA-AFA6-BE60-8659AA86A30A}"/>
              </a:ext>
            </a:extLst>
          </p:cNvPr>
          <p:cNvSpPr/>
          <p:nvPr/>
        </p:nvSpPr>
        <p:spPr>
          <a:xfrm>
            <a:off x="4453644" y="2738511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E870475D-01D2-17E3-832B-895B510C3F24}"/>
              </a:ext>
            </a:extLst>
          </p:cNvPr>
          <p:cNvSpPr/>
          <p:nvPr/>
        </p:nvSpPr>
        <p:spPr>
          <a:xfrm rot="19855181">
            <a:off x="6487869" y="2699993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EA2958C4-620D-32D0-D031-51F3F2DD6FC9}"/>
              </a:ext>
            </a:extLst>
          </p:cNvPr>
          <p:cNvSpPr txBox="1">
            <a:spLocks/>
          </p:cNvSpPr>
          <p:nvPr/>
        </p:nvSpPr>
        <p:spPr>
          <a:xfrm>
            <a:off x="2746878" y="207209"/>
            <a:ext cx="4104456" cy="594066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pl-PL" sz="2000" b="1" kern="1200" cap="all" dirty="0">
                <a:solidFill>
                  <a:srgbClr val="699F38"/>
                </a:solidFill>
                <a:latin typeface="Trebuchet MS" pitchFamily="34" charset="0"/>
                <a:ea typeface="+mn-ea"/>
                <a:cs typeface="+mn-cs"/>
              </a:defRPr>
            </a:lvl1pPr>
          </a:lstStyle>
          <a:p>
            <a:r>
              <a:rPr lang="pl-PL" b="0" dirty="0"/>
              <a:t/>
            </a:r>
            <a:br>
              <a:rPr lang="pl-PL" b="0" dirty="0"/>
            </a:br>
            <a:r>
              <a:rPr lang="pl-PL" b="0" dirty="0"/>
              <a:t>Akredytacja – sektor vet</a:t>
            </a:r>
            <a:br>
              <a:rPr lang="pl-PL" b="0" dirty="0"/>
            </a:br>
            <a:endParaRPr lang="pl-PL" b="0" dirty="0"/>
          </a:p>
        </p:txBody>
      </p:sp>
    </p:spTree>
    <p:extLst>
      <p:ext uri="{BB962C8B-B14F-4D97-AF65-F5344CB8AC3E}">
        <p14:creationId xmlns:p14="http://schemas.microsoft.com/office/powerpoint/2010/main" val="1480919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1617555-566B-05BA-EA46-D29B60B93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915566"/>
            <a:ext cx="7848872" cy="648072"/>
          </a:xfrm>
        </p:spPr>
        <p:txBody>
          <a:bodyPr/>
          <a:lstStyle/>
          <a:p>
            <a:pPr algn="ctr"/>
            <a:r>
              <a:rPr lang="pl-PL" dirty="0"/>
              <a:t>Budżet dla SEKTORA VET w 2024 r.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17F283C-2627-9E2B-9BC3-D46FB72E7BE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11560" y="1810525"/>
            <a:ext cx="7848600" cy="344094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pl-PL" sz="2000" b="1" dirty="0">
                <a:solidFill>
                  <a:srgbClr val="6B9F47"/>
                </a:solidFill>
                <a:latin typeface="Roboto" pitchFamily="2" charset="0"/>
                <a:ea typeface="+mj-ea"/>
                <a:cs typeface="+mj-cs"/>
              </a:rPr>
              <a:t/>
            </a:r>
            <a:br>
              <a:rPr lang="pl-PL" sz="2000" b="1" dirty="0">
                <a:solidFill>
                  <a:srgbClr val="6B9F47"/>
                </a:solidFill>
                <a:latin typeface="Roboto" pitchFamily="2" charset="0"/>
                <a:ea typeface="+mj-ea"/>
                <a:cs typeface="+mj-cs"/>
              </a:rPr>
            </a:br>
            <a:r>
              <a:rPr lang="pl-PL" sz="2000" b="1" dirty="0">
                <a:solidFill>
                  <a:srgbClr val="6B9F47"/>
                </a:solidFill>
                <a:latin typeface="Roboto" pitchFamily="2" charset="0"/>
                <a:ea typeface="+mj-ea"/>
                <a:cs typeface="+mj-cs"/>
              </a:rPr>
              <a:t>Alokacja dla Akcji 1 (staże, praktyki):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endParaRPr lang="pl-PL" sz="1800" b="1" dirty="0">
              <a:solidFill>
                <a:srgbClr val="6B9F47"/>
              </a:solidFill>
              <a:latin typeface="Roboto" pitchFamily="2" charset="0"/>
              <a:ea typeface="+mj-ea"/>
              <a:cs typeface="+mj-cs"/>
            </a:endParaRP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pl-PL" sz="2400" b="1" dirty="0">
                <a:latin typeface="Roboto" pitchFamily="2" charset="0"/>
                <a:ea typeface="+mj-ea"/>
                <a:cs typeface="+mj-cs"/>
              </a:rPr>
              <a:t>65 890 808 EUR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pl-PL" b="1" dirty="0">
                <a:latin typeface="Roboto" pitchFamily="2" charset="0"/>
                <a:ea typeface="+mj-ea"/>
                <a:cs typeface="+mj-cs"/>
              </a:rPr>
              <a:t>(90% - projekty akredytowane KA 121, 10% - projekty krótkoterminowe KA 122)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endParaRPr lang="pl-PL" sz="2400" b="1" dirty="0">
              <a:latin typeface="Roboto" pitchFamily="2" charset="0"/>
              <a:ea typeface="+mj-ea"/>
              <a:cs typeface="+mj-cs"/>
            </a:endParaRPr>
          </a:p>
          <a:p>
            <a:pPr marL="0" indent="0" algn="ctr">
              <a:buFont typeface="Arial" panose="020B0604020202020204" pitchFamily="34" charset="0"/>
              <a:buNone/>
              <a:defRPr/>
            </a:pPr>
            <a:endParaRPr lang="pl-PL" sz="2400" b="1" dirty="0"/>
          </a:p>
          <a:p>
            <a:pPr marL="0" indent="0" algn="ctr">
              <a:buFont typeface="Arial" panose="020B0604020202020204" pitchFamily="34" charset="0"/>
              <a:buNone/>
              <a:defRPr/>
            </a:pPr>
            <a:endParaRPr lang="pl-PL" sz="4000" b="1" dirty="0"/>
          </a:p>
        </p:txBody>
      </p:sp>
    </p:spTree>
    <p:extLst>
      <p:ext uri="{BB962C8B-B14F-4D97-AF65-F5344CB8AC3E}">
        <p14:creationId xmlns:p14="http://schemas.microsoft.com/office/powerpoint/2010/main" val="4058703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Wykres 2">
            <a:extLst>
              <a:ext uri="{FF2B5EF4-FFF2-40B4-BE49-F238E27FC236}">
                <a16:creationId xmlns:a16="http://schemas.microsoft.com/office/drawing/2014/main" id="{447F5FD5-DC95-CE5E-F3E3-542DCACE2BD1}"/>
              </a:ext>
            </a:extLst>
          </p:cNvPr>
          <p:cNvGraphicFramePr>
            <a:graphicFrameLocks/>
          </p:cNvGraphicFramePr>
          <p:nvPr/>
        </p:nvGraphicFramePr>
        <p:xfrm>
          <a:off x="251520" y="329336"/>
          <a:ext cx="8555805" cy="4850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ytuł 1">
            <a:extLst>
              <a:ext uri="{FF2B5EF4-FFF2-40B4-BE49-F238E27FC236}">
                <a16:creationId xmlns:a16="http://schemas.microsoft.com/office/drawing/2014/main" id="{A643194C-1FB5-EB16-DE24-5CF5EAC56F8A}"/>
              </a:ext>
            </a:extLst>
          </p:cNvPr>
          <p:cNvSpPr txBox="1">
            <a:spLocks/>
          </p:cNvSpPr>
          <p:nvPr/>
        </p:nvSpPr>
        <p:spPr>
          <a:xfrm>
            <a:off x="647564" y="51470"/>
            <a:ext cx="7848872" cy="64807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200" b="1" dirty="0">
                <a:solidFill>
                  <a:srgbClr val="699F38"/>
                </a:solidFill>
              </a:rPr>
              <a:t>Projekty złożone w 2024 r. a województwa</a:t>
            </a:r>
          </a:p>
        </p:txBody>
      </p:sp>
    </p:spTree>
    <p:extLst>
      <p:ext uri="{BB962C8B-B14F-4D97-AF65-F5344CB8AC3E}">
        <p14:creationId xmlns:p14="http://schemas.microsoft.com/office/powerpoint/2010/main" val="1841543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 txBox="1">
            <a:spLocks/>
          </p:cNvSpPr>
          <p:nvPr/>
        </p:nvSpPr>
        <p:spPr bwMode="auto">
          <a:xfrm>
            <a:off x="683568" y="195486"/>
            <a:ext cx="831532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pl-PL" sz="2000" b="1" dirty="0">
                <a:solidFill>
                  <a:srgbClr val="699F38"/>
                </a:solidFill>
                <a:latin typeface="Roboto" pitchFamily="2" charset="0"/>
              </a:rPr>
              <a:t>Gdzie szukać informacji, inspiracji </a:t>
            </a:r>
            <a:br>
              <a:rPr lang="pl-PL" sz="2000" b="1" dirty="0">
                <a:solidFill>
                  <a:srgbClr val="699F38"/>
                </a:solidFill>
                <a:latin typeface="Roboto" pitchFamily="2" charset="0"/>
              </a:rPr>
            </a:br>
            <a:r>
              <a:rPr lang="pl-PL" sz="2000" b="1" dirty="0">
                <a:solidFill>
                  <a:srgbClr val="699F38"/>
                </a:solidFill>
                <a:latin typeface="Roboto" pitchFamily="2" charset="0"/>
              </a:rPr>
              <a:t>i partnerów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6EB6AAD1-A7AD-FEDF-6FD9-D2C2C67CB964}"/>
              </a:ext>
            </a:extLst>
          </p:cNvPr>
          <p:cNvSpPr/>
          <p:nvPr/>
        </p:nvSpPr>
        <p:spPr>
          <a:xfrm>
            <a:off x="290608" y="1131590"/>
            <a:ext cx="1944216" cy="3168352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endParaRPr lang="pl-PL" sz="1200" b="1" dirty="0"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endParaRPr lang="pl-PL" sz="1000" b="1" dirty="0"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endParaRPr lang="pl-PL" sz="1000" b="1" dirty="0">
              <a:latin typeface="Roboto" pitchFamily="2" charset="0"/>
              <a:ea typeface="Roboto" pitchFamily="2" charset="0"/>
            </a:endParaRPr>
          </a:p>
          <a:p>
            <a:pPr>
              <a:spcAft>
                <a:spcPts val="400"/>
              </a:spcAft>
            </a:pPr>
            <a:endParaRPr lang="pl-PL" sz="1600" b="1" dirty="0">
              <a:solidFill>
                <a:schemeClr val="tx2"/>
              </a:solidFill>
              <a:latin typeface="Roboto" pitchFamily="2" charset="0"/>
              <a:ea typeface="Roboto" pitchFamily="2" charset="0"/>
            </a:endParaRP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00" b="1" dirty="0">
                <a:solidFill>
                  <a:schemeClr val="tx2"/>
                </a:solidFill>
                <a:latin typeface="Roboto" pitchFamily="2" charset="0"/>
                <a:ea typeface="Roboto" pitchFamily="2" charset="0"/>
              </a:rPr>
              <a:t>Wsparcie w procesie walidacji i certyfikacji efektów mobilności</a:t>
            </a: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00" b="1" dirty="0">
                <a:solidFill>
                  <a:schemeClr val="tx2"/>
                </a:solidFill>
                <a:latin typeface="Roboto" pitchFamily="2" charset="0"/>
                <a:ea typeface="Roboto" pitchFamily="2" charset="0"/>
              </a:rPr>
              <a:t>Narzędzia potwierdzające umiejętności i kwalifikacji (Certyfikat </a:t>
            </a:r>
            <a:r>
              <a:rPr lang="pl-PL" sz="1000" b="1" dirty="0" err="1">
                <a:solidFill>
                  <a:schemeClr val="tx2"/>
                </a:solidFill>
                <a:latin typeface="Roboto" pitchFamily="2" charset="0"/>
                <a:ea typeface="Roboto" pitchFamily="2" charset="0"/>
              </a:rPr>
              <a:t>Europass</a:t>
            </a:r>
            <a:r>
              <a:rPr lang="pl-PL" sz="1000" b="1" dirty="0">
                <a:solidFill>
                  <a:schemeClr val="tx2"/>
                </a:solidFill>
                <a:latin typeface="Roboto" pitchFamily="2" charset="0"/>
                <a:ea typeface="Roboto" pitchFamily="2" charset="0"/>
              </a:rPr>
              <a:t>-Mobilność, </a:t>
            </a:r>
            <a:r>
              <a:rPr lang="pl-PL" sz="1000" b="1">
                <a:solidFill>
                  <a:schemeClr val="tx2"/>
                </a:solidFill>
                <a:latin typeface="Roboto" pitchFamily="2" charset="0"/>
                <a:ea typeface="Roboto" pitchFamily="2" charset="0"/>
              </a:rPr>
              <a:t>Europass </a:t>
            </a:r>
            <a:r>
              <a:rPr lang="pl-PL" sz="1000" b="1" dirty="0">
                <a:solidFill>
                  <a:schemeClr val="tx2"/>
                </a:solidFill>
                <a:latin typeface="Roboto" pitchFamily="2" charset="0"/>
                <a:ea typeface="Roboto" pitchFamily="2" charset="0"/>
              </a:rPr>
              <a:t>CV)</a:t>
            </a:r>
            <a:endParaRPr lang="pl-PL" sz="1200" b="1" dirty="0">
              <a:solidFill>
                <a:schemeClr val="tx2"/>
              </a:solidFill>
              <a:latin typeface="Roboto" pitchFamily="2" charset="0"/>
              <a:ea typeface="Roboto" pitchFamily="2" charset="0"/>
            </a:endParaRPr>
          </a:p>
          <a:p>
            <a:pPr>
              <a:spcAft>
                <a:spcPts val="400"/>
              </a:spcAft>
            </a:pPr>
            <a:endParaRPr lang="pl-PL" sz="1050" b="1" dirty="0">
              <a:solidFill>
                <a:schemeClr val="tx1"/>
              </a:solidFill>
              <a:latin typeface="Roboto" pitchFamily="2" charset="0"/>
              <a:ea typeface="Roboto" pitchFamily="2" charset="0"/>
            </a:endParaRP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pl-PL" sz="900" b="1" dirty="0">
              <a:solidFill>
                <a:schemeClr val="tx1"/>
              </a:solidFill>
              <a:latin typeface="Roboto" pitchFamily="2" charset="0"/>
              <a:ea typeface="Roboto" pitchFamily="2" charset="0"/>
            </a:endParaRP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pl-PL" sz="1050" b="1" dirty="0">
              <a:solidFill>
                <a:schemeClr val="tx1"/>
              </a:solidFill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r>
              <a:rPr lang="pl-PL" sz="1050" b="1" dirty="0">
                <a:solidFill>
                  <a:schemeClr val="tx1">
                    <a:lumMod val="90000"/>
                    <a:lumOff val="10000"/>
                  </a:schemeClr>
                </a:solidFill>
                <a:latin typeface="Roboto" pitchFamily="2" charset="0"/>
                <a:ea typeface="Roboto" pitchFamily="2" charset="0"/>
              </a:rPr>
              <a:t>https://twoj-europass.org.pl/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EF15CE5A-4BCD-E242-FC06-1821E23B83AB}"/>
              </a:ext>
            </a:extLst>
          </p:cNvPr>
          <p:cNvSpPr/>
          <p:nvPr/>
        </p:nvSpPr>
        <p:spPr>
          <a:xfrm>
            <a:off x="2483768" y="1131590"/>
            <a:ext cx="1944216" cy="3168352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endParaRPr lang="pl-PL" sz="2800" b="1" dirty="0"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endParaRPr lang="pl-PL" sz="100" b="1" dirty="0"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r>
              <a:rPr lang="pl-PL" sz="1800" b="1" dirty="0">
                <a:latin typeface="Roboto" pitchFamily="2" charset="0"/>
                <a:ea typeface="Roboto" pitchFamily="2" charset="0"/>
              </a:rPr>
              <a:t>EPALE</a:t>
            </a:r>
          </a:p>
          <a:p>
            <a:pPr algn="ctr">
              <a:spcAft>
                <a:spcPts val="400"/>
              </a:spcAft>
            </a:pPr>
            <a:endParaRPr lang="pl-PL" sz="100" b="1" dirty="0">
              <a:latin typeface="Roboto" pitchFamily="2" charset="0"/>
              <a:ea typeface="Roboto" pitchFamily="2" charset="0"/>
            </a:endParaRP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50" b="1" dirty="0">
                <a:solidFill>
                  <a:schemeClr val="tx1"/>
                </a:solidFill>
                <a:latin typeface="Roboto" pitchFamily="2" charset="0"/>
                <a:ea typeface="Roboto" pitchFamily="2" charset="0"/>
              </a:rPr>
              <a:t>Elektroniczna platforma na rzecz uczenia się dorosłych w Europie</a:t>
            </a: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50" b="1" dirty="0">
                <a:solidFill>
                  <a:schemeClr val="tx1"/>
                </a:solidFill>
                <a:latin typeface="Roboto" pitchFamily="2" charset="0"/>
                <a:ea typeface="Roboto" pitchFamily="2" charset="0"/>
              </a:rPr>
              <a:t>Wsparcie w nawiązywaniu kontaktów z ekspertami i praktykami</a:t>
            </a: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50" b="1" dirty="0">
                <a:solidFill>
                  <a:schemeClr val="tx1"/>
                </a:solidFill>
                <a:latin typeface="Roboto" pitchFamily="2" charset="0"/>
                <a:ea typeface="Roboto" pitchFamily="2" charset="0"/>
              </a:rPr>
              <a:t>Możliwość upowszechniania rezultatów projektów</a:t>
            </a:r>
          </a:p>
          <a:p>
            <a:pPr>
              <a:spcAft>
                <a:spcPts val="400"/>
              </a:spcAft>
            </a:pPr>
            <a:endParaRPr lang="pl-PL" sz="800" b="1" dirty="0">
              <a:solidFill>
                <a:schemeClr val="tx1"/>
              </a:solidFill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r>
              <a:rPr lang="pl-PL" sz="1050" b="1" dirty="0">
                <a:solidFill>
                  <a:schemeClr val="tx1">
                    <a:lumMod val="90000"/>
                    <a:lumOff val="10000"/>
                  </a:schemeClr>
                </a:solidFill>
                <a:latin typeface="Roboto" pitchFamily="2" charset="0"/>
                <a:ea typeface="Roboto" pitchFamily="2" charset="0"/>
              </a:rPr>
              <a:t>https://epale.ec.europa.eu/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95058737-AA5C-565D-5C04-F40A1481C3B8}"/>
              </a:ext>
            </a:extLst>
          </p:cNvPr>
          <p:cNvSpPr/>
          <p:nvPr/>
        </p:nvSpPr>
        <p:spPr>
          <a:xfrm>
            <a:off x="4687192" y="1131590"/>
            <a:ext cx="1944216" cy="3168352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endParaRPr lang="pl-PL" sz="100" b="1" dirty="0">
              <a:solidFill>
                <a:schemeClr val="accent1">
                  <a:lumMod val="50000"/>
                </a:schemeClr>
              </a:solidFill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endParaRPr lang="pl-PL" sz="100" b="1" dirty="0">
              <a:solidFill>
                <a:schemeClr val="accent1">
                  <a:lumMod val="50000"/>
                </a:schemeClr>
              </a:solidFill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endParaRPr lang="pl-PL" b="1" dirty="0">
              <a:solidFill>
                <a:schemeClr val="accent1">
                  <a:lumMod val="50000"/>
                </a:schemeClr>
              </a:solidFill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r>
              <a:rPr lang="pl-PL" sz="1200" b="1" dirty="0">
                <a:solidFill>
                  <a:schemeClr val="accent1">
                    <a:lumMod val="50000"/>
                  </a:schemeClr>
                </a:solidFill>
                <a:latin typeface="Roboto" pitchFamily="2" charset="0"/>
                <a:ea typeface="Roboto" pitchFamily="2" charset="0"/>
              </a:rPr>
              <a:t>EUROPEAN SCHOOL EDUCATION PLATFORM</a:t>
            </a:r>
            <a:endParaRPr lang="pl-PL" sz="1600" b="1" dirty="0">
              <a:latin typeface="Roboto" pitchFamily="2" charset="0"/>
              <a:ea typeface="Roboto" pitchFamily="2" charset="0"/>
            </a:endParaRPr>
          </a:p>
          <a:p>
            <a:pPr>
              <a:spcAft>
                <a:spcPts val="400"/>
              </a:spcAft>
            </a:pPr>
            <a:endParaRPr lang="pl-PL" sz="100" b="1" dirty="0">
              <a:latin typeface="Roboto" pitchFamily="2" charset="0"/>
              <a:ea typeface="Roboto" pitchFamily="2" charset="0"/>
            </a:endParaRPr>
          </a:p>
          <a:p>
            <a:pPr>
              <a:spcAft>
                <a:spcPts val="400"/>
              </a:spcAft>
            </a:pPr>
            <a:endParaRPr lang="pl-PL" sz="1400" b="1" dirty="0">
              <a:latin typeface="Roboto" pitchFamily="2" charset="0"/>
              <a:ea typeface="Roboto" pitchFamily="2" charset="0"/>
            </a:endParaRP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00" b="1" dirty="0">
                <a:solidFill>
                  <a:schemeClr val="tx1"/>
                </a:solidFill>
                <a:latin typeface="Roboto" pitchFamily="2" charset="0"/>
                <a:ea typeface="Roboto" pitchFamily="2" charset="0"/>
              </a:rPr>
              <a:t>Elektroniczna platforma na rzecz edukacji szkolnej</a:t>
            </a: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00" b="1" dirty="0">
                <a:solidFill>
                  <a:schemeClr val="tx1"/>
                </a:solidFill>
                <a:latin typeface="Roboto" pitchFamily="2" charset="0"/>
                <a:ea typeface="Roboto" pitchFamily="2" charset="0"/>
              </a:rPr>
              <a:t>Wsparcie w nawiązywaniu kontaktów partnerskich</a:t>
            </a: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00" b="1" dirty="0">
                <a:solidFill>
                  <a:schemeClr val="tx1"/>
                </a:solidFill>
                <a:latin typeface="Roboto" pitchFamily="2" charset="0"/>
                <a:ea typeface="Roboto" pitchFamily="2" charset="0"/>
              </a:rPr>
              <a:t>Możliwość upowszechniania rezultatów projektów</a:t>
            </a:r>
            <a:endParaRPr lang="pl-PL" sz="900" b="1" dirty="0">
              <a:solidFill>
                <a:schemeClr val="tx1"/>
              </a:solidFill>
              <a:latin typeface="Roboto" pitchFamily="2" charset="0"/>
              <a:ea typeface="Roboto" pitchFamily="2" charset="0"/>
            </a:endParaRPr>
          </a:p>
          <a:p>
            <a:pPr>
              <a:spcAft>
                <a:spcPts val="400"/>
              </a:spcAft>
            </a:pPr>
            <a:endParaRPr lang="pl-PL" sz="900" b="1" dirty="0">
              <a:solidFill>
                <a:schemeClr val="tx1"/>
              </a:solidFill>
              <a:latin typeface="Roboto" pitchFamily="2" charset="0"/>
              <a:ea typeface="Roboto" pitchFamily="2" charset="0"/>
            </a:endParaRPr>
          </a:p>
          <a:p>
            <a:pPr>
              <a:spcAft>
                <a:spcPts val="400"/>
              </a:spcAft>
            </a:pPr>
            <a:endParaRPr lang="pl-PL" sz="100" b="1" dirty="0">
              <a:solidFill>
                <a:schemeClr val="tx1"/>
              </a:solidFill>
              <a:latin typeface="Roboto" pitchFamily="2" charset="0"/>
              <a:ea typeface="Roboto" pitchFamily="2" charset="0"/>
            </a:endParaRPr>
          </a:p>
          <a:p>
            <a:pPr>
              <a:spcAft>
                <a:spcPts val="400"/>
              </a:spcAft>
            </a:pPr>
            <a:endParaRPr lang="pl-PL" sz="1400" b="1" dirty="0">
              <a:solidFill>
                <a:schemeClr val="tx1"/>
              </a:solidFill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r>
              <a:rPr lang="pl-PL" sz="9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Roboto" pitchFamily="2" charset="0"/>
                <a:ea typeface="Roboto" pitchFamily="2" charset="0"/>
              </a:rPr>
              <a:t>https://school-education.ec.europa.eu/</a:t>
            </a:r>
          </a:p>
          <a:p>
            <a:pPr>
              <a:spcAft>
                <a:spcPts val="400"/>
              </a:spcAft>
            </a:pPr>
            <a:endParaRPr lang="pl-PL" sz="1800" b="1" dirty="0">
              <a:latin typeface="Roboto" pitchFamily="2" charset="0"/>
              <a:ea typeface="Roboto" pitchFamily="2" charset="0"/>
            </a:endParaRP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2C054E57-9A5A-9217-D042-1F364C96917F}"/>
              </a:ext>
            </a:extLst>
          </p:cNvPr>
          <p:cNvSpPr/>
          <p:nvPr/>
        </p:nvSpPr>
        <p:spPr>
          <a:xfrm>
            <a:off x="6957055" y="1131590"/>
            <a:ext cx="1944216" cy="3168352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400"/>
              </a:spcAft>
            </a:pPr>
            <a:endParaRPr lang="pl-PL" sz="1800" b="1" dirty="0">
              <a:latin typeface="Roboto" pitchFamily="2" charset="0"/>
              <a:ea typeface="Roboto" pitchFamily="2" charset="0"/>
            </a:endParaRPr>
          </a:p>
          <a:p>
            <a:pPr>
              <a:spcAft>
                <a:spcPts val="400"/>
              </a:spcAft>
            </a:pPr>
            <a:endParaRPr lang="pl-PL" sz="3200" b="1" dirty="0">
              <a:latin typeface="Roboto" pitchFamily="2" charset="0"/>
              <a:ea typeface="Roboto" pitchFamily="2" charset="0"/>
            </a:endParaRP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50" b="1" dirty="0">
                <a:solidFill>
                  <a:schemeClr val="tx1"/>
                </a:solidFill>
                <a:latin typeface="Roboto" pitchFamily="2" charset="0"/>
                <a:ea typeface="Roboto" pitchFamily="2" charset="0"/>
              </a:rPr>
              <a:t>Elektroniczna platforma na rzecz edukacji szkolnej</a:t>
            </a: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50" b="1" dirty="0">
                <a:solidFill>
                  <a:schemeClr val="tx1"/>
                </a:solidFill>
                <a:latin typeface="Roboto" pitchFamily="2" charset="0"/>
                <a:ea typeface="Roboto" pitchFamily="2" charset="0"/>
              </a:rPr>
              <a:t>Wsparcie w nawiązywaniu kontaktów partnerskich</a:t>
            </a: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050" b="1" dirty="0">
                <a:solidFill>
                  <a:schemeClr val="tx1"/>
                </a:solidFill>
                <a:latin typeface="Roboto" pitchFamily="2" charset="0"/>
                <a:ea typeface="Roboto" pitchFamily="2" charset="0"/>
              </a:rPr>
              <a:t>Możliwość upowszechniania rezultatów projektów</a:t>
            </a:r>
            <a:endParaRPr lang="pl-PL" sz="1000" b="1" dirty="0">
              <a:solidFill>
                <a:schemeClr val="tx1"/>
              </a:solidFill>
              <a:latin typeface="Roboto" pitchFamily="2" charset="0"/>
              <a:ea typeface="Roboto" pitchFamily="2" charset="0"/>
            </a:endParaRPr>
          </a:p>
          <a:p>
            <a:pPr>
              <a:spcAft>
                <a:spcPts val="400"/>
              </a:spcAft>
            </a:pPr>
            <a:endParaRPr lang="pl-PL" sz="1800" b="1" dirty="0">
              <a:latin typeface="Roboto" pitchFamily="2" charset="0"/>
              <a:ea typeface="Roboto" pitchFamily="2" charset="0"/>
            </a:endParaRPr>
          </a:p>
          <a:p>
            <a:pPr>
              <a:spcAft>
                <a:spcPts val="400"/>
              </a:spcAft>
            </a:pPr>
            <a:endParaRPr lang="pl-PL" sz="1400" b="1" dirty="0">
              <a:latin typeface="Roboto" pitchFamily="2" charset="0"/>
              <a:ea typeface="Roboto" pitchFamily="2" charset="0"/>
            </a:endParaRPr>
          </a:p>
          <a:p>
            <a:pPr algn="ctr">
              <a:spcAft>
                <a:spcPts val="400"/>
              </a:spcAft>
            </a:pPr>
            <a:r>
              <a:rPr lang="pl-PL" sz="1050" b="1" dirty="0">
                <a:solidFill>
                  <a:schemeClr val="tx1">
                    <a:lumMod val="90000"/>
                    <a:lumOff val="10000"/>
                  </a:schemeClr>
                </a:solidFill>
                <a:latin typeface="Roboto" pitchFamily="2" charset="0"/>
                <a:ea typeface="Roboto" pitchFamily="2" charset="0"/>
              </a:rPr>
              <a:t>https://etwinning.pl/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5600B26E-E1B0-2FE2-395F-A637D78322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4004" y="1276422"/>
            <a:ext cx="1617424" cy="567248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F98F14C8-6BEE-B54D-4A7C-2B2CE5B6D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304" y="1276422"/>
            <a:ext cx="1241718" cy="610510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4174CD4D-96CE-99B4-6AD1-9A0F8A0969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1203598"/>
            <a:ext cx="1240108" cy="58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97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A8733B6-2EC1-4510-2C3C-5367795D3C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1470"/>
            <a:ext cx="5413248" cy="4279584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09258A28-B8FC-5C2B-EBA0-27156605F488}"/>
              </a:ext>
            </a:extLst>
          </p:cNvPr>
          <p:cNvSpPr txBox="1"/>
          <p:nvPr/>
        </p:nvSpPr>
        <p:spPr>
          <a:xfrm>
            <a:off x="5773109" y="771550"/>
            <a:ext cx="302503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1400" b="1" dirty="0"/>
              <a:t>Film: Jak przygotować projekt</a:t>
            </a:r>
          </a:p>
          <a:p>
            <a:pPr>
              <a:defRPr/>
            </a:pPr>
            <a:endParaRPr lang="pl-PL" sz="1400" b="1" dirty="0"/>
          </a:p>
          <a:p>
            <a:pPr>
              <a:defRPr/>
            </a:pPr>
            <a:r>
              <a:rPr lang="pl-PL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https://www.youtube.com/watch?v=84Oxe5mKyPo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E0ADD246-6A8A-964E-7BA2-BDA961564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206" y="2067694"/>
            <a:ext cx="1682836" cy="170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13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4A6402A-9F35-0C6D-9D15-51792D354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564" y="699542"/>
            <a:ext cx="7848872" cy="648072"/>
          </a:xfrm>
        </p:spPr>
        <p:txBody>
          <a:bodyPr>
            <a:normAutofit/>
          </a:bodyPr>
          <a:lstStyle/>
          <a:p>
            <a:pPr algn="ctr"/>
            <a:r>
              <a:rPr lang="pl-PL" sz="2200" b="0" dirty="0"/>
              <a:t>Cele MOBILNOŚCI W KSZTAŁCENIU ZAWODOWYM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BC021B0-9865-F06A-4DEB-E0C82DB2A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548" y="1347614"/>
            <a:ext cx="8136904" cy="3008375"/>
          </a:xfrm>
        </p:spPr>
        <p:txBody>
          <a:bodyPr>
            <a:noAutofit/>
          </a:bodyPr>
          <a:lstStyle/>
          <a:p>
            <a:pPr indent="-285750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pl-PL" sz="1400" dirty="0"/>
              <a:t>Podniesienie jakości kształcenia i szkolenia zawodowego;</a:t>
            </a:r>
          </a:p>
          <a:p>
            <a:pPr indent="-285750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pl-PL" sz="1400" dirty="0"/>
              <a:t>Wzmacnianie kompetencji kluczowych, w szczególności znajomości języków i umiejętności    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pl-PL" sz="1400" dirty="0"/>
              <a:t>     cyfrowych;</a:t>
            </a:r>
          </a:p>
          <a:p>
            <a:pPr indent="-285750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pl-PL" sz="1400" dirty="0"/>
              <a:t>Wspieranie rozwoju umiejętności specyficznych dla danego zawodu na obecnym i przyszłym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pl-PL" sz="1400" dirty="0"/>
              <a:t>     rynku pracy;</a:t>
            </a:r>
          </a:p>
          <a:p>
            <a:pPr indent="-285750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pl-PL" sz="1400" dirty="0"/>
              <a:t>Wspieranie rozwoju zawodowego nauczycieli, osób prowadzących szkolenia, mentorów i innych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pl-PL" sz="1400" dirty="0"/>
              <a:t>     pracowników kształcenia i szkolenia zawodowego;</a:t>
            </a:r>
          </a:p>
        </p:txBody>
      </p:sp>
    </p:spTree>
    <p:extLst>
      <p:ext uri="{BB962C8B-B14F-4D97-AF65-F5344CB8AC3E}">
        <p14:creationId xmlns:p14="http://schemas.microsoft.com/office/powerpoint/2010/main" val="19587125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ole tekstowe 4">
            <a:extLst>
              <a:ext uri="{FF2B5EF4-FFF2-40B4-BE49-F238E27FC236}">
                <a16:creationId xmlns:a16="http://schemas.microsoft.com/office/drawing/2014/main" id="{F8AB8FDD-6772-DD37-13B2-11E85EF8BC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38" y="1131888"/>
            <a:ext cx="69199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pl-PL" altLang="pl-PL" sz="2100" b="1">
              <a:solidFill>
                <a:srgbClr val="6B9F47"/>
              </a:solidFill>
            </a:endParaRPr>
          </a:p>
          <a:p>
            <a:pPr algn="ctr"/>
            <a:endParaRPr lang="pl-PL" altLang="pl-PL" sz="2000">
              <a:solidFill>
                <a:srgbClr val="6B9F47"/>
              </a:solidFill>
            </a:endParaRPr>
          </a:p>
        </p:txBody>
      </p:sp>
      <p:pic>
        <p:nvPicPr>
          <p:cNvPr id="48131" name="Obraz 3">
            <a:extLst>
              <a:ext uri="{FF2B5EF4-FFF2-40B4-BE49-F238E27FC236}">
                <a16:creationId xmlns:a16="http://schemas.microsoft.com/office/drawing/2014/main" id="{F2F36C03-B952-ADA3-1D09-834DCF6C4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8" y="51470"/>
            <a:ext cx="4985699" cy="288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Łącznik prosty ze strzałką 8">
            <a:extLst>
              <a:ext uri="{FF2B5EF4-FFF2-40B4-BE49-F238E27FC236}">
                <a16:creationId xmlns:a16="http://schemas.microsoft.com/office/drawing/2014/main" id="{A2967A15-1E26-FA7A-C298-61468C264A64}"/>
              </a:ext>
            </a:extLst>
          </p:cNvPr>
          <p:cNvCxnSpPr>
            <a:cxnSpLocks/>
          </p:cNvCxnSpPr>
          <p:nvPr/>
        </p:nvCxnSpPr>
        <p:spPr>
          <a:xfrm>
            <a:off x="1691680" y="3939902"/>
            <a:ext cx="3207544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Łącznik prosty ze strzałką 10">
            <a:extLst>
              <a:ext uri="{FF2B5EF4-FFF2-40B4-BE49-F238E27FC236}">
                <a16:creationId xmlns:a16="http://schemas.microsoft.com/office/drawing/2014/main" id="{E7383F5F-7031-C0C6-E66E-A3D50F759366}"/>
              </a:ext>
            </a:extLst>
          </p:cNvPr>
          <p:cNvCxnSpPr>
            <a:cxnSpLocks/>
          </p:cNvCxnSpPr>
          <p:nvPr/>
        </p:nvCxnSpPr>
        <p:spPr>
          <a:xfrm flipV="1">
            <a:off x="538932" y="2544026"/>
            <a:ext cx="1152748" cy="1011932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Obraz 2" descr="Obraz zawierający tekst, zrzut ekranu, design&#10;&#10;Opis wygenerowany automatycznie">
            <a:extLst>
              <a:ext uri="{FF2B5EF4-FFF2-40B4-BE49-F238E27FC236}">
                <a16:creationId xmlns:a16="http://schemas.microsoft.com/office/drawing/2014/main" id="{8488DEB0-8BAC-80F5-4DF5-2307F8B0E6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887" y="1459379"/>
            <a:ext cx="3437214" cy="317674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Obraz 2" descr="Obraz zawierający tekst, Ludzka twarz, zrzut ekranu, Strona internetowa">
            <a:extLst>
              <a:ext uri="{FF2B5EF4-FFF2-40B4-BE49-F238E27FC236}">
                <a16:creationId xmlns:a16="http://schemas.microsoft.com/office/drawing/2014/main" id="{0D1DEFDF-A5A0-71AD-F41A-B24E9837E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" r="1712" b="5202"/>
          <a:stretch>
            <a:fillRect/>
          </a:stretch>
        </p:blipFill>
        <p:spPr bwMode="auto">
          <a:xfrm>
            <a:off x="395536" y="843558"/>
            <a:ext cx="436086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928A5E52-7F50-68DB-E88A-3AEF53A47A20}"/>
              </a:ext>
            </a:extLst>
          </p:cNvPr>
          <p:cNvSpPr txBox="1"/>
          <p:nvPr/>
        </p:nvSpPr>
        <p:spPr>
          <a:xfrm>
            <a:off x="5435600" y="1851025"/>
            <a:ext cx="30257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b="1" dirty="0"/>
              <a:t>Facebook:</a:t>
            </a:r>
          </a:p>
          <a:p>
            <a:pPr>
              <a:defRPr/>
            </a:pPr>
            <a:endParaRPr lang="pl-PL" sz="1400" b="1" dirty="0"/>
          </a:p>
          <a:p>
            <a:pPr>
              <a:defRPr/>
            </a:pPr>
            <a:r>
              <a:rPr lang="pl-PL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https://www.facebook.com/ZawodowyErasmus/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ytuł 1">
            <a:extLst>
              <a:ext uri="{FF2B5EF4-FFF2-40B4-BE49-F238E27FC236}">
                <a16:creationId xmlns:a16="http://schemas.microsoft.com/office/drawing/2014/main" id="{B3BA71C4-AB3B-6796-E745-918F83262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339725"/>
            <a:ext cx="67310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l-PL" altLang="pl-PL" sz="2400" b="1">
                <a:solidFill>
                  <a:srgbClr val="006666"/>
                </a:solidFill>
                <a:latin typeface="Roboto" panose="02000000000000000000" pitchFamily="2" charset="0"/>
              </a:rPr>
              <a:t>Gdzie szukać informacji, inspiracji i partnerów</a:t>
            </a:r>
          </a:p>
        </p:txBody>
      </p:sp>
      <p:sp>
        <p:nvSpPr>
          <p:cNvPr id="5" name="pole tekstowe 6">
            <a:extLst>
              <a:ext uri="{FF2B5EF4-FFF2-40B4-BE49-F238E27FC236}">
                <a16:creationId xmlns:a16="http://schemas.microsoft.com/office/drawing/2014/main" id="{9E302594-1CBD-F987-B8D6-A0F730DC9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1059582"/>
            <a:ext cx="8429684" cy="34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2" spcCol="288000">
            <a:spAutoFit/>
          </a:bodyPr>
          <a:lstStyle/>
          <a:p>
            <a:pPr marL="180000" indent="-180000"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pl-PL" sz="1200" b="1" dirty="0">
                <a:latin typeface="Roboto" pitchFamily="2" charset="0"/>
                <a:ea typeface="Roboto" pitchFamily="2" charset="0"/>
              </a:rPr>
              <a:t>Europejska strona internetowa programu Erasmus+</a:t>
            </a:r>
            <a:br>
              <a:rPr lang="pl-PL" sz="1200" b="1" dirty="0">
                <a:latin typeface="Roboto" pitchFamily="2" charset="0"/>
                <a:ea typeface="Roboto" pitchFamily="2" charset="0"/>
              </a:rPr>
            </a:br>
            <a:r>
              <a:rPr lang="pl-PL" sz="1200" dirty="0">
                <a:hlinkClick r:id="rId2"/>
              </a:rPr>
              <a:t>https://ec.europa.eu/programmes/erasmus-plus/node_pl</a:t>
            </a:r>
            <a:r>
              <a:rPr lang="pl-PL" sz="1200" b="1" dirty="0">
                <a:latin typeface="Roboto" pitchFamily="2" charset="0"/>
                <a:ea typeface="Roboto" pitchFamily="2" charset="0"/>
              </a:rPr>
              <a:t> 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pl-PL" sz="1200" b="1" dirty="0">
                <a:latin typeface="Roboto" pitchFamily="2" charset="0"/>
                <a:ea typeface="Roboto" pitchFamily="2" charset="0"/>
              </a:rPr>
              <a:t>Polska strona internetowa programu Erasmus+ </a:t>
            </a:r>
            <a:br>
              <a:rPr lang="pl-PL" sz="1200" b="1" dirty="0">
                <a:latin typeface="Roboto" pitchFamily="2" charset="0"/>
                <a:ea typeface="Roboto" pitchFamily="2" charset="0"/>
              </a:rPr>
            </a:br>
            <a:r>
              <a:rPr lang="pl-PL" sz="1200" dirty="0">
                <a:latin typeface="Roboto" pitchFamily="2" charset="0"/>
                <a:ea typeface="Roboto" pitchFamily="2" charset="0"/>
              </a:rPr>
              <a:t>(zawiera informacje o programie i dane kontaktowe </a:t>
            </a:r>
            <a:br>
              <a:rPr lang="pl-PL" sz="1200" dirty="0">
                <a:latin typeface="Roboto" pitchFamily="2" charset="0"/>
                <a:ea typeface="Roboto" pitchFamily="2" charset="0"/>
              </a:rPr>
            </a:br>
            <a:r>
              <a:rPr lang="pl-PL" sz="1200" dirty="0">
                <a:latin typeface="Roboto" pitchFamily="2" charset="0"/>
                <a:ea typeface="Roboto" pitchFamily="2" charset="0"/>
              </a:rPr>
              <a:t>do </a:t>
            </a:r>
            <a:r>
              <a:rPr lang="pl-PL" sz="1200" b="1" dirty="0">
                <a:latin typeface="Roboto" pitchFamily="2" charset="0"/>
                <a:ea typeface="Roboto" pitchFamily="2" charset="0"/>
              </a:rPr>
              <a:t>osób obsługujących poszczególne sektory </a:t>
            </a:r>
            <a:br>
              <a:rPr lang="pl-PL" sz="1200" b="1" dirty="0">
                <a:latin typeface="Roboto" pitchFamily="2" charset="0"/>
                <a:ea typeface="Roboto" pitchFamily="2" charset="0"/>
              </a:rPr>
            </a:br>
            <a:r>
              <a:rPr lang="pl-PL" sz="1200" b="1" dirty="0">
                <a:latin typeface="Roboto" pitchFamily="2" charset="0"/>
                <a:ea typeface="Roboto" pitchFamily="2" charset="0"/>
              </a:rPr>
              <a:t>w Narodowej Agencji</a:t>
            </a:r>
            <a:r>
              <a:rPr lang="pl-PL" sz="1200" dirty="0">
                <a:latin typeface="Roboto" pitchFamily="2" charset="0"/>
                <a:ea typeface="Roboto" pitchFamily="2" charset="0"/>
              </a:rPr>
              <a:t>) </a:t>
            </a:r>
            <a:r>
              <a:rPr lang="pl-PL" sz="1200" dirty="0">
                <a:latin typeface="Roboto" pitchFamily="2" charset="0"/>
                <a:ea typeface="Roboto" pitchFamily="2" charset="0"/>
                <a:hlinkClick r:id="rId3"/>
              </a:rPr>
              <a:t>https://</a:t>
            </a:r>
            <a:r>
              <a:rPr lang="pl-PL" sz="1200" dirty="0">
                <a:solidFill>
                  <a:srgbClr val="0000FF"/>
                </a:solidFill>
                <a:hlinkClick r:id="rId3"/>
              </a:rPr>
              <a:t>erasmusplus.org.pl</a:t>
            </a:r>
            <a:r>
              <a:rPr lang="pl-PL" sz="1200" dirty="0">
                <a:solidFill>
                  <a:srgbClr val="0000FF"/>
                </a:solidFill>
              </a:rPr>
              <a:t> 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pl-PL" sz="1200" b="1" i="1" dirty="0">
                <a:latin typeface="Roboto" pitchFamily="2" charset="0"/>
                <a:ea typeface="Roboto" pitchFamily="2" charset="0"/>
              </a:rPr>
              <a:t>Przewodnik po programie Erasmus+ 2023 </a:t>
            </a:r>
            <a:r>
              <a:rPr lang="pl-PL" sz="1200" dirty="0">
                <a:latin typeface="Roboto" pitchFamily="2" charset="0"/>
                <a:ea typeface="Roboto" pitchFamily="2" charset="0"/>
              </a:rPr>
              <a:t>(najważniejszy dokument, zawiera wszystkie formalne wymagania, informacje, w tym kryteria oceny wniosków)</a:t>
            </a:r>
            <a:br>
              <a:rPr lang="pl-PL" sz="1200" dirty="0">
                <a:latin typeface="Roboto" pitchFamily="2" charset="0"/>
                <a:ea typeface="Roboto" pitchFamily="2" charset="0"/>
              </a:rPr>
            </a:br>
            <a:r>
              <a:rPr lang="pl-PL" sz="1200" dirty="0">
                <a:hlinkClick r:id="rId4"/>
              </a:rPr>
              <a:t>https://ec.europa.eu/programmes/erasmus-plus/resources/programme-guide_en</a:t>
            </a:r>
            <a:endParaRPr lang="pl-PL" sz="1200" dirty="0">
              <a:latin typeface="Roboto" pitchFamily="2" charset="0"/>
              <a:ea typeface="Roboto" pitchFamily="2" charset="0"/>
            </a:endParaRP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pl-PL" sz="1200" b="1" dirty="0">
                <a:latin typeface="Roboto" pitchFamily="2" charset="0"/>
                <a:ea typeface="Roboto" pitchFamily="2" charset="0"/>
              </a:rPr>
              <a:t>Formularze wniosków</a:t>
            </a:r>
            <a:br>
              <a:rPr lang="pl-PL" sz="1200" b="1" dirty="0">
                <a:latin typeface="Roboto" pitchFamily="2" charset="0"/>
                <a:ea typeface="Roboto" pitchFamily="2" charset="0"/>
              </a:rPr>
            </a:br>
            <a:r>
              <a:rPr lang="pl-PL" sz="1200" dirty="0">
                <a:hlinkClick r:id="rId5"/>
              </a:rPr>
              <a:t>https://webgate.ec.europa.eu/erasmus-esc/index/</a:t>
            </a:r>
            <a:endParaRPr lang="pl-PL" sz="1200" dirty="0"/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pl-PL" sz="1200" b="1" dirty="0">
                <a:latin typeface="Roboto" pitchFamily="2" charset="0"/>
                <a:ea typeface="Roboto" pitchFamily="2" charset="0"/>
              </a:rPr>
              <a:t>Platforma Rezultatów Projektów Erasmus+ </a:t>
            </a:r>
            <a:r>
              <a:rPr lang="pl-PL" sz="1200" dirty="0">
                <a:latin typeface="Roboto" pitchFamily="2" charset="0"/>
                <a:ea typeface="Roboto" pitchFamily="2" charset="0"/>
              </a:rPr>
              <a:t>(opisy zrealizowanych projektów)</a:t>
            </a:r>
            <a:br>
              <a:rPr lang="pl-PL" sz="1200" dirty="0">
                <a:latin typeface="Roboto" pitchFamily="2" charset="0"/>
                <a:ea typeface="Roboto" pitchFamily="2" charset="0"/>
              </a:rPr>
            </a:br>
            <a:r>
              <a:rPr lang="pl-PL" sz="1200" dirty="0">
                <a:hlinkClick r:id="rId6"/>
              </a:rPr>
              <a:t>https://ec.europa.eu/programmes/erasmus-plus/projects/</a:t>
            </a:r>
            <a:endParaRPr lang="pl-PL" sz="1200" dirty="0">
              <a:latin typeface="Roboto" pitchFamily="2" charset="0"/>
              <a:ea typeface="Roboto" pitchFamily="2" charset="0"/>
            </a:endParaRP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pl-PL" sz="1200" dirty="0">
                <a:latin typeface="Roboto" pitchFamily="2" charset="0"/>
                <a:ea typeface="Roboto" pitchFamily="2" charset="0"/>
              </a:rPr>
              <a:t>Platformy sektorowe, zawierające wiele inspiracji: </a:t>
            </a:r>
            <a:r>
              <a:rPr lang="pl-PL" sz="1200" b="1" dirty="0" err="1">
                <a:latin typeface="Roboto" pitchFamily="2" charset="0"/>
                <a:ea typeface="Roboto" pitchFamily="2" charset="0"/>
              </a:rPr>
              <a:t>eTwinning</a:t>
            </a:r>
            <a:r>
              <a:rPr lang="pl-PL" sz="1200" b="1" dirty="0">
                <a:latin typeface="Roboto" pitchFamily="2" charset="0"/>
                <a:ea typeface="Roboto" pitchFamily="2" charset="0"/>
              </a:rPr>
              <a:t> i </a:t>
            </a:r>
            <a:r>
              <a:rPr lang="pl-PL" sz="1200" b="1" dirty="0" err="1">
                <a:latin typeface="Roboto" pitchFamily="2" charset="0"/>
                <a:ea typeface="Roboto" pitchFamily="2" charset="0"/>
              </a:rPr>
              <a:t>European</a:t>
            </a:r>
            <a:r>
              <a:rPr lang="pl-PL" sz="1200" b="1" dirty="0">
                <a:latin typeface="Roboto" pitchFamily="2" charset="0"/>
                <a:ea typeface="Roboto" pitchFamily="2" charset="0"/>
              </a:rPr>
              <a:t> School </a:t>
            </a:r>
            <a:r>
              <a:rPr lang="pl-PL" sz="1200" b="1" dirty="0" err="1">
                <a:latin typeface="Roboto" pitchFamily="2" charset="0"/>
                <a:ea typeface="Roboto" pitchFamily="2" charset="0"/>
              </a:rPr>
              <a:t>Education</a:t>
            </a:r>
            <a:r>
              <a:rPr lang="pl-PL" sz="1200" b="1" dirty="0">
                <a:latin typeface="Roboto" pitchFamily="2" charset="0"/>
                <a:ea typeface="Roboto" pitchFamily="2" charset="0"/>
              </a:rPr>
              <a:t> Platform </a:t>
            </a:r>
            <a:r>
              <a:rPr lang="pl-PL" sz="1200" dirty="0">
                <a:latin typeface="Roboto" pitchFamily="2" charset="0"/>
                <a:ea typeface="Roboto" pitchFamily="2" charset="0"/>
              </a:rPr>
              <a:t>(dla sektora Edukacja szkolna), </a:t>
            </a:r>
            <a:r>
              <a:rPr lang="pl-PL" sz="1200" b="1" dirty="0">
                <a:latin typeface="Roboto" pitchFamily="2" charset="0"/>
                <a:ea typeface="Roboto" pitchFamily="2" charset="0"/>
              </a:rPr>
              <a:t>EPALE</a:t>
            </a:r>
            <a:r>
              <a:rPr lang="pl-PL" sz="1200" dirty="0">
                <a:latin typeface="Roboto" pitchFamily="2" charset="0"/>
                <a:ea typeface="Roboto" pitchFamily="2" charset="0"/>
              </a:rPr>
              <a:t> (dla sektora Edukacja dorosłych), </a:t>
            </a:r>
            <a:r>
              <a:rPr lang="pl-PL" sz="1200" b="1" dirty="0" err="1">
                <a:latin typeface="Roboto" pitchFamily="2" charset="0"/>
                <a:ea typeface="Roboto" pitchFamily="2" charset="0"/>
              </a:rPr>
              <a:t>European</a:t>
            </a:r>
            <a:r>
              <a:rPr lang="pl-PL" sz="1200" b="1" dirty="0">
                <a:latin typeface="Roboto" pitchFamily="2" charset="0"/>
                <a:ea typeface="Roboto" pitchFamily="2" charset="0"/>
              </a:rPr>
              <a:t> Youth Portal </a:t>
            </a:r>
            <a:r>
              <a:rPr lang="pl-PL" sz="1200" dirty="0">
                <a:latin typeface="Roboto" pitchFamily="2" charset="0"/>
                <a:ea typeface="Roboto" pitchFamily="2" charset="0"/>
              </a:rPr>
              <a:t>(dla sektora Młodzież)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pl-PL" sz="1200" b="1" dirty="0">
                <a:latin typeface="Roboto" pitchFamily="2" charset="0"/>
                <a:ea typeface="Roboto" pitchFamily="2" charset="0"/>
              </a:rPr>
              <a:t>Krajowe Biuro </a:t>
            </a:r>
            <a:r>
              <a:rPr lang="pl-PL" sz="1200" b="1" dirty="0" err="1">
                <a:latin typeface="Roboto" pitchFamily="2" charset="0"/>
                <a:ea typeface="Roboto" pitchFamily="2" charset="0"/>
              </a:rPr>
              <a:t>Europass</a:t>
            </a:r>
            <a:r>
              <a:rPr lang="pl-PL" sz="1200" b="1" dirty="0">
                <a:latin typeface="Roboto" pitchFamily="2" charset="0"/>
                <a:ea typeface="Roboto" pitchFamily="2" charset="0"/>
              </a:rPr>
              <a:t> i </a:t>
            </a:r>
            <a:r>
              <a:rPr lang="pl-PL" sz="1200" b="1" dirty="0" err="1">
                <a:latin typeface="Roboto" pitchFamily="2" charset="0"/>
                <a:ea typeface="Roboto" pitchFamily="2" charset="0"/>
              </a:rPr>
              <a:t>Euroguidance</a:t>
            </a:r>
            <a:r>
              <a:rPr lang="pl-PL" sz="1200" b="1" dirty="0">
                <a:latin typeface="Roboto" pitchFamily="2" charset="0"/>
                <a:ea typeface="Roboto" pitchFamily="2" charset="0"/>
              </a:rPr>
              <a:t> </a:t>
            </a:r>
            <a:r>
              <a:rPr lang="pl-PL" sz="1200" dirty="0">
                <a:latin typeface="Roboto" pitchFamily="2" charset="0"/>
                <a:ea typeface="Roboto" pitchFamily="2" charset="0"/>
              </a:rPr>
              <a:t>– wsparcie w walidacji i certyfikacji efektów uczenia się podczas mobilności (</a:t>
            </a:r>
            <a:r>
              <a:rPr lang="pl-PL" sz="1200" b="1" u="sng" dirty="0">
                <a:solidFill>
                  <a:schemeClr val="accent3"/>
                </a:solidFill>
                <a:latin typeface="Roboto" pitchFamily="2" charset="0"/>
                <a:ea typeface="Roboto" pitchFamily="2" charset="0"/>
              </a:rPr>
              <a:t>https://twoj-europass.org.pl</a:t>
            </a:r>
            <a:r>
              <a:rPr lang="pl-PL" sz="1200" dirty="0">
                <a:solidFill>
                  <a:schemeClr val="accent3"/>
                </a:solidFill>
                <a:latin typeface="Roboto" pitchFamily="2" charset="0"/>
                <a:ea typeface="Roboto" pitchFamily="2" charset="0"/>
              </a:rPr>
              <a:t>/)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pl-PL" sz="1200" dirty="0">
                <a:latin typeface="Roboto" pitchFamily="2" charset="0"/>
                <a:ea typeface="Roboto" pitchFamily="2" charset="0"/>
              </a:rPr>
              <a:t>Opisy laureatów corocznych </a:t>
            </a:r>
            <a:r>
              <a:rPr lang="pl-PL" sz="1200" b="1" dirty="0">
                <a:latin typeface="Roboto" pitchFamily="2" charset="0"/>
                <a:ea typeface="Roboto" pitchFamily="2" charset="0"/>
              </a:rPr>
              <a:t>konkursów Fundacji Rozwoju Systemu Edukacji </a:t>
            </a:r>
            <a:r>
              <a:rPr lang="pl-PL" sz="1200" b="1" i="1" dirty="0" err="1">
                <a:latin typeface="Roboto" pitchFamily="2" charset="0"/>
                <a:ea typeface="Roboto" pitchFamily="2" charset="0"/>
              </a:rPr>
              <a:t>EDUinspiracje</a:t>
            </a:r>
            <a:endParaRPr lang="pl-PL" sz="1200" i="1" dirty="0">
              <a:latin typeface="Roboto" pitchFamily="2" charset="0"/>
              <a:ea typeface="Roboto" pitchFamily="2" charset="0"/>
            </a:endParaRP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pl-PL" sz="1200" b="1" dirty="0">
                <a:latin typeface="Roboto" pitchFamily="2" charset="0"/>
                <a:ea typeface="Roboto" pitchFamily="2" charset="0"/>
              </a:rPr>
              <a:t>„Europa dla Aktywnych” </a:t>
            </a:r>
            <a:r>
              <a:rPr lang="pl-PL" sz="1200" dirty="0">
                <a:latin typeface="Roboto" pitchFamily="2" charset="0"/>
                <a:ea typeface="Roboto" pitchFamily="2" charset="0"/>
              </a:rPr>
              <a:t>(kwartalnik FRSE zawierający m.in. opisy dobrych praktyk)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lang="pl-PL" sz="1200" b="1" dirty="0">
                <a:latin typeface="Roboto" pitchFamily="2" charset="0"/>
                <a:ea typeface="Roboto" pitchFamily="2" charset="0"/>
              </a:rPr>
              <a:t>Publikacje Fundacji Rozwoju Systemu Edukacji </a:t>
            </a:r>
            <a:br>
              <a:rPr lang="pl-PL" sz="1200" b="1" dirty="0">
                <a:latin typeface="Roboto" pitchFamily="2" charset="0"/>
                <a:ea typeface="Roboto" pitchFamily="2" charset="0"/>
              </a:rPr>
            </a:br>
            <a:r>
              <a:rPr lang="pl-PL" sz="1200" dirty="0">
                <a:latin typeface="Roboto" pitchFamily="2" charset="0"/>
                <a:ea typeface="Roboto" pitchFamily="2" charset="0"/>
              </a:rPr>
              <a:t>(w tym zawierające opisy dobrych praktyk i badań prowadzonych w FRSE)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2D020B57-DF47-BF09-94E2-26B0A8FCF6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94" y="699542"/>
            <a:ext cx="81318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2437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Obraz 4">
            <a:extLst>
              <a:ext uri="{FF2B5EF4-FFF2-40B4-BE49-F238E27FC236}">
                <a16:creationId xmlns:a16="http://schemas.microsoft.com/office/drawing/2014/main" id="{859A4C25-4049-9F65-EEF2-7D142F77D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" y="762000"/>
            <a:ext cx="6108700" cy="342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ytuł 1">
            <a:extLst>
              <a:ext uri="{FF2B5EF4-FFF2-40B4-BE49-F238E27FC236}">
                <a16:creationId xmlns:a16="http://schemas.microsoft.com/office/drawing/2014/main" id="{AB73996F-9669-AE24-CEBD-9459F72816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012" y="310717"/>
            <a:ext cx="7378849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altLang="pl-PL" sz="2200" dirty="0">
                <a:solidFill>
                  <a:srgbClr val="6B9F47"/>
                </a:solidFill>
                <a:latin typeface="+mj-lt"/>
              </a:rPr>
              <a:t>SEKTORY – PROGRAM ERASMUS+</a:t>
            </a:r>
          </a:p>
        </p:txBody>
      </p:sp>
      <p:pic>
        <p:nvPicPr>
          <p:cNvPr id="14339" name="Obraz 5" descr="strona wstepna erasmus+ AE haslo.jpg">
            <a:extLst>
              <a:ext uri="{FF2B5EF4-FFF2-40B4-BE49-F238E27FC236}">
                <a16:creationId xmlns:a16="http://schemas.microsoft.com/office/drawing/2014/main" id="{8FB25EA0-94E1-CD9E-6822-970B61881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071563"/>
            <a:ext cx="2143125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Obraz 6" descr="strona wstepna erasmus+ AE haslo.jpg">
            <a:extLst>
              <a:ext uri="{FF2B5EF4-FFF2-40B4-BE49-F238E27FC236}">
                <a16:creationId xmlns:a16="http://schemas.microsoft.com/office/drawing/2014/main" id="{A273AFFB-10F0-1256-CBD3-5A0ED2EC8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1071563"/>
            <a:ext cx="2143125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Obraz 7" descr="strona wstepna erasmus+ AE haslo.jpg">
            <a:extLst>
              <a:ext uri="{FF2B5EF4-FFF2-40B4-BE49-F238E27FC236}">
                <a16:creationId xmlns:a16="http://schemas.microsoft.com/office/drawing/2014/main" id="{D5958E8B-8C2F-D2B3-BDC6-5DF63233B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071563"/>
            <a:ext cx="2143125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Obraz 8" descr="strona wstepna erasmus+ AE haslo.jpg">
            <a:extLst>
              <a:ext uri="{FF2B5EF4-FFF2-40B4-BE49-F238E27FC236}">
                <a16:creationId xmlns:a16="http://schemas.microsoft.com/office/drawing/2014/main" id="{224AAE8A-3B45-4E16-A375-699AE9F81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643188"/>
            <a:ext cx="2143125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Obraz 9" descr="strona wstepna erasmus+ AE haslo.jpg">
            <a:extLst>
              <a:ext uri="{FF2B5EF4-FFF2-40B4-BE49-F238E27FC236}">
                <a16:creationId xmlns:a16="http://schemas.microsoft.com/office/drawing/2014/main" id="{716B4050-AFA1-5434-30CC-8DE116F74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2643188"/>
            <a:ext cx="2143125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Obraz 10" descr="strona wstepna erasmus+ AE haslo.jpg">
            <a:extLst>
              <a:ext uri="{FF2B5EF4-FFF2-40B4-BE49-F238E27FC236}">
                <a16:creationId xmlns:a16="http://schemas.microsoft.com/office/drawing/2014/main" id="{DDCC65AB-E5CC-C0D8-B394-FF979AFAB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643188"/>
            <a:ext cx="2143125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pole tekstowe 4">
            <a:extLst>
              <a:ext uri="{FF2B5EF4-FFF2-40B4-BE49-F238E27FC236}">
                <a16:creationId xmlns:a16="http://schemas.microsoft.com/office/drawing/2014/main" id="{B67BDD31-FF8A-A1D7-2ECA-A664D372A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250" y="2286000"/>
            <a:ext cx="2143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pl-PL" altLang="pl-PL" sz="1200" b="1">
                <a:solidFill>
                  <a:srgbClr val="000000"/>
                </a:solidFill>
                <a:latin typeface="Roboto" panose="02000000000000000000" pitchFamily="2" charset="0"/>
              </a:rPr>
              <a:t>Szkolnictwo wyższe – HE</a:t>
            </a:r>
          </a:p>
        </p:txBody>
      </p:sp>
      <p:sp>
        <p:nvSpPr>
          <p:cNvPr id="14346" name="pole tekstowe 4">
            <a:extLst>
              <a:ext uri="{FF2B5EF4-FFF2-40B4-BE49-F238E27FC236}">
                <a16:creationId xmlns:a16="http://schemas.microsoft.com/office/drawing/2014/main" id="{668F80C2-9098-AB25-F561-5DFD51724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0" y="3857625"/>
            <a:ext cx="2143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pl-PL" altLang="pl-PL" sz="1200" b="1">
                <a:solidFill>
                  <a:srgbClr val="000000"/>
                </a:solidFill>
                <a:latin typeface="Roboto" panose="02000000000000000000" pitchFamily="2" charset="0"/>
              </a:rPr>
              <a:t>Sport</a:t>
            </a:r>
          </a:p>
        </p:txBody>
      </p:sp>
      <p:sp>
        <p:nvSpPr>
          <p:cNvPr id="14347" name="pole tekstowe 4">
            <a:extLst>
              <a:ext uri="{FF2B5EF4-FFF2-40B4-BE49-F238E27FC236}">
                <a16:creationId xmlns:a16="http://schemas.microsoft.com/office/drawing/2014/main" id="{141994A2-C7A2-8987-6105-3A343356A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75" y="3857625"/>
            <a:ext cx="2143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pl-PL" altLang="pl-PL" sz="1200" b="1">
                <a:solidFill>
                  <a:srgbClr val="000000"/>
                </a:solidFill>
                <a:latin typeface="Roboto" panose="02000000000000000000" pitchFamily="2" charset="0"/>
              </a:rPr>
              <a:t>Młodzież</a:t>
            </a:r>
          </a:p>
        </p:txBody>
      </p:sp>
      <p:sp>
        <p:nvSpPr>
          <p:cNvPr id="14348" name="pole tekstowe 4">
            <a:extLst>
              <a:ext uri="{FF2B5EF4-FFF2-40B4-BE49-F238E27FC236}">
                <a16:creationId xmlns:a16="http://schemas.microsoft.com/office/drawing/2014/main" id="{E652AF64-D22C-082C-62F4-D0FE2682B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250" y="3857625"/>
            <a:ext cx="2143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pl-PL" altLang="pl-PL" sz="1200" b="1">
                <a:solidFill>
                  <a:srgbClr val="000000"/>
                </a:solidFill>
                <a:latin typeface="Roboto" panose="02000000000000000000" pitchFamily="2" charset="0"/>
              </a:rPr>
              <a:t>Edukacja dorosłych – ADU</a:t>
            </a:r>
          </a:p>
        </p:txBody>
      </p:sp>
      <p:sp>
        <p:nvSpPr>
          <p:cNvPr id="14349" name="pole tekstowe 4">
            <a:extLst>
              <a:ext uri="{FF2B5EF4-FFF2-40B4-BE49-F238E27FC236}">
                <a16:creationId xmlns:a16="http://schemas.microsoft.com/office/drawing/2014/main" id="{49B29098-06FB-A1ED-2239-5F75DB44A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0" y="2286000"/>
            <a:ext cx="2143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pl-PL" altLang="pl-PL" sz="1200" b="1">
                <a:solidFill>
                  <a:srgbClr val="000000"/>
                </a:solidFill>
                <a:latin typeface="Roboto" panose="02000000000000000000" pitchFamily="2" charset="0"/>
              </a:rPr>
              <a:t>Edukacja szkolna – SE</a:t>
            </a:r>
          </a:p>
        </p:txBody>
      </p:sp>
      <p:sp>
        <p:nvSpPr>
          <p:cNvPr id="14350" name="pole tekstowe 4">
            <a:extLst>
              <a:ext uri="{FF2B5EF4-FFF2-40B4-BE49-F238E27FC236}">
                <a16:creationId xmlns:a16="http://schemas.microsoft.com/office/drawing/2014/main" id="{9FC29DD5-96D7-2D68-0CE0-3681DA012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0" y="2286000"/>
            <a:ext cx="3300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pl-PL" altLang="pl-PL" sz="1200" b="1">
                <a:solidFill>
                  <a:srgbClr val="000000"/>
                </a:solidFill>
                <a:latin typeface="Roboto" panose="02000000000000000000" pitchFamily="2" charset="0"/>
              </a:rPr>
              <a:t>Kształcenie i szkolenia zawodowe – VET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Obraz 8" descr="priorytety.png">
            <a:extLst>
              <a:ext uri="{FF2B5EF4-FFF2-40B4-BE49-F238E27FC236}">
                <a16:creationId xmlns:a16="http://schemas.microsoft.com/office/drawing/2014/main" id="{D1D8B437-2B13-1FFB-28F6-2C6F66A69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97" y="907737"/>
            <a:ext cx="8267700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ytuł 1">
            <a:extLst>
              <a:ext uri="{FF2B5EF4-FFF2-40B4-BE49-F238E27FC236}">
                <a16:creationId xmlns:a16="http://schemas.microsoft.com/office/drawing/2014/main" id="{E81FFBE8-745B-796F-E7DF-6B6B2972AA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339502"/>
            <a:ext cx="8102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l-PL" altLang="pl-PL" sz="2200" dirty="0">
                <a:solidFill>
                  <a:srgbClr val="699F38"/>
                </a:solidFill>
                <a:latin typeface="+mj-lt"/>
              </a:rPr>
              <a:t>PRIORYTETY HORYZONTALNE</a:t>
            </a:r>
          </a:p>
        </p:txBody>
      </p:sp>
      <p:sp>
        <p:nvSpPr>
          <p:cNvPr id="15364" name="pole tekstowe 4">
            <a:extLst>
              <a:ext uri="{FF2B5EF4-FFF2-40B4-BE49-F238E27FC236}">
                <a16:creationId xmlns:a16="http://schemas.microsoft.com/office/drawing/2014/main" id="{E06EBFB3-2D4F-A10B-89DD-B11B0F6BF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285" y="2867024"/>
            <a:ext cx="200025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pl-PL" altLang="pl-PL" sz="1600" b="1" dirty="0">
                <a:solidFill>
                  <a:srgbClr val="007FC8"/>
                </a:solidFill>
              </a:rPr>
              <a:t>Włączanie społeczne </a:t>
            </a:r>
            <a:r>
              <a:rPr lang="pl-PL" altLang="pl-PL" sz="1600" b="1" dirty="0">
                <a:solidFill>
                  <a:srgbClr val="000000"/>
                </a:solidFill>
              </a:rPr>
              <a:t/>
            </a:r>
            <a:br>
              <a:rPr lang="pl-PL" altLang="pl-PL" sz="1600" b="1" dirty="0">
                <a:solidFill>
                  <a:srgbClr val="000000"/>
                </a:solidFill>
              </a:rPr>
            </a:br>
            <a:r>
              <a:rPr lang="pl-PL" altLang="pl-PL" sz="1600" b="1" dirty="0">
                <a:solidFill>
                  <a:srgbClr val="007FC8"/>
                </a:solidFill>
              </a:rPr>
              <a:t>i różnorodność</a:t>
            </a:r>
          </a:p>
          <a:p>
            <a:pPr eaLnBrk="1" hangingPunct="1">
              <a:spcAft>
                <a:spcPts val="600"/>
              </a:spcAft>
            </a:pPr>
            <a:r>
              <a:rPr lang="pl-PL" altLang="pl-PL" sz="1200" dirty="0">
                <a:solidFill>
                  <a:srgbClr val="1F497D"/>
                </a:solidFill>
              </a:rPr>
              <a:t>Docieranie do wszystkich uczestników i promowanie włączającego podejścia</a:t>
            </a:r>
            <a:r>
              <a:rPr lang="pl-PL" altLang="pl-PL" sz="1200" dirty="0">
                <a:solidFill>
                  <a:srgbClr val="000000"/>
                </a:solidFill>
              </a:rPr>
              <a:t> </a:t>
            </a:r>
            <a:br>
              <a:rPr lang="pl-PL" altLang="pl-PL" sz="1200" dirty="0">
                <a:solidFill>
                  <a:srgbClr val="000000"/>
                </a:solidFill>
              </a:rPr>
            </a:br>
            <a:endParaRPr lang="pl-PL" altLang="pl-PL" sz="1200" dirty="0">
              <a:solidFill>
                <a:srgbClr val="000000"/>
              </a:solidFill>
            </a:endParaRPr>
          </a:p>
        </p:txBody>
      </p:sp>
      <p:sp>
        <p:nvSpPr>
          <p:cNvPr id="15365" name="pole tekstowe 5">
            <a:extLst>
              <a:ext uri="{FF2B5EF4-FFF2-40B4-BE49-F238E27FC236}">
                <a16:creationId xmlns:a16="http://schemas.microsoft.com/office/drawing/2014/main" id="{52351EEF-8C17-2A85-269D-99EA18FF4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750" y="2870666"/>
            <a:ext cx="20002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pl-PL" altLang="pl-PL" sz="1600" b="1" dirty="0">
                <a:solidFill>
                  <a:srgbClr val="007FC8"/>
                </a:solidFill>
                <a:latin typeface="Roboto" panose="02000000000000000000" pitchFamily="2" charset="0"/>
              </a:rPr>
              <a:t>Z</a:t>
            </a:r>
            <a:r>
              <a:rPr lang="pl-PL" altLang="pl-PL" sz="1600" b="1" dirty="0">
                <a:solidFill>
                  <a:srgbClr val="007FC8"/>
                </a:solidFill>
              </a:rPr>
              <a:t>ielony Erasmus+</a:t>
            </a:r>
            <a:r>
              <a:rPr lang="pl-PL" altLang="pl-PL" sz="1600" b="1" dirty="0">
                <a:solidFill>
                  <a:srgbClr val="007FC8"/>
                </a:solidFill>
                <a:latin typeface="Roboto" panose="02000000000000000000" pitchFamily="2" charset="0"/>
              </a:rPr>
              <a:t> </a:t>
            </a:r>
          </a:p>
          <a:p>
            <a:pPr eaLnBrk="1" hangingPunct="1">
              <a:spcAft>
                <a:spcPts val="600"/>
              </a:spcAft>
            </a:pPr>
            <a:r>
              <a:rPr lang="pl-PL" altLang="pl-PL" sz="1200" dirty="0">
                <a:solidFill>
                  <a:srgbClr val="1F497D"/>
                </a:solidFill>
              </a:rPr>
              <a:t>Rozwój kompetencji dot. zrównoważenia środowiskowego,</a:t>
            </a:r>
            <a:r>
              <a:rPr lang="pl-PL" altLang="pl-PL" sz="1200" dirty="0">
                <a:solidFill>
                  <a:srgbClr val="000000"/>
                </a:solidFill>
              </a:rPr>
              <a:t/>
            </a:r>
            <a:br>
              <a:rPr lang="pl-PL" altLang="pl-PL" sz="1200" dirty="0">
                <a:solidFill>
                  <a:srgbClr val="000000"/>
                </a:solidFill>
              </a:rPr>
            </a:br>
            <a:r>
              <a:rPr lang="pl-PL" altLang="pl-PL" sz="1200" dirty="0">
                <a:solidFill>
                  <a:srgbClr val="1F497D"/>
                </a:solidFill>
              </a:rPr>
              <a:t>stosowanie w projektach ekologicznych praktyk</a:t>
            </a:r>
            <a:r>
              <a:rPr lang="pl-PL" altLang="pl-PL" sz="1200" dirty="0">
                <a:solidFill>
                  <a:srgbClr val="000000"/>
                </a:solidFill>
              </a:rPr>
              <a:t> </a:t>
            </a:r>
            <a:br>
              <a:rPr lang="pl-PL" altLang="pl-PL" sz="1200" dirty="0">
                <a:solidFill>
                  <a:srgbClr val="000000"/>
                </a:solidFill>
              </a:rPr>
            </a:br>
            <a:endParaRPr lang="pl-PL" altLang="pl-PL" sz="1200" dirty="0">
              <a:solidFill>
                <a:srgbClr val="000000"/>
              </a:solidFill>
            </a:endParaRPr>
          </a:p>
        </p:txBody>
      </p:sp>
      <p:sp>
        <p:nvSpPr>
          <p:cNvPr id="15366" name="pole tekstowe 6">
            <a:extLst>
              <a:ext uri="{FF2B5EF4-FFF2-40B4-BE49-F238E27FC236}">
                <a16:creationId xmlns:a16="http://schemas.microsoft.com/office/drawing/2014/main" id="{C85F2F1F-326B-A7CF-1DFD-436B40511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502" y="2882587"/>
            <a:ext cx="2000250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pl-PL" altLang="pl-PL" sz="1600" b="1" dirty="0">
                <a:solidFill>
                  <a:srgbClr val="007FC8"/>
                </a:solidFill>
              </a:rPr>
              <a:t>Cyfryzacja</a:t>
            </a:r>
          </a:p>
          <a:p>
            <a:pPr eaLnBrk="1" hangingPunct="1">
              <a:spcAft>
                <a:spcPts val="600"/>
              </a:spcAft>
            </a:pPr>
            <a:r>
              <a:rPr lang="pl-PL" altLang="pl-PL" sz="1200" dirty="0">
                <a:solidFill>
                  <a:srgbClr val="1F497D"/>
                </a:solidFill>
              </a:rPr>
              <a:t>Rozwijanie ogólnodostępnej edukacji cyfrowej o wysokiej jakości oraz rozwijanie potencjału cyfrowego</a:t>
            </a:r>
          </a:p>
        </p:txBody>
      </p:sp>
      <p:sp>
        <p:nvSpPr>
          <p:cNvPr id="15367" name="pole tekstowe 7">
            <a:extLst>
              <a:ext uri="{FF2B5EF4-FFF2-40B4-BE49-F238E27FC236}">
                <a16:creationId xmlns:a16="http://schemas.microsoft.com/office/drawing/2014/main" id="{7F8B7567-7814-137D-B9CC-581811D9A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8025" y="2810341"/>
            <a:ext cx="1817687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pl-PL" altLang="pl-PL" sz="1600" b="1" dirty="0">
                <a:solidFill>
                  <a:srgbClr val="007FC8"/>
                </a:solidFill>
              </a:rPr>
              <a:t>Aktywne uczestnictwo</a:t>
            </a:r>
          </a:p>
          <a:p>
            <a:pPr eaLnBrk="1" hangingPunct="1">
              <a:spcAft>
                <a:spcPts val="600"/>
              </a:spcAft>
            </a:pPr>
            <a:r>
              <a:rPr lang="pl-PL" altLang="pl-PL" sz="1200" dirty="0">
                <a:solidFill>
                  <a:srgbClr val="1F497D"/>
                </a:solidFill>
              </a:rPr>
              <a:t>Zwiększanie uczestnictwa </a:t>
            </a:r>
            <a:br>
              <a:rPr lang="pl-PL" altLang="pl-PL" sz="1200" dirty="0">
                <a:solidFill>
                  <a:srgbClr val="1F497D"/>
                </a:solidFill>
              </a:rPr>
            </a:br>
            <a:r>
              <a:rPr lang="pl-PL" altLang="pl-PL" sz="1200" dirty="0">
                <a:solidFill>
                  <a:srgbClr val="1F497D"/>
                </a:solidFill>
              </a:rPr>
              <a:t>w życiu demokratycznym </a:t>
            </a:r>
            <a:br>
              <a:rPr lang="pl-PL" altLang="pl-PL" sz="1200" dirty="0">
                <a:solidFill>
                  <a:srgbClr val="1F497D"/>
                </a:solidFill>
              </a:rPr>
            </a:br>
            <a:r>
              <a:rPr lang="pl-PL" altLang="pl-PL" sz="1200" dirty="0">
                <a:solidFill>
                  <a:srgbClr val="1F497D"/>
                </a:solidFill>
              </a:rPr>
              <a:t>i zaangażowania obywatelskiego, wzrost poziomu wiedzy o UE.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6"/>
          <p:cNvSpPr txBox="1">
            <a:spLocks noChangeArrowheads="1"/>
          </p:cNvSpPr>
          <p:nvPr/>
        </p:nvSpPr>
        <p:spPr bwMode="auto">
          <a:xfrm>
            <a:off x="378604" y="1491630"/>
            <a:ext cx="8386792" cy="2636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numCol="3">
            <a:spAutoFit/>
          </a:bodyPr>
          <a:lstStyle/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szkoły techniczne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szkoły branżowe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szkoły policealne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szkoły artystyczne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podmioty prowadzące kształcenie </a:t>
            </a:r>
            <a:br>
              <a:rPr lang="pl-PL" sz="1100" dirty="0"/>
            </a:br>
            <a:r>
              <a:rPr lang="pl-PL" sz="1100" dirty="0"/>
              <a:t>specjalne (kształcenie zawodowe specjalne oraz przysposobienie do pracy)</a:t>
            </a:r>
          </a:p>
          <a:p>
            <a:pPr>
              <a:spcAft>
                <a:spcPts val="400"/>
              </a:spcAft>
            </a:pPr>
            <a:endParaRPr lang="pl-PL" sz="1100" dirty="0"/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endParaRPr lang="pl-PL" sz="1100" dirty="0"/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endParaRPr lang="pl-PL" sz="1100" dirty="0"/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endParaRPr lang="pl-PL" sz="1100" dirty="0"/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pl-PL" sz="1100" dirty="0"/>
              <a:t>Centra Kształcenia Zawodowego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Centra Kształcenia Zawodowego </a:t>
            </a:r>
            <a:br>
              <a:rPr lang="pl-PL" sz="1100" dirty="0"/>
            </a:br>
            <a:r>
              <a:rPr lang="pl-PL" sz="1100" dirty="0"/>
              <a:t>i Ustawicznego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placówki doskonalenia nauczycieli (podnoszenie kwalifikacji nauczycieli przedmiotów zawodowych)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Zakłady Doskonalenia Zawodowego</a:t>
            </a:r>
          </a:p>
          <a:p>
            <a:pPr>
              <a:spcAft>
                <a:spcPts val="400"/>
              </a:spcAft>
            </a:pPr>
            <a:endParaRPr lang="pl-PL" sz="1100" dirty="0"/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endParaRPr lang="pl-PL" sz="1100" dirty="0"/>
          </a:p>
          <a:p>
            <a:pPr>
              <a:spcAft>
                <a:spcPts val="400"/>
              </a:spcAft>
            </a:pPr>
            <a:endParaRPr lang="pl-PL" sz="1100" dirty="0"/>
          </a:p>
          <a:p>
            <a:pPr>
              <a:spcAft>
                <a:spcPts val="400"/>
              </a:spcAft>
            </a:pPr>
            <a:endParaRPr lang="pl-PL" sz="1100" dirty="0"/>
          </a:p>
          <a:p>
            <a:pPr>
              <a:spcAft>
                <a:spcPts val="400"/>
              </a:spcAft>
            </a:pPr>
            <a:endParaRPr lang="pl-PL" sz="1100" dirty="0"/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Ochotnicze Hufce Pracy – Komendy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izby rzemieślnicze i cechy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izby gospodarcze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/>
              <a:t>podmioty prowadzące działania szkoleniowe w zakresie podnoszenia kwalifikacji zawodowych uczniów i absolwentów </a:t>
            </a:r>
            <a:br>
              <a:rPr lang="pl-PL" sz="1100" dirty="0"/>
            </a:br>
            <a:r>
              <a:rPr lang="pl-PL" sz="1100" dirty="0"/>
              <a:t>lub doskonalenia zawodowego nauczycieli przedmiotów zawodowych</a:t>
            </a:r>
          </a:p>
          <a:p>
            <a:pPr marL="180000" indent="-180000">
              <a:spcAft>
                <a:spcPts val="400"/>
              </a:spcAft>
              <a:buFont typeface="Arial" pitchFamily="34" charset="0"/>
              <a:buChar char="•"/>
            </a:pPr>
            <a:r>
              <a:rPr lang="pl-PL" sz="1100" dirty="0">
                <a:solidFill>
                  <a:schemeClr val="tx2"/>
                </a:solidFill>
              </a:rPr>
              <a:t>osoby fizyczne prowadzące działalność gospodarczą</a:t>
            </a:r>
          </a:p>
        </p:txBody>
      </p:sp>
      <p:sp>
        <p:nvSpPr>
          <p:cNvPr id="3" name="Prostokąt 2"/>
          <p:cNvSpPr/>
          <p:nvPr/>
        </p:nvSpPr>
        <p:spPr>
          <a:xfrm>
            <a:off x="1043608" y="339502"/>
            <a:ext cx="74377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200" dirty="0">
                <a:solidFill>
                  <a:srgbClr val="699F38"/>
                </a:solidFill>
                <a:latin typeface="+mj-lt"/>
                <a:ea typeface="Roboto" pitchFamily="2" charset="0"/>
              </a:rPr>
              <a:t>KTO MOŻE ZŁOŻYĆ WNIOSEK?</a:t>
            </a:r>
          </a:p>
        </p:txBody>
      </p:sp>
    </p:spTree>
    <p:extLst>
      <p:ext uri="{BB962C8B-B14F-4D97-AF65-F5344CB8AC3E}">
        <p14:creationId xmlns:p14="http://schemas.microsoft.com/office/powerpoint/2010/main" val="1178807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aństwa członkowskie Unii Europejskiej – Wikipedia, wolna encykloped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28843"/>
            <a:ext cx="3744416" cy="360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rostokąt 7"/>
          <p:cNvSpPr/>
          <p:nvPr/>
        </p:nvSpPr>
        <p:spPr>
          <a:xfrm>
            <a:off x="323528" y="1191265"/>
            <a:ext cx="5957888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1" hangingPunct="1">
              <a:buFontTx/>
              <a:buAutoNum type="arabicPeriod"/>
              <a:defRPr/>
            </a:pPr>
            <a:r>
              <a:rPr lang="pl-PL" sz="1600" b="1" dirty="0">
                <a:cs typeface="Arial" charset="0"/>
              </a:rPr>
              <a:t>Państwa członkowskie Unii Europejskiej</a:t>
            </a:r>
          </a:p>
          <a:p>
            <a:pPr eaLnBrk="1" hangingPunct="1">
              <a:defRPr/>
            </a:pPr>
            <a:r>
              <a:rPr lang="pl-PL" sz="1600" dirty="0">
                <a:cs typeface="Arial" charset="0"/>
              </a:rPr>
              <a:t>	</a:t>
            </a:r>
          </a:p>
          <a:p>
            <a:pPr eaLnBrk="1" hangingPunct="1">
              <a:defRPr/>
            </a:pPr>
            <a:r>
              <a:rPr lang="pl-PL" sz="1600" b="1" dirty="0">
                <a:cs typeface="Arial" charset="0"/>
              </a:rPr>
              <a:t>2.     Kraje spoza UE uczestniczące w programie:</a:t>
            </a:r>
          </a:p>
          <a:p>
            <a:pPr marL="108585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l-PL" sz="1200" dirty="0">
                <a:cs typeface="Arial" charset="0"/>
              </a:rPr>
              <a:t>Macedonia Północna</a:t>
            </a:r>
          </a:p>
          <a:p>
            <a:pPr marL="108585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l-PL" sz="1200" dirty="0">
                <a:cs typeface="Arial" charset="0"/>
              </a:rPr>
              <a:t>Turcja</a:t>
            </a:r>
          </a:p>
          <a:p>
            <a:pPr marL="108585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l-PL" sz="1200" dirty="0">
                <a:cs typeface="Arial" charset="0"/>
              </a:rPr>
              <a:t>Serbia</a:t>
            </a:r>
          </a:p>
          <a:p>
            <a:pPr marL="108585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l-PL" sz="1200" dirty="0">
                <a:cs typeface="Arial" charset="0"/>
              </a:rPr>
              <a:t>Islandia</a:t>
            </a:r>
          </a:p>
          <a:p>
            <a:pPr marL="108585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l-PL" sz="1200" dirty="0">
                <a:cs typeface="Arial" charset="0"/>
              </a:rPr>
              <a:t>Liechtenstein</a:t>
            </a:r>
          </a:p>
          <a:p>
            <a:pPr marL="108585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l-PL" sz="1200" dirty="0">
                <a:cs typeface="Arial" charset="0"/>
              </a:rPr>
              <a:t>Norwegia</a:t>
            </a:r>
          </a:p>
          <a:p>
            <a:pPr marL="1085850" lvl="1" indent="-342900" eaLnBrk="1" hangingPunct="1">
              <a:buFont typeface="Wingdings" panose="05000000000000000000" pitchFamily="2" charset="2"/>
              <a:buChar char="§"/>
              <a:defRPr/>
            </a:pPr>
            <a:r>
              <a:rPr lang="pl-PL" sz="1200" dirty="0">
                <a:cs typeface="Arial" charset="0"/>
              </a:rPr>
              <a:t>wskazane w Przewodniku po Programie kraje stowarzyszone </a:t>
            </a:r>
          </a:p>
        </p:txBody>
      </p:sp>
      <p:sp>
        <p:nvSpPr>
          <p:cNvPr id="10" name="Prostokąt 9"/>
          <p:cNvSpPr>
            <a:spLocks noChangeArrowheads="1"/>
          </p:cNvSpPr>
          <p:nvPr/>
        </p:nvSpPr>
        <p:spPr bwMode="auto">
          <a:xfrm>
            <a:off x="611560" y="3713471"/>
            <a:ext cx="2471781" cy="46166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200" b="1" dirty="0">
                <a:latin typeface="+mn-lt"/>
              </a:rPr>
              <a:t>* </a:t>
            </a:r>
            <a:r>
              <a:rPr lang="pl-PL" altLang="pl-PL" sz="1100" b="1" dirty="0">
                <a:latin typeface="+mn-lt"/>
              </a:rPr>
              <a:t>Szczegóły są opublikowane </a:t>
            </a:r>
          </a:p>
          <a:p>
            <a:pPr eaLnBrk="1" hangingPunct="1"/>
            <a:r>
              <a:rPr lang="pl-PL" altLang="pl-PL" sz="1100" b="1" dirty="0">
                <a:latin typeface="+mn-lt"/>
              </a:rPr>
              <a:t>w Przewodniku po Programie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3F2D9B6D-9DC7-9F94-EDA5-D0B23A5F43EF}"/>
              </a:ext>
            </a:extLst>
          </p:cNvPr>
          <p:cNvSpPr/>
          <p:nvPr/>
        </p:nvSpPr>
        <p:spPr>
          <a:xfrm>
            <a:off x="683568" y="309623"/>
            <a:ext cx="74377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200" dirty="0">
                <a:solidFill>
                  <a:srgbClr val="70AC2E"/>
                </a:solidFill>
                <a:latin typeface="+mj-lt"/>
                <a:ea typeface="Roboto" pitchFamily="2" charset="0"/>
              </a:rPr>
              <a:t>KRAJE UPRAWNIONE*</a:t>
            </a:r>
          </a:p>
        </p:txBody>
      </p:sp>
    </p:spTree>
    <p:extLst>
      <p:ext uri="{BB962C8B-B14F-4D97-AF65-F5344CB8AC3E}">
        <p14:creationId xmlns:p14="http://schemas.microsoft.com/office/powerpoint/2010/main" val="2452561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043608" y="267494"/>
            <a:ext cx="7143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200" dirty="0">
                <a:ea typeface="Roboto" pitchFamily="2" charset="0"/>
              </a:rPr>
              <a:t> </a:t>
            </a:r>
            <a:r>
              <a:rPr lang="pl-PL" sz="2200" dirty="0">
                <a:solidFill>
                  <a:srgbClr val="699F38"/>
                </a:solidFill>
                <a:ea typeface="Roboto" pitchFamily="2" charset="0"/>
              </a:rPr>
              <a:t>UPRAWNIONE DZIAŁANIA </a:t>
            </a:r>
          </a:p>
        </p:txBody>
      </p:sp>
      <p:sp>
        <p:nvSpPr>
          <p:cNvPr id="5" name="pole tekstowe 4"/>
          <p:cNvSpPr txBox="1">
            <a:spLocks noChangeArrowheads="1"/>
          </p:cNvSpPr>
          <p:nvPr/>
        </p:nvSpPr>
        <p:spPr bwMode="auto">
          <a:xfrm>
            <a:off x="539552" y="1520550"/>
            <a:ext cx="7848872" cy="274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lvl="0" indent="-171450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l-PL" sz="1200" dirty="0"/>
              <a:t>Krótkoterminowa mobilność edukacyjna – praktyki i staże (10-89 dni)</a:t>
            </a:r>
          </a:p>
          <a:p>
            <a:pPr lvl="0">
              <a:spcAft>
                <a:spcPts val="0"/>
              </a:spcAft>
            </a:pPr>
            <a:endParaRPr lang="pl-PL" sz="1200" dirty="0"/>
          </a:p>
          <a:p>
            <a:pPr marL="171450" lvl="0" indent="-171450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l-PL" sz="1200" dirty="0"/>
              <a:t>Długoterminowa mobilność edukacyjna – praktyki i staże – </a:t>
            </a:r>
            <a:r>
              <a:rPr lang="pl-PL" sz="1200" dirty="0" err="1"/>
              <a:t>ErasmusPro</a:t>
            </a:r>
            <a:r>
              <a:rPr lang="pl-PL" sz="1200" dirty="0"/>
              <a:t> (90-365 dni)</a:t>
            </a:r>
          </a:p>
          <a:p>
            <a:pPr lvl="0">
              <a:spcAft>
                <a:spcPts val="0"/>
              </a:spcAft>
            </a:pPr>
            <a:endParaRPr lang="pl-PL" sz="1200" dirty="0"/>
          </a:p>
          <a:p>
            <a:pPr marL="171450" lvl="0" indent="-171450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l-PL" sz="1200" dirty="0"/>
              <a:t>Udział w międzynarodowych konkursach umiejętności zawodowych (1-10 dni)</a:t>
            </a:r>
          </a:p>
          <a:p>
            <a:pPr lvl="0">
              <a:spcAft>
                <a:spcPts val="0"/>
              </a:spcAft>
            </a:pPr>
            <a:endParaRPr lang="pl-PL" sz="1200" dirty="0"/>
          </a:p>
          <a:p>
            <a:pPr marL="171450" lvl="0" indent="-171450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l-PL" sz="1200" dirty="0"/>
              <a:t>Grupowa mobilność osób uczących się ( 2-30 dni, co najmniej 2 osoby w grupie)</a:t>
            </a:r>
          </a:p>
          <a:p>
            <a:pPr marL="228600" lvl="0" indent="-22860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pl-PL" sz="1200" dirty="0"/>
          </a:p>
          <a:p>
            <a:pPr lvl="0">
              <a:spcAft>
                <a:spcPts val="0"/>
              </a:spcAft>
            </a:pPr>
            <a:r>
              <a:rPr lang="pl-PL" sz="1200" dirty="0"/>
              <a:t>              *Mobilność fizyczna może być łączona z działaniami wirtualnymi.</a:t>
            </a:r>
          </a:p>
          <a:p>
            <a:pPr lvl="0">
              <a:spcAft>
                <a:spcPts val="0"/>
              </a:spcAft>
            </a:pPr>
            <a:endParaRPr lang="pl-PL" sz="1200" b="1" dirty="0">
              <a:solidFill>
                <a:srgbClr val="699F38"/>
              </a:solidFill>
              <a:ea typeface="Roboto" pitchFamily="2" charset="0"/>
              <a:cs typeface="Roboto" pitchFamily="2" charset="0"/>
            </a:endParaRPr>
          </a:p>
          <a:p>
            <a:pPr lvl="0">
              <a:spcAft>
                <a:spcPts val="0"/>
              </a:spcAft>
            </a:pPr>
            <a:r>
              <a:rPr lang="pl-PL" sz="1400" b="1" dirty="0">
                <a:solidFill>
                  <a:srgbClr val="699F38"/>
                </a:solidFill>
                <a:ea typeface="Roboto" pitchFamily="2" charset="0"/>
                <a:cs typeface="Roboto" pitchFamily="2" charset="0"/>
              </a:rPr>
              <a:t>Dla kogo?</a:t>
            </a:r>
            <a:r>
              <a:rPr lang="pl-PL" sz="1200" b="1" dirty="0">
                <a:solidFill>
                  <a:srgbClr val="699F38"/>
                </a:solidFill>
                <a:ea typeface="Roboto" pitchFamily="2" charset="0"/>
                <a:cs typeface="Roboto" pitchFamily="2" charset="0"/>
              </a:rPr>
              <a:t/>
            </a:r>
            <a:br>
              <a:rPr lang="pl-PL" sz="1200" b="1" dirty="0">
                <a:solidFill>
                  <a:srgbClr val="699F38"/>
                </a:solidFill>
                <a:ea typeface="Roboto" pitchFamily="2" charset="0"/>
                <a:cs typeface="Roboto" pitchFamily="2" charset="0"/>
              </a:rPr>
            </a:br>
            <a:endParaRPr lang="pl-PL" sz="1200" dirty="0">
              <a:ea typeface="Roboto" panose="02000000000000000000" pitchFamily="2" charset="0"/>
            </a:endParaRPr>
          </a:p>
          <a:p>
            <a:pPr lvl="0">
              <a:spcAft>
                <a:spcPts val="0"/>
              </a:spcAft>
            </a:pPr>
            <a:r>
              <a:rPr lang="pl-PL" sz="1200" dirty="0"/>
              <a:t>Osoby uczące się w ramach wstępnego oraz ustawicznego kształcenia i szkolenia zawodowego oraz absolwenci (udział w mobilności musi się zakończyć w ciągu jednego roku po zakończeniu nauki)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2BBBBB7E-AA9E-F219-027F-90D6876A799F}"/>
              </a:ext>
            </a:extLst>
          </p:cNvPr>
          <p:cNvSpPr/>
          <p:nvPr/>
        </p:nvSpPr>
        <p:spPr>
          <a:xfrm>
            <a:off x="1907704" y="955924"/>
            <a:ext cx="3111352" cy="383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699F38"/>
                </a:solidFill>
                <a:latin typeface="+mj-lt"/>
                <a:ea typeface="Roboto" pitchFamily="2" charset="0"/>
              </a:rPr>
              <a:t>         Osoby uczące się </a:t>
            </a:r>
          </a:p>
        </p:txBody>
      </p:sp>
      <p:sp>
        <p:nvSpPr>
          <p:cNvPr id="6" name="Strzałka: w prawo 5">
            <a:extLst>
              <a:ext uri="{FF2B5EF4-FFF2-40B4-BE49-F238E27FC236}">
                <a16:creationId xmlns:a16="http://schemas.microsoft.com/office/drawing/2014/main" id="{261E041A-66E0-7BDE-B5F0-DFC6FFDA6305}"/>
              </a:ext>
            </a:extLst>
          </p:cNvPr>
          <p:cNvSpPr/>
          <p:nvPr/>
        </p:nvSpPr>
        <p:spPr>
          <a:xfrm>
            <a:off x="1835696" y="1053760"/>
            <a:ext cx="464690" cy="18815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5486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2555776" y="924855"/>
            <a:ext cx="2592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>
                <a:latin typeface="Roboto" pitchFamily="2" charset="0"/>
                <a:ea typeface="Roboto" pitchFamily="2" charset="0"/>
              </a:rPr>
              <a:t> </a:t>
            </a:r>
            <a:r>
              <a:rPr lang="pl-PL" b="1" dirty="0">
                <a:solidFill>
                  <a:srgbClr val="699F38"/>
                </a:solidFill>
                <a:latin typeface="+mj-lt"/>
                <a:ea typeface="Roboto" pitchFamily="2" charset="0"/>
              </a:rPr>
              <a:t>Kadra</a:t>
            </a:r>
          </a:p>
        </p:txBody>
      </p:sp>
      <p:sp>
        <p:nvSpPr>
          <p:cNvPr id="6" name="pole tekstowe 4"/>
          <p:cNvSpPr txBox="1">
            <a:spLocks noChangeArrowheads="1"/>
          </p:cNvSpPr>
          <p:nvPr/>
        </p:nvSpPr>
        <p:spPr bwMode="auto">
          <a:xfrm>
            <a:off x="705611" y="1347614"/>
            <a:ext cx="7512686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lvl="0" indent="-171450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l-PL" sz="1200" i="1" dirty="0"/>
              <a:t>Job</a:t>
            </a:r>
            <a:r>
              <a:rPr lang="pl-PL" sz="1200" dirty="0"/>
              <a:t> </a:t>
            </a:r>
            <a:r>
              <a:rPr lang="pl-PL" sz="1200" i="1" dirty="0" err="1"/>
              <a:t>shadowing</a:t>
            </a:r>
            <a:r>
              <a:rPr lang="pl-PL" sz="1200" dirty="0"/>
              <a:t> – obserwacja pracy (2-60 dni)</a:t>
            </a:r>
            <a:br>
              <a:rPr lang="pl-PL" sz="1200" dirty="0"/>
            </a:br>
            <a:endParaRPr lang="pl-PL" sz="1200" dirty="0"/>
          </a:p>
          <a:p>
            <a:pPr marL="171450" lvl="0" indent="-171450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pl-PL" sz="1200" dirty="0"/>
              <a:t>Prowadzenie zajęć dydaktycznych lub szkoleniowych (2-365 dni)</a:t>
            </a:r>
            <a:br>
              <a:rPr lang="pl-PL" sz="1200" dirty="0"/>
            </a:br>
            <a:endParaRPr lang="pl-PL" sz="12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pl-PL" sz="1200" dirty="0"/>
              <a:t>Udział w kursach i szkoleniach (2-30 dni)*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pl-PL" sz="1200" dirty="0"/>
          </a:p>
          <a:p>
            <a:r>
              <a:rPr lang="pl-PL" sz="1200" dirty="0"/>
              <a:t>   * Kwalifikowalne opłaty za udział w kursach będą ograniczone do łącznie 10 dni na uczestnika</a:t>
            </a:r>
          </a:p>
          <a:p>
            <a:pPr lvl="0">
              <a:spcAft>
                <a:spcPts val="0"/>
              </a:spcAft>
            </a:pPr>
            <a:r>
              <a:rPr lang="pl-PL" sz="1200" dirty="0"/>
              <a:t>   * Mobilność fizyczna może być łączona z działaniami wirtualnymi.</a:t>
            </a:r>
          </a:p>
          <a:p>
            <a:pPr lvl="0">
              <a:spcAft>
                <a:spcPts val="0"/>
              </a:spcAft>
            </a:pPr>
            <a:endParaRPr lang="pl-PL" sz="1200" b="1" dirty="0">
              <a:solidFill>
                <a:srgbClr val="699F38"/>
              </a:solidFill>
              <a:ea typeface="Roboto" pitchFamily="2" charset="0"/>
              <a:cs typeface="Roboto" pitchFamily="2" charset="0"/>
            </a:endParaRPr>
          </a:p>
          <a:p>
            <a:pPr lvl="0">
              <a:spcAft>
                <a:spcPts val="0"/>
              </a:spcAft>
            </a:pPr>
            <a:r>
              <a:rPr lang="pl-PL" sz="1400" b="1" dirty="0">
                <a:solidFill>
                  <a:srgbClr val="699F38"/>
                </a:solidFill>
                <a:ea typeface="Roboto" pitchFamily="2" charset="0"/>
                <a:cs typeface="Roboto" pitchFamily="2" charset="0"/>
              </a:rPr>
              <a:t>Dla kogo?</a:t>
            </a:r>
          </a:p>
          <a:p>
            <a:pPr lvl="0">
              <a:spcAft>
                <a:spcPts val="0"/>
              </a:spcAft>
            </a:pPr>
            <a:endParaRPr lang="pl-PL" sz="1200" dirty="0">
              <a:ea typeface="Roboto" panose="02000000000000000000" pitchFamily="2" charset="0"/>
            </a:endParaRPr>
          </a:p>
          <a:p>
            <a:pPr lvl="0">
              <a:spcAft>
                <a:spcPts val="0"/>
              </a:spcAft>
            </a:pPr>
            <a:r>
              <a:rPr lang="pl-PL" sz="1200" dirty="0"/>
              <a:t>Kadra instytucji wstępnego oraz ustawicznego kształcenia i szkolenia zawodowego (m.in. nauczyciele zawodu, kadra zarządzająca, osoby prowadzącego szkolenia, mentorzy i inni pracownicy zajmujący się kształceniem i szkoleniem zawodowym).</a:t>
            </a:r>
          </a:p>
        </p:txBody>
      </p:sp>
      <p:sp>
        <p:nvSpPr>
          <p:cNvPr id="3" name="Strzałka: w prawo 2">
            <a:extLst>
              <a:ext uri="{FF2B5EF4-FFF2-40B4-BE49-F238E27FC236}">
                <a16:creationId xmlns:a16="http://schemas.microsoft.com/office/drawing/2014/main" id="{5DFD5C70-F383-9FB6-68D9-E6B44AC7A027}"/>
              </a:ext>
            </a:extLst>
          </p:cNvPr>
          <p:cNvSpPr/>
          <p:nvPr/>
        </p:nvSpPr>
        <p:spPr>
          <a:xfrm>
            <a:off x="1835696" y="1015444"/>
            <a:ext cx="464690" cy="18815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F6E19290-E717-2A91-4F55-D920F90A16CB}"/>
              </a:ext>
            </a:extLst>
          </p:cNvPr>
          <p:cNvSpPr/>
          <p:nvPr/>
        </p:nvSpPr>
        <p:spPr>
          <a:xfrm>
            <a:off x="1043608" y="267494"/>
            <a:ext cx="7143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200" dirty="0">
                <a:ea typeface="Roboto" pitchFamily="2" charset="0"/>
              </a:rPr>
              <a:t> </a:t>
            </a:r>
            <a:r>
              <a:rPr lang="pl-PL" sz="2200" dirty="0">
                <a:solidFill>
                  <a:srgbClr val="699F38"/>
                </a:solidFill>
                <a:ea typeface="Roboto" pitchFamily="2" charset="0"/>
              </a:rPr>
              <a:t>UPRAWNIONE DZIAŁANIA </a:t>
            </a:r>
          </a:p>
        </p:txBody>
      </p:sp>
    </p:spTree>
    <p:extLst>
      <p:ext uri="{BB962C8B-B14F-4D97-AF65-F5344CB8AC3E}">
        <p14:creationId xmlns:p14="http://schemas.microsoft.com/office/powerpoint/2010/main" val="868557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A63EEC-25E7-22E3-6E26-37895AF8F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564" y="195486"/>
            <a:ext cx="7848872" cy="648072"/>
          </a:xfrm>
        </p:spPr>
        <p:txBody>
          <a:bodyPr>
            <a:normAutofit/>
          </a:bodyPr>
          <a:lstStyle/>
          <a:p>
            <a:pPr algn="ctr"/>
            <a:r>
              <a:rPr lang="pl-PL" sz="2200" b="0" dirty="0"/>
              <a:t>Inne działania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67EFB72-D9C9-DC45-9E62-F50F49AAA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224" y="1059582"/>
            <a:ext cx="7848872" cy="3384375"/>
          </a:xfrm>
        </p:spPr>
        <p:txBody>
          <a:bodyPr>
            <a:noAutofit/>
          </a:bodyPr>
          <a:lstStyle/>
          <a:p>
            <a:pPr marL="285750" indent="-285750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pl-PL" sz="1300" dirty="0"/>
              <a:t>Zaproszeni eksperci (2-60 dni)</a:t>
            </a:r>
          </a:p>
          <a:p>
            <a:pPr marL="285750" indent="-285750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pl-PL" sz="300" dirty="0"/>
          </a:p>
          <a:p>
            <a:pPr marL="285750" indent="-285750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pl-PL" sz="1300" dirty="0"/>
              <a:t>Przyjmowanie szkolących się nauczycieli i edukatorów (10-365 dni)</a:t>
            </a:r>
          </a:p>
          <a:p>
            <a:pPr marL="285750" indent="-285750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pl-PL" sz="300" dirty="0"/>
          </a:p>
          <a:p>
            <a:pPr marL="285750" indent="-285750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pl-PL" sz="1300" dirty="0"/>
              <a:t>Wizyty przygotowawcze 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pl-PL" sz="1300" dirty="0"/>
              <a:t>	- musi mieć jasne </a:t>
            </a:r>
            <a:r>
              <a:rPr lang="pl-PL" sz="1300" b="1" dirty="0"/>
              <a:t>uzasadnienie</a:t>
            </a:r>
            <a:r>
              <a:rPr lang="pl-PL" sz="1300" dirty="0"/>
              <a:t> i służyć poprawie włączenia społecznego, 	  	  zakresu i jakości działań;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pl-PL" sz="1300" dirty="0"/>
              <a:t>	- maksymalnie jedna wizyta przed mobilnością uczniów lub kadry; 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pl-PL" sz="1300" dirty="0"/>
              <a:t>	- wizyta </a:t>
            </a:r>
            <a:r>
              <a:rPr lang="pl-PL" sz="1300" b="1" dirty="0"/>
              <a:t>nie dotyczy kursów;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pl-PL" sz="1300" dirty="0"/>
              <a:t>	- maksymalnie 3 osoby.</a:t>
            </a:r>
          </a:p>
        </p:txBody>
      </p:sp>
    </p:spTree>
    <p:extLst>
      <p:ext uri="{BB962C8B-B14F-4D97-AF65-F5344CB8AC3E}">
        <p14:creationId xmlns:p14="http://schemas.microsoft.com/office/powerpoint/2010/main" val="2231055736"/>
      </p:ext>
    </p:extLst>
  </p:cSld>
  <p:clrMapOvr>
    <a:masterClrMapping/>
  </p:clrMapOvr>
</p:sld>
</file>

<file path=ppt/theme/theme1.xml><?xml version="1.0" encoding="utf-8"?>
<a:theme xmlns:a="http://schemas.openxmlformats.org/drawingml/2006/main" name="Erasmus+">
  <a:themeElements>
    <a:clrScheme name="Ogolne">
      <a:dk1>
        <a:srgbClr val="005061"/>
      </a:dk1>
      <a:lt1>
        <a:sysClr val="window" lastClr="FFFFFF"/>
      </a:lt1>
      <a:dk2>
        <a:srgbClr val="005061"/>
      </a:dk2>
      <a:lt2>
        <a:srgbClr val="FFFFFF"/>
      </a:lt2>
      <a:accent1>
        <a:srgbClr val="7791CA"/>
      </a:accent1>
      <a:accent2>
        <a:srgbClr val="7791CA"/>
      </a:accent2>
      <a:accent3>
        <a:srgbClr val="7791CA"/>
      </a:accent3>
      <a:accent4>
        <a:srgbClr val="7791CA"/>
      </a:accent4>
      <a:accent5>
        <a:srgbClr val="7791CA"/>
      </a:accent5>
      <a:accent6>
        <a:srgbClr val="7791CA"/>
      </a:accent6>
      <a:hlink>
        <a:srgbClr val="7791CA"/>
      </a:hlink>
      <a:folHlink>
        <a:srgbClr val="7791CA"/>
      </a:folHlink>
    </a:clrScheme>
    <a:fontScheme name="Erasmus+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ET- TYTUŁ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12246</TotalTime>
  <Words>1256</Words>
  <Application>Microsoft Office PowerPoint</Application>
  <PresentationFormat>Pokaz na ekranie (16:9)</PresentationFormat>
  <Paragraphs>222</Paragraphs>
  <Slides>24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24</vt:i4>
      </vt:variant>
    </vt:vector>
  </HeadingPairs>
  <TitlesOfParts>
    <vt:vector size="31" baseType="lpstr">
      <vt:lpstr>Arial</vt:lpstr>
      <vt:lpstr>Calibri</vt:lpstr>
      <vt:lpstr>Roboto</vt:lpstr>
      <vt:lpstr>Trebuchet MS</vt:lpstr>
      <vt:lpstr>Wingdings</vt:lpstr>
      <vt:lpstr>Erasmus+</vt:lpstr>
      <vt:lpstr>VET- TYTUŁ</vt:lpstr>
      <vt:lpstr>Zagraniczna Mobilność kluczem do podnoszenia jakości kształcenia zawodowego w Polsce</vt:lpstr>
      <vt:lpstr>Cele MOBILNOŚCI W KSZTAŁCENIU ZAWODOWYM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Inne działania</vt:lpstr>
      <vt:lpstr>Prezentacja programu PowerPoint</vt:lpstr>
      <vt:lpstr>Prezentacja programu PowerPoint</vt:lpstr>
      <vt:lpstr>Akredytacja w SEKTORZE VET </vt:lpstr>
      <vt:lpstr>Prezentacja programu PowerPoint</vt:lpstr>
      <vt:lpstr>Prezentacja programu PowerPoint</vt:lpstr>
      <vt:lpstr>Budżet dla SEKTORA VET w 2024 r.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Ania</dc:creator>
  <cp:lastModifiedBy>Sylwia Kurtek</cp:lastModifiedBy>
  <cp:revision>451</cp:revision>
  <cp:lastPrinted>2022-09-27T07:35:54Z</cp:lastPrinted>
  <dcterms:created xsi:type="dcterms:W3CDTF">2015-12-08T12:55:20Z</dcterms:created>
  <dcterms:modified xsi:type="dcterms:W3CDTF">2025-03-26T08:16:14Z</dcterms:modified>
</cp:coreProperties>
</file>