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797675" cy="9926638"/>
  <p:embeddedFontLst>
    <p:embeddedFont>
      <p:font typeface="Book Antiqua" panose="02040602050305030304" pitchFamily="18" charset="0"/>
      <p:regular r:id="rId18"/>
      <p:bold r:id="rId19"/>
      <p:italic r:id="rId20"/>
      <p:boldItalic r:id="rId21"/>
    </p:embeddedFont>
    <p:embeddedFont>
      <p:font typeface="Calibri" panose="020F050202020403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6" roundtripDataSignature="AMtx7mg0bmW6HsMTOi/yV+oYUfTB3t2Rv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658"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pl-P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9" name="Google Shape;199;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3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3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ebb4b38f6a_0_56: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2" name="Google Shape;222;gebb4b38f6a_0_5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ebb4b38f6a_0_67: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gebb4b38f6a_0_6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ebb4b38f6a_0_78:notes"/>
          <p:cNvSpPr txBox="1">
            <a:spLocks noGrp="1"/>
          </p:cNvSpPr>
          <p:nvPr>
            <p:ph type="body" idx="1"/>
          </p:nvPr>
        </p:nvSpPr>
        <p:spPr>
          <a:xfrm>
            <a:off x="679768" y="4777194"/>
            <a:ext cx="5438100" cy="390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6" name="Google Shape;246;gebb4b38f6a_0_7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6: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9" name="Google Shape;139;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4" name="Google Shape;154;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3:notes"/>
          <p:cNvSpPr txBox="1">
            <a:spLocks noGrp="1"/>
          </p:cNvSpPr>
          <p:nvPr>
            <p:ph type="body" idx="1"/>
          </p:nvPr>
        </p:nvSpPr>
        <p:spPr>
          <a:xfrm>
            <a:off x="679768" y="4777194"/>
            <a:ext cx="5438140" cy="390877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2" name="Google Shape;172;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23"/>
          <p:cNvSpPr txBox="1">
            <a:spLocks noGrp="1"/>
          </p:cNvSpPr>
          <p:nvPr>
            <p:ph type="ctrTitle"/>
          </p:nvPr>
        </p:nvSpPr>
        <p:spPr>
          <a:xfrm>
            <a:off x="1524000" y="1449981"/>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 name="Google Shape;22;p23"/>
          <p:cNvSpPr txBox="1">
            <a:spLocks noGrp="1"/>
          </p:cNvSpPr>
          <p:nvPr>
            <p:ph type="subTitle" idx="1"/>
          </p:nvPr>
        </p:nvSpPr>
        <p:spPr>
          <a:xfrm>
            <a:off x="1524000" y="3976222"/>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3" name="Google Shape;23;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3"/>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9"/>
        <p:cNvGrpSpPr/>
        <p:nvPr/>
      </p:nvGrpSpPr>
      <p:grpSpPr>
        <a:xfrm>
          <a:off x="0" y="0"/>
          <a:ext cx="0" cy="0"/>
          <a:chOff x="0" y="0"/>
          <a:chExt cx="0" cy="0"/>
        </a:xfrm>
      </p:grpSpPr>
      <p:sp>
        <p:nvSpPr>
          <p:cNvPr id="80" name="Google Shape;80;p3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3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3"/>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bg>
      <p:bgPr>
        <a:solidFill>
          <a:schemeClr val="lt1"/>
        </a:solidFill>
        <a:effectLst/>
      </p:bgPr>
    </p:bg>
    <p:spTree>
      <p:nvGrpSpPr>
        <p:cNvPr id="1" name="Shape 26"/>
        <p:cNvGrpSpPr/>
        <p:nvPr/>
      </p:nvGrpSpPr>
      <p:grpSpPr>
        <a:xfrm>
          <a:off x="0" y="0"/>
          <a:ext cx="0" cy="0"/>
          <a:chOff x="0" y="0"/>
          <a:chExt cx="0" cy="0"/>
        </a:xfrm>
      </p:grpSpPr>
      <p:pic>
        <p:nvPicPr>
          <p:cNvPr id="27" name="Google Shape;27;p24"/>
          <p:cNvPicPr preferRelativeResize="0"/>
          <p:nvPr/>
        </p:nvPicPr>
        <p:blipFill rotWithShape="1">
          <a:blip r:embed="rId2">
            <a:alphaModFix/>
          </a:blip>
          <a:srcRect/>
          <a:stretch/>
        </p:blipFill>
        <p:spPr>
          <a:xfrm>
            <a:off x="0" y="6412911"/>
            <a:ext cx="12192000" cy="445089"/>
          </a:xfrm>
          <a:prstGeom prst="rect">
            <a:avLst/>
          </a:prstGeom>
          <a:noFill/>
          <a:ln>
            <a:noFill/>
          </a:ln>
        </p:spPr>
      </p:pic>
      <p:sp>
        <p:nvSpPr>
          <p:cNvPr id="28" name="Google Shape;28;p24"/>
          <p:cNvSpPr txBox="1">
            <a:spLocks noGrp="1"/>
          </p:cNvSpPr>
          <p:nvPr>
            <p:ph type="title"/>
          </p:nvPr>
        </p:nvSpPr>
        <p:spPr>
          <a:xfrm>
            <a:off x="838200" y="1291637"/>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24"/>
          <p:cNvSpPr txBox="1">
            <a:spLocks noGrp="1"/>
          </p:cNvSpPr>
          <p:nvPr>
            <p:ph type="body" idx="1"/>
          </p:nvPr>
        </p:nvSpPr>
        <p:spPr>
          <a:xfrm>
            <a:off x="838200" y="2896649"/>
            <a:ext cx="10515600" cy="3291382"/>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4"/>
          <p:cNvSpPr txBox="1">
            <a:spLocks noGrp="1"/>
          </p:cNvSpPr>
          <p:nvPr>
            <p:ph type="sldNum" idx="12"/>
          </p:nvPr>
        </p:nvSpPr>
        <p:spPr>
          <a:xfrm>
            <a:off x="9216163" y="6515037"/>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Google Shape;33;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4" name="Google Shape;34;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5"/>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0" name="Google Shape;40;p2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6"/>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2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7" name="Google Shape;47;p2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7"/>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6" name="Google Shape;5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8"/>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1" name="Google Shape;61;p3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2" name="Google Shape;62;p3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0"/>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6"/>
        <p:cNvGrpSpPr/>
        <p:nvPr/>
      </p:nvGrpSpPr>
      <p:grpSpPr>
        <a:xfrm>
          <a:off x="0" y="0"/>
          <a:ext cx="0" cy="0"/>
          <a:chOff x="0" y="0"/>
          <a:chExt cx="0" cy="0"/>
        </a:xfrm>
      </p:grpSpPr>
      <p:sp>
        <p:nvSpPr>
          <p:cNvPr id="67" name="Google Shape;67;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8" name="Google Shape;68;p31"/>
          <p:cNvSpPr>
            <a:spLocks noGrp="1"/>
          </p:cNvSpPr>
          <p:nvPr>
            <p:ph type="pic" idx="2"/>
          </p:nvPr>
        </p:nvSpPr>
        <p:spPr>
          <a:xfrm>
            <a:off x="5183188" y="987425"/>
            <a:ext cx="6172200" cy="4873625"/>
          </a:xfrm>
          <a:prstGeom prst="rect">
            <a:avLst/>
          </a:prstGeom>
          <a:noFill/>
          <a:ln>
            <a:noFill/>
          </a:ln>
        </p:spPr>
      </p:sp>
      <p:sp>
        <p:nvSpPr>
          <p:cNvPr id="69" name="Google Shape;69;p3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1"/>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3"/>
        <p:cNvGrpSpPr/>
        <p:nvPr/>
      </p:nvGrpSpPr>
      <p:grpSpPr>
        <a:xfrm>
          <a:off x="0" y="0"/>
          <a:ext cx="0" cy="0"/>
          <a:chOff x="0" y="0"/>
          <a:chExt cx="0" cy="0"/>
        </a:xfrm>
      </p:grpSpPr>
      <p:sp>
        <p:nvSpPr>
          <p:cNvPr id="74" name="Google Shape;74;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5" name="Google Shape;75;p3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2"/>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6000">
              <a:srgbClr val="F4F4F4">
                <a:alpha val="97254"/>
              </a:srgbClr>
            </a:gs>
            <a:gs pos="100000">
              <a:srgbClr val="CECECE"/>
            </a:gs>
          </a:gsLst>
          <a:lin ang="8100000" scaled="0"/>
        </a:gradFill>
        <a:effectLst/>
      </p:bgPr>
    </p:bg>
    <p:spTree>
      <p:nvGrpSpPr>
        <p:cNvPr id="1" name="Shape 9"/>
        <p:cNvGrpSpPr/>
        <p:nvPr/>
      </p:nvGrpSpPr>
      <p:grpSpPr>
        <a:xfrm>
          <a:off x="0" y="0"/>
          <a:ext cx="0" cy="0"/>
          <a:chOff x="0" y="0"/>
          <a:chExt cx="0" cy="0"/>
        </a:xfrm>
      </p:grpSpPr>
      <p:pic>
        <p:nvPicPr>
          <p:cNvPr id="10" name="Google Shape;10;p22"/>
          <p:cNvPicPr preferRelativeResize="0"/>
          <p:nvPr/>
        </p:nvPicPr>
        <p:blipFill rotWithShape="1">
          <a:blip r:embed="rId12">
            <a:alphaModFix/>
          </a:blip>
          <a:srcRect l="91586"/>
          <a:stretch/>
        </p:blipFill>
        <p:spPr>
          <a:xfrm>
            <a:off x="0" y="6538911"/>
            <a:ext cx="12192000" cy="319089"/>
          </a:xfrm>
          <a:prstGeom prst="rect">
            <a:avLst/>
          </a:prstGeom>
          <a:noFill/>
          <a:ln>
            <a:noFill/>
          </a:ln>
        </p:spPr>
      </p:pic>
      <p:pic>
        <p:nvPicPr>
          <p:cNvPr id="11" name="Google Shape;11;p22"/>
          <p:cNvPicPr preferRelativeResize="0"/>
          <p:nvPr/>
        </p:nvPicPr>
        <p:blipFill rotWithShape="1">
          <a:blip r:embed="rId12">
            <a:alphaModFix/>
          </a:blip>
          <a:srcRect l="91586"/>
          <a:stretch/>
        </p:blipFill>
        <p:spPr>
          <a:xfrm>
            <a:off x="0" y="0"/>
            <a:ext cx="12192000" cy="1112676"/>
          </a:xfrm>
          <a:prstGeom prst="rect">
            <a:avLst/>
          </a:prstGeom>
          <a:noFill/>
          <a:ln>
            <a:noFill/>
          </a:ln>
        </p:spPr>
      </p:pic>
      <p:sp>
        <p:nvSpPr>
          <p:cNvPr id="12" name="Google Shape;12;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2"/>
          <p:cNvSpPr txBox="1">
            <a:spLocks noGrp="1"/>
          </p:cNvSpPr>
          <p:nvPr>
            <p:ph type="ftr" idx="11"/>
          </p:nvPr>
        </p:nvSpPr>
        <p:spPr>
          <a:xfrm>
            <a:off x="4038600" y="6363155"/>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l-PL"/>
              <a:t>‹#›</a:t>
            </a:fld>
            <a:endParaRPr/>
          </a:p>
        </p:txBody>
      </p:sp>
      <p:sp>
        <p:nvSpPr>
          <p:cNvPr id="16" name="Google Shape;16;p22"/>
          <p:cNvSpPr txBox="1"/>
          <p:nvPr/>
        </p:nvSpPr>
        <p:spPr>
          <a:xfrm>
            <a:off x="3562173" y="238101"/>
            <a:ext cx="5067654" cy="688458"/>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00000"/>
              </a:buClr>
              <a:buSzPts val="1800"/>
              <a:buFont typeface="Arial"/>
              <a:buNone/>
            </a:pPr>
            <a:r>
              <a:rPr lang="pl-PL" sz="1800" b="0" i="0" u="none" strike="noStrike" cap="none">
                <a:solidFill>
                  <a:schemeClr val="lt1"/>
                </a:solidFill>
                <a:latin typeface="Book Antiqua"/>
                <a:ea typeface="Book Antiqua"/>
                <a:cs typeface="Book Antiqua"/>
                <a:sym typeface="Book Antiqua"/>
              </a:rPr>
              <a:t>Departament Strategii i Funduszy Europejskich</a:t>
            </a:r>
            <a:endParaRPr sz="1800" b="0" i="0" u="none" strike="noStrike" cap="none">
              <a:solidFill>
                <a:schemeClr val="lt1"/>
              </a:solidFill>
              <a:latin typeface="Book Antiqua"/>
              <a:ea typeface="Book Antiqua"/>
              <a:cs typeface="Book Antiqua"/>
              <a:sym typeface="Book Antiqua"/>
            </a:endParaRPr>
          </a:p>
          <a:p>
            <a:pPr marL="0" marR="0" lvl="0" indent="0" algn="ctr" rtl="0">
              <a:lnSpc>
                <a:spcPct val="110000"/>
              </a:lnSpc>
              <a:spcBef>
                <a:spcPts val="0"/>
              </a:spcBef>
              <a:spcAft>
                <a:spcPts val="0"/>
              </a:spcAft>
              <a:buClr>
                <a:srgbClr val="000000"/>
              </a:buClr>
              <a:buSzPts val="1800"/>
              <a:buFont typeface="Arial"/>
              <a:buNone/>
            </a:pPr>
            <a:r>
              <a:rPr lang="pl-PL" sz="1800" b="0" i="0" u="none" strike="noStrike" cap="none">
                <a:solidFill>
                  <a:schemeClr val="lt1"/>
                </a:solidFill>
                <a:latin typeface="Book Antiqua"/>
                <a:ea typeface="Book Antiqua"/>
                <a:cs typeface="Book Antiqua"/>
                <a:sym typeface="Book Antiqua"/>
              </a:rPr>
              <a:t>IV Posiedzenie Rady</a:t>
            </a:r>
            <a:endParaRPr sz="1400" b="0" i="0" u="none" strike="noStrike" cap="none">
              <a:solidFill>
                <a:srgbClr val="000000"/>
              </a:solidFill>
              <a:latin typeface="Arial"/>
              <a:ea typeface="Arial"/>
              <a:cs typeface="Arial"/>
              <a:sym typeface="Arial"/>
            </a:endParaRPr>
          </a:p>
        </p:txBody>
      </p:sp>
      <p:sp>
        <p:nvSpPr>
          <p:cNvPr id="17" name="Google Shape;17;p22"/>
          <p:cNvSpPr txBox="1"/>
          <p:nvPr/>
        </p:nvSpPr>
        <p:spPr>
          <a:xfrm>
            <a:off x="10211471" y="413053"/>
            <a:ext cx="1741182" cy="33855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pl-PL" sz="1600" b="0" i="0" u="none" strike="noStrike" cap="none">
                <a:solidFill>
                  <a:schemeClr val="lt1"/>
                </a:solidFill>
                <a:latin typeface="Book Antiqua"/>
                <a:ea typeface="Book Antiqua"/>
                <a:cs typeface="Book Antiqua"/>
                <a:sym typeface="Book Antiqua"/>
              </a:rPr>
              <a:t>26 listopada 2020</a:t>
            </a:r>
            <a:endParaRPr sz="1600" b="0" i="0" u="none" strike="noStrike" cap="none">
              <a:solidFill>
                <a:schemeClr val="lt1"/>
              </a:solidFill>
              <a:latin typeface="Book Antiqua"/>
              <a:ea typeface="Book Antiqua"/>
              <a:cs typeface="Book Antiqua"/>
              <a:sym typeface="Book Antiqua"/>
            </a:endParaRPr>
          </a:p>
        </p:txBody>
      </p:sp>
      <p:pic>
        <p:nvPicPr>
          <p:cNvPr id="18" name="Google Shape;18;p22"/>
          <p:cNvPicPr preferRelativeResize="0"/>
          <p:nvPr/>
        </p:nvPicPr>
        <p:blipFill rotWithShape="1">
          <a:blip r:embed="rId12">
            <a:alphaModFix/>
          </a:blip>
          <a:srcRect/>
          <a:stretch/>
        </p:blipFill>
        <p:spPr>
          <a:xfrm>
            <a:off x="239347" y="0"/>
            <a:ext cx="2923858" cy="1112676"/>
          </a:xfrm>
          <a:prstGeom prst="rect">
            <a:avLst/>
          </a:prstGeom>
          <a:noFill/>
          <a:ln>
            <a:noFill/>
          </a:ln>
        </p:spPr>
      </p:pic>
      <p:pic>
        <p:nvPicPr>
          <p:cNvPr id="19" name="Google Shape;19;p22"/>
          <p:cNvPicPr preferRelativeResize="0"/>
          <p:nvPr/>
        </p:nvPicPr>
        <p:blipFill rotWithShape="1">
          <a:blip r:embed="rId13">
            <a:alphaModFix/>
          </a:blip>
          <a:srcRect l="91586"/>
          <a:stretch/>
        </p:blipFill>
        <p:spPr>
          <a:xfrm>
            <a:off x="0" y="6462889"/>
            <a:ext cx="12192000" cy="8282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hyperlink" Target="https://np.ms.gov.pl/"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www.gov.pl/web/sprawiedliwosc/edukacja-prawna" TargetMode="External"/><Relationship Id="rId5" Type="http://schemas.openxmlformats.org/officeDocument/2006/relationships/hyperlink" Target="https://www.facebook.com/sprawiedliwoscedukacjaprawna/" TargetMode="Externa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29032" y="2685140"/>
            <a:ext cx="12192000" cy="2794300"/>
          </a:xfrm>
          <a:prstGeom prst="rect">
            <a:avLst/>
          </a:prstGeom>
          <a:noFill/>
          <a:ln>
            <a:noFill/>
          </a:ln>
        </p:spPr>
        <p:txBody>
          <a:bodyPr spcFirstLastPara="1" wrap="square" lIns="91425" tIns="45700" rIns="91425" bIns="45700" anchor="b" anchorCtr="0">
            <a:noAutofit/>
          </a:bodyPr>
          <a:lstStyle/>
          <a:p>
            <a:pPr marL="0" lvl="0" indent="0" algn="ctr" rtl="0">
              <a:lnSpc>
                <a:spcPct val="150000"/>
              </a:lnSpc>
              <a:spcBef>
                <a:spcPts val="0"/>
              </a:spcBef>
              <a:spcAft>
                <a:spcPts val="0"/>
              </a:spcAft>
              <a:buClr>
                <a:schemeClr val="dk1"/>
              </a:buClr>
              <a:buSzPts val="3600"/>
              <a:buFont typeface="Times New Roman"/>
              <a:buNone/>
            </a:pPr>
            <a:r>
              <a:rPr lang="pl-PL" sz="4000" b="1">
                <a:latin typeface="Times New Roman"/>
                <a:ea typeface="Times New Roman"/>
                <a:cs typeface="Times New Roman"/>
                <a:sym typeface="Times New Roman"/>
              </a:rPr>
              <a:t>Nieodpłatna pomoc prawna, </a:t>
            </a:r>
            <a:br>
              <a:rPr lang="pl-PL" sz="4000" b="1">
                <a:latin typeface="Times New Roman"/>
                <a:ea typeface="Times New Roman"/>
                <a:cs typeface="Times New Roman"/>
                <a:sym typeface="Times New Roman"/>
              </a:rPr>
            </a:br>
            <a:r>
              <a:rPr lang="pl-PL" sz="4000" b="1">
                <a:latin typeface="Times New Roman"/>
                <a:ea typeface="Times New Roman"/>
                <a:cs typeface="Times New Roman"/>
                <a:sym typeface="Times New Roman"/>
              </a:rPr>
              <a:t>nieodpłatne poradnictwo obywatelskie, </a:t>
            </a:r>
            <a:br>
              <a:rPr lang="pl-PL" sz="4000" b="1">
                <a:latin typeface="Times New Roman"/>
                <a:ea typeface="Times New Roman"/>
                <a:cs typeface="Times New Roman"/>
                <a:sym typeface="Times New Roman"/>
              </a:rPr>
            </a:br>
            <a:r>
              <a:rPr lang="pl-PL" sz="4000" b="1">
                <a:latin typeface="Times New Roman"/>
                <a:ea typeface="Times New Roman"/>
                <a:cs typeface="Times New Roman"/>
                <a:sym typeface="Times New Roman"/>
              </a:rPr>
              <a:t>nieodpłatna mediacja </a:t>
            </a:r>
            <a:br>
              <a:rPr lang="pl-PL" sz="4000" b="1">
                <a:latin typeface="Times New Roman"/>
                <a:ea typeface="Times New Roman"/>
                <a:cs typeface="Times New Roman"/>
                <a:sym typeface="Times New Roman"/>
              </a:rPr>
            </a:br>
            <a:r>
              <a:rPr lang="pl-PL" sz="4000" b="1">
                <a:latin typeface="Times New Roman"/>
                <a:ea typeface="Times New Roman"/>
                <a:cs typeface="Times New Roman"/>
                <a:sym typeface="Times New Roman"/>
              </a:rPr>
              <a:t>oraz edukacja prawna</a:t>
            </a:r>
            <a:endParaRPr sz="4000" b="1">
              <a:latin typeface="Times New Roman"/>
              <a:ea typeface="Times New Roman"/>
              <a:cs typeface="Times New Roman"/>
              <a:sym typeface="Times New Roman"/>
            </a:endParaRPr>
          </a:p>
        </p:txBody>
      </p:sp>
      <p:sp>
        <p:nvSpPr>
          <p:cNvPr id="90" name="Google Shape;9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a:t>
            </a:fld>
            <a:endParaRPr/>
          </a:p>
        </p:txBody>
      </p:sp>
      <p:pic>
        <p:nvPicPr>
          <p:cNvPr id="91" name="Google Shape;91;p1"/>
          <p:cNvPicPr preferRelativeResize="0"/>
          <p:nvPr/>
        </p:nvPicPr>
        <p:blipFill rotWithShape="1">
          <a:blip r:embed="rId3">
            <a:alphaModFix/>
          </a:blip>
          <a:srcRect/>
          <a:stretch/>
        </p:blipFill>
        <p:spPr>
          <a:xfrm>
            <a:off x="3427856" y="52796"/>
            <a:ext cx="1911060" cy="996364"/>
          </a:xfrm>
          <a:prstGeom prst="rect">
            <a:avLst/>
          </a:prstGeom>
          <a:noFill/>
          <a:ln>
            <a:noFill/>
          </a:ln>
        </p:spPr>
      </p:pic>
      <p:pic>
        <p:nvPicPr>
          <p:cNvPr id="92" name="Google Shape;92;p1"/>
          <p:cNvPicPr preferRelativeResize="0"/>
          <p:nvPr/>
        </p:nvPicPr>
        <p:blipFill rotWithShape="1">
          <a:blip r:embed="rId4">
            <a:alphaModFix/>
          </a:blip>
          <a:srcRect/>
          <a:stretch/>
        </p:blipFill>
        <p:spPr>
          <a:xfrm>
            <a:off x="5115466" y="133912"/>
            <a:ext cx="7076534" cy="795236"/>
          </a:xfrm>
          <a:prstGeom prst="rect">
            <a:avLst/>
          </a:prstGeom>
          <a:noFill/>
          <a:ln>
            <a:noFill/>
          </a:ln>
        </p:spPr>
      </p:pic>
      <p:sp>
        <p:nvSpPr>
          <p:cNvPr id="93" name="Google Shape;93;p1"/>
          <p:cNvSpPr txBox="1"/>
          <p:nvPr/>
        </p:nvSpPr>
        <p:spPr>
          <a:xfrm>
            <a:off x="1550518" y="4172860"/>
            <a:ext cx="8832900" cy="1815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endParaRPr sz="1400" b="0" i="0" u="none" strike="noStrike" cap="none">
              <a:solidFill>
                <a:srgbClr val="000000"/>
              </a:solidFill>
              <a:latin typeface="Times New Roman"/>
              <a:ea typeface="Times New Roman"/>
              <a:cs typeface="Times New Roman"/>
              <a:sym typeface="Times New Roman"/>
            </a:endParaRPr>
          </a:p>
        </p:txBody>
      </p:sp>
      <p:sp>
        <p:nvSpPr>
          <p:cNvPr id="94" name="Google Shape;94;p1"/>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18"/>
          <p:cNvPicPr preferRelativeResize="0"/>
          <p:nvPr/>
        </p:nvPicPr>
        <p:blipFill rotWithShape="1">
          <a:blip r:embed="rId3">
            <a:alphaModFix/>
          </a:blip>
          <a:srcRect/>
          <a:stretch/>
        </p:blipFill>
        <p:spPr>
          <a:xfrm>
            <a:off x="10789923" y="2514996"/>
            <a:ext cx="1116000" cy="1116000"/>
          </a:xfrm>
          <a:prstGeom prst="rect">
            <a:avLst/>
          </a:prstGeom>
          <a:noFill/>
          <a:ln>
            <a:noFill/>
          </a:ln>
        </p:spPr>
      </p:pic>
      <p:sp>
        <p:nvSpPr>
          <p:cNvPr id="202" name="Google Shape;202;p18"/>
          <p:cNvSpPr txBox="1">
            <a:spLocks noGrp="1"/>
          </p:cNvSpPr>
          <p:nvPr>
            <p:ph type="title"/>
          </p:nvPr>
        </p:nvSpPr>
        <p:spPr>
          <a:xfrm>
            <a:off x="135609" y="1443722"/>
            <a:ext cx="11607866" cy="6462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r>
              <a:rPr lang="pl-PL" sz="3200" dirty="0">
                <a:latin typeface="Times New Roman"/>
                <a:ea typeface="Times New Roman"/>
                <a:cs typeface="Times New Roman"/>
                <a:sym typeface="Times New Roman"/>
              </a:rPr>
              <a:t>Nieodpłatna pomoc udzielana poza punktem jest:</a:t>
            </a:r>
            <a:r>
              <a:rPr lang="pl-PL" sz="3200" dirty="0"/>
              <a:t/>
            </a:r>
            <a:br>
              <a:rPr lang="pl-PL" sz="3200" dirty="0"/>
            </a:br>
            <a:r>
              <a:rPr lang="pl-PL" sz="3600" dirty="0">
                <a:latin typeface="Times New Roman"/>
                <a:ea typeface="Times New Roman"/>
                <a:cs typeface="Times New Roman"/>
                <a:sym typeface="Times New Roman"/>
              </a:rPr>
              <a:t> </a:t>
            </a:r>
            <a:endParaRPr sz="3600" dirty="0">
              <a:latin typeface="Times New Roman"/>
              <a:ea typeface="Times New Roman"/>
              <a:cs typeface="Times New Roman"/>
              <a:sym typeface="Times New Roman"/>
            </a:endParaRPr>
          </a:p>
        </p:txBody>
      </p:sp>
      <p:sp>
        <p:nvSpPr>
          <p:cNvPr id="203" name="Google Shape;203;p18"/>
          <p:cNvSpPr txBox="1">
            <a:spLocks noGrp="1"/>
          </p:cNvSpPr>
          <p:nvPr>
            <p:ph type="body" idx="1"/>
          </p:nvPr>
        </p:nvSpPr>
        <p:spPr>
          <a:xfrm>
            <a:off x="232638" y="2145612"/>
            <a:ext cx="10355125" cy="4165476"/>
          </a:xfrm>
          <a:prstGeom prst="rect">
            <a:avLst/>
          </a:prstGeom>
          <a:noFill/>
          <a:ln>
            <a:noFill/>
          </a:ln>
        </p:spPr>
        <p:txBody>
          <a:bodyPr spcFirstLastPara="1" wrap="square" lIns="91425" tIns="45700" rIns="91425" bIns="45700" anchor="t" anchorCtr="0">
            <a:noAutofit/>
          </a:bodyPr>
          <a:lstStyle/>
          <a:p>
            <a:pPr marL="457200" lvl="0" indent="-228600" algn="just" rtl="0">
              <a:lnSpc>
                <a:spcPct val="90000"/>
              </a:lnSpc>
              <a:spcBef>
                <a:spcPts val="1000"/>
              </a:spcBef>
              <a:spcAft>
                <a:spcPts val="0"/>
              </a:spcAft>
              <a:buSzPts val="2600"/>
              <a:buFont typeface="Times New Roman"/>
              <a:buNone/>
            </a:pPr>
            <a:endParaRPr sz="2600" dirty="0">
              <a:latin typeface="Times New Roman"/>
              <a:ea typeface="Times New Roman"/>
              <a:cs typeface="Times New Roman"/>
              <a:sym typeface="Times New Roman"/>
            </a:endParaRPr>
          </a:p>
          <a:p>
            <a:pPr marL="457200" lvl="0" indent="-393700" algn="just" rtl="0">
              <a:lnSpc>
                <a:spcPct val="100000"/>
              </a:lnSpc>
              <a:spcBef>
                <a:spcPts val="1000"/>
              </a:spcBef>
              <a:spcAft>
                <a:spcPts val="0"/>
              </a:spcAft>
              <a:buSzPts val="2600"/>
              <a:buFont typeface="Times New Roman"/>
              <a:buChar char="✓"/>
            </a:pPr>
            <a:r>
              <a:rPr lang="pl-PL" sz="2600" dirty="0">
                <a:latin typeface="Times New Roman"/>
                <a:ea typeface="Times New Roman"/>
                <a:cs typeface="Times New Roman"/>
                <a:sym typeface="Times New Roman"/>
              </a:rPr>
              <a:t>możliwa: w przypadku </a:t>
            </a:r>
            <a:r>
              <a:rPr lang="pl-PL" sz="2600" b="1" dirty="0">
                <a:latin typeface="Times New Roman"/>
                <a:ea typeface="Times New Roman"/>
                <a:cs typeface="Times New Roman"/>
                <a:sym typeface="Times New Roman"/>
              </a:rPr>
              <a:t>gdy zaistnieje wyjątkowa sytuacja </a:t>
            </a:r>
            <a:r>
              <a:rPr lang="pl-PL" sz="2600" dirty="0">
                <a:latin typeface="Times New Roman"/>
                <a:ea typeface="Times New Roman"/>
                <a:cs typeface="Times New Roman"/>
                <a:sym typeface="Times New Roman"/>
              </a:rPr>
              <a:t>na terenie danego powiatu spowodowana restrykcjami wynikającymi, m.in. ze stanu epidemii, stanu wyjątkowego;</a:t>
            </a:r>
            <a:endParaRPr dirty="0"/>
          </a:p>
          <a:p>
            <a:pPr marL="457200" lvl="0" indent="-393700" algn="just" rtl="0">
              <a:lnSpc>
                <a:spcPct val="100000"/>
              </a:lnSpc>
              <a:spcBef>
                <a:spcPts val="1600"/>
              </a:spcBef>
              <a:spcAft>
                <a:spcPts val="0"/>
              </a:spcAft>
              <a:buSzPts val="2600"/>
              <a:buFont typeface="Times New Roman"/>
              <a:buChar char="✓"/>
            </a:pPr>
            <a:r>
              <a:rPr lang="pl-PL" sz="2600" dirty="0">
                <a:solidFill>
                  <a:srgbClr val="FF0000"/>
                </a:solidFill>
                <a:latin typeface="Times New Roman"/>
                <a:ea typeface="Times New Roman"/>
                <a:cs typeface="Times New Roman"/>
                <a:sym typeface="Times New Roman"/>
              </a:rPr>
              <a:t>obowiązkowa: </a:t>
            </a:r>
            <a:r>
              <a:rPr lang="pl-PL" sz="2600" dirty="0">
                <a:solidFill>
                  <a:schemeClr val="dk1"/>
                </a:solidFill>
                <a:latin typeface="Times New Roman"/>
                <a:ea typeface="Times New Roman"/>
                <a:cs typeface="Times New Roman"/>
                <a:sym typeface="Times New Roman"/>
              </a:rPr>
              <a:t>dla osób</a:t>
            </a:r>
            <a:r>
              <a:rPr lang="pl-PL" sz="2600" dirty="0">
                <a:latin typeface="Times New Roman"/>
                <a:ea typeface="Times New Roman"/>
                <a:cs typeface="Times New Roman"/>
                <a:sym typeface="Times New Roman"/>
              </a:rPr>
              <a:t> ze </a:t>
            </a:r>
            <a:r>
              <a:rPr lang="pl-PL" sz="2600" b="1" dirty="0">
                <a:latin typeface="Times New Roman"/>
                <a:ea typeface="Times New Roman"/>
                <a:cs typeface="Times New Roman"/>
                <a:sym typeface="Times New Roman"/>
              </a:rPr>
              <a:t>znaczną niepełnosprawnością ruchową</a:t>
            </a:r>
            <a:r>
              <a:rPr lang="pl-PL" sz="2600" dirty="0">
                <a:latin typeface="Times New Roman"/>
                <a:ea typeface="Times New Roman"/>
                <a:cs typeface="Times New Roman"/>
                <a:sym typeface="Times New Roman"/>
              </a:rPr>
              <a:t>, które nie mogą </a:t>
            </a:r>
            <a:r>
              <a:rPr lang="pl-PL" sz="2500" dirty="0">
                <a:latin typeface="Times New Roman"/>
                <a:ea typeface="Times New Roman"/>
                <a:cs typeface="Times New Roman"/>
                <a:sym typeface="Times New Roman"/>
              </a:rPr>
              <a:t>stawić się </a:t>
            </a:r>
            <a:r>
              <a:rPr lang="pl-PL" sz="2600" dirty="0">
                <a:solidFill>
                  <a:schemeClr val="dk1"/>
                </a:solidFill>
                <a:latin typeface="Times New Roman"/>
                <a:ea typeface="Times New Roman"/>
                <a:cs typeface="Times New Roman"/>
                <a:sym typeface="Times New Roman"/>
              </a:rPr>
              <a:t>w punkcie osobiście lub mają </a:t>
            </a:r>
            <a:r>
              <a:rPr lang="pl-PL" sz="2600" b="1" dirty="0">
                <a:solidFill>
                  <a:schemeClr val="dk1"/>
                </a:solidFill>
                <a:latin typeface="Times New Roman"/>
                <a:ea typeface="Times New Roman"/>
                <a:cs typeface="Times New Roman"/>
                <a:sym typeface="Times New Roman"/>
              </a:rPr>
              <a:t>problem </a:t>
            </a:r>
            <a:br>
              <a:rPr lang="pl-PL" sz="2600" b="1" dirty="0">
                <a:solidFill>
                  <a:schemeClr val="dk1"/>
                </a:solidFill>
                <a:latin typeface="Times New Roman"/>
                <a:ea typeface="Times New Roman"/>
                <a:cs typeface="Times New Roman"/>
                <a:sym typeface="Times New Roman"/>
              </a:rPr>
            </a:br>
            <a:r>
              <a:rPr lang="pl-PL" sz="2600" b="1" dirty="0">
                <a:solidFill>
                  <a:schemeClr val="dk1"/>
                </a:solidFill>
                <a:latin typeface="Times New Roman"/>
                <a:ea typeface="Times New Roman"/>
                <a:cs typeface="Times New Roman"/>
                <a:sym typeface="Times New Roman"/>
              </a:rPr>
              <a:t>w komunikowaniu się</a:t>
            </a:r>
            <a:r>
              <a:rPr lang="pl-PL" sz="2600" dirty="0">
                <a:solidFill>
                  <a:schemeClr val="dk1"/>
                </a:solidFill>
                <a:latin typeface="Times New Roman"/>
                <a:ea typeface="Times New Roman"/>
                <a:cs typeface="Times New Roman"/>
                <a:sym typeface="Times New Roman"/>
              </a:rPr>
              <a:t>.</a:t>
            </a:r>
            <a:endParaRPr dirty="0"/>
          </a:p>
          <a:p>
            <a:pPr marL="457200" lvl="0" indent="0" algn="just" rtl="0">
              <a:lnSpc>
                <a:spcPct val="80000"/>
              </a:lnSpc>
              <a:spcBef>
                <a:spcPts val="1600"/>
              </a:spcBef>
              <a:spcAft>
                <a:spcPts val="0"/>
              </a:spcAft>
              <a:buSzPts val="1800"/>
              <a:buNone/>
            </a:pPr>
            <a:endParaRPr sz="2600" dirty="0">
              <a:solidFill>
                <a:schemeClr val="dk1"/>
              </a:solidFill>
              <a:latin typeface="Times New Roman"/>
              <a:ea typeface="Times New Roman"/>
              <a:cs typeface="Times New Roman"/>
              <a:sym typeface="Times New Roman"/>
            </a:endParaRPr>
          </a:p>
          <a:p>
            <a:pPr marL="114300" lvl="0" indent="0" algn="just" rtl="0">
              <a:lnSpc>
                <a:spcPct val="80000"/>
              </a:lnSpc>
              <a:spcBef>
                <a:spcPts val="1000"/>
              </a:spcBef>
              <a:spcAft>
                <a:spcPts val="0"/>
              </a:spcAft>
              <a:buSzPts val="1800"/>
              <a:buNone/>
            </a:pPr>
            <a:endParaRPr sz="2600" dirty="0"/>
          </a:p>
          <a:p>
            <a:pPr marL="63500" lvl="0" indent="0" algn="just" rtl="0">
              <a:lnSpc>
                <a:spcPct val="90000"/>
              </a:lnSpc>
              <a:spcBef>
                <a:spcPts val="1000"/>
              </a:spcBef>
              <a:spcAft>
                <a:spcPts val="0"/>
              </a:spcAft>
              <a:buSzPts val="2600"/>
              <a:buNone/>
            </a:pPr>
            <a:endParaRPr sz="2600" dirty="0">
              <a:latin typeface="Times New Roman"/>
              <a:ea typeface="Times New Roman"/>
              <a:cs typeface="Times New Roman"/>
              <a:sym typeface="Times New Roman"/>
            </a:endParaRPr>
          </a:p>
          <a:p>
            <a:pPr marL="457200" lvl="0" indent="-228600" algn="just" rtl="0">
              <a:lnSpc>
                <a:spcPct val="90000"/>
              </a:lnSpc>
              <a:spcBef>
                <a:spcPts val="1000"/>
              </a:spcBef>
              <a:spcAft>
                <a:spcPts val="0"/>
              </a:spcAft>
              <a:buSzPts val="2600"/>
              <a:buFont typeface="Times New Roman"/>
              <a:buNone/>
            </a:pPr>
            <a:endParaRPr dirty="0"/>
          </a:p>
        </p:txBody>
      </p:sp>
      <p:sp>
        <p:nvSpPr>
          <p:cNvPr id="204" name="Google Shape;204;p18"/>
          <p:cNvSpPr txBox="1">
            <a:spLocks noGrp="1"/>
          </p:cNvSpPr>
          <p:nvPr>
            <p:ph type="sldNum" idx="12"/>
          </p:nvPr>
        </p:nvSpPr>
        <p:spPr>
          <a:xfrm>
            <a:off x="9216163" y="6515037"/>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10</a:t>
            </a:fld>
            <a:endParaRPr/>
          </a:p>
        </p:txBody>
      </p:sp>
      <p:pic>
        <p:nvPicPr>
          <p:cNvPr id="205" name="Google Shape;205;p18"/>
          <p:cNvPicPr preferRelativeResize="0"/>
          <p:nvPr/>
        </p:nvPicPr>
        <p:blipFill rotWithShape="1">
          <a:blip r:embed="rId4">
            <a:alphaModFix/>
          </a:blip>
          <a:srcRect/>
          <a:stretch/>
        </p:blipFill>
        <p:spPr>
          <a:xfrm>
            <a:off x="3427856" y="114402"/>
            <a:ext cx="8415099" cy="897086"/>
          </a:xfrm>
          <a:prstGeom prst="rect">
            <a:avLst/>
          </a:prstGeom>
          <a:noFill/>
          <a:ln>
            <a:noFill/>
          </a:ln>
        </p:spPr>
      </p:pic>
      <p:pic>
        <p:nvPicPr>
          <p:cNvPr id="206" name="Google Shape;206;p18"/>
          <p:cNvPicPr preferRelativeResize="0"/>
          <p:nvPr/>
        </p:nvPicPr>
        <p:blipFill rotWithShape="1">
          <a:blip r:embed="rId5">
            <a:alphaModFix/>
          </a:blip>
          <a:srcRect/>
          <a:stretch/>
        </p:blipFill>
        <p:spPr>
          <a:xfrm>
            <a:off x="10614482" y="4100971"/>
            <a:ext cx="1318160" cy="1424016"/>
          </a:xfrm>
          <a:prstGeom prst="rect">
            <a:avLst/>
          </a:prstGeom>
          <a:noFill/>
          <a:ln>
            <a:noFill/>
          </a:ln>
        </p:spPr>
      </p:pic>
      <p:sp>
        <p:nvSpPr>
          <p:cNvPr id="207" name="Google Shape;207;p18"/>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30480" y="1011488"/>
            <a:ext cx="11607866" cy="1116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r>
              <a:rPr lang="pl-PL" sz="3600">
                <a:latin typeface="Times New Roman"/>
                <a:ea typeface="Times New Roman"/>
                <a:cs typeface="Times New Roman"/>
                <a:sym typeface="Times New Roman"/>
              </a:rPr>
              <a:t> </a:t>
            </a:r>
            <a:endParaRPr sz="3600">
              <a:latin typeface="Times New Roman"/>
              <a:ea typeface="Times New Roman"/>
              <a:cs typeface="Times New Roman"/>
              <a:sym typeface="Times New Roman"/>
            </a:endParaRPr>
          </a:p>
        </p:txBody>
      </p:sp>
      <p:sp>
        <p:nvSpPr>
          <p:cNvPr id="213" name="Google Shape;213;p36"/>
          <p:cNvSpPr txBox="1">
            <a:spLocks noGrp="1"/>
          </p:cNvSpPr>
          <p:nvPr>
            <p:ph type="sldNum" idx="12"/>
          </p:nvPr>
        </p:nvSpPr>
        <p:spPr>
          <a:xfrm>
            <a:off x="9216163" y="6515037"/>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11</a:t>
            </a:fld>
            <a:endParaRPr/>
          </a:p>
        </p:txBody>
      </p:sp>
      <p:pic>
        <p:nvPicPr>
          <p:cNvPr id="214" name="Google Shape;214;p36"/>
          <p:cNvPicPr preferRelativeResize="0"/>
          <p:nvPr/>
        </p:nvPicPr>
        <p:blipFill rotWithShape="1">
          <a:blip r:embed="rId3">
            <a:alphaModFix/>
          </a:blip>
          <a:srcRect/>
          <a:stretch/>
        </p:blipFill>
        <p:spPr>
          <a:xfrm>
            <a:off x="3427856" y="114402"/>
            <a:ext cx="8415099" cy="897086"/>
          </a:xfrm>
          <a:prstGeom prst="rect">
            <a:avLst/>
          </a:prstGeom>
          <a:noFill/>
          <a:ln>
            <a:noFill/>
          </a:ln>
        </p:spPr>
      </p:pic>
      <p:sp>
        <p:nvSpPr>
          <p:cNvPr id="215" name="Google Shape;215;p36"/>
          <p:cNvSpPr/>
          <p:nvPr/>
        </p:nvSpPr>
        <p:spPr>
          <a:xfrm>
            <a:off x="557575" y="1317825"/>
            <a:ext cx="11173200" cy="5197200"/>
          </a:xfrm>
          <a:prstGeom prst="snip2DiagRect">
            <a:avLst>
              <a:gd name="adj1" fmla="val 0"/>
              <a:gd name="adj2"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0" algn="ctr" rtl="0">
              <a:lnSpc>
                <a:spcPct val="115000"/>
              </a:lnSpc>
              <a:spcBef>
                <a:spcPts val="0"/>
              </a:spcBef>
              <a:spcAft>
                <a:spcPts val="0"/>
              </a:spcAft>
              <a:buClr>
                <a:srgbClr val="000000"/>
              </a:buClr>
              <a:buSzPts val="2400"/>
              <a:buFont typeface="Arial"/>
              <a:buNone/>
            </a:pPr>
            <a:endParaRPr sz="2400" b="1" dirty="0">
              <a:solidFill>
                <a:schemeClr val="dk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2400"/>
              <a:buFont typeface="Arial"/>
              <a:buNone/>
            </a:pPr>
            <a:r>
              <a:rPr lang="pl-PL" sz="2400" b="1" i="0" u="none" strike="noStrike" cap="none" dirty="0">
                <a:solidFill>
                  <a:schemeClr val="dk1"/>
                </a:solidFill>
                <a:latin typeface="Calibri"/>
                <a:ea typeface="Calibri"/>
                <a:cs typeface="Calibri"/>
                <a:sym typeface="Calibri"/>
              </a:rPr>
              <a:t>ĆWICZENIE</a:t>
            </a:r>
            <a:endParaRPr dirty="0"/>
          </a:p>
          <a:p>
            <a:pPr marL="269999" lvl="0" indent="0" algn="just" rtl="0">
              <a:spcBef>
                <a:spcPts val="0"/>
              </a:spcBef>
              <a:spcAft>
                <a:spcPts val="0"/>
              </a:spcAft>
              <a:buClr>
                <a:schemeClr val="dk1"/>
              </a:buClr>
              <a:buSzPts val="1100"/>
              <a:buFont typeface="Arial"/>
              <a:buNone/>
            </a:pPr>
            <a:r>
              <a:rPr lang="pl-PL" sz="1600" dirty="0">
                <a:solidFill>
                  <a:schemeClr val="dk1"/>
                </a:solidFill>
                <a:latin typeface="Calibri"/>
                <a:ea typeface="Calibri"/>
                <a:cs typeface="Calibri"/>
                <a:sym typeface="Calibri"/>
              </a:rPr>
              <a:t>Pan Michał jest właścicielem niedawno otwartej włoskiej pizzerii ,,Bella Ciao”. Samodzielnie, lecz bardzo skrupulatnie prowadzi lokal, który jest jego pasją. Pan Michał dba o każdy szczegół, dzięki czemu zdobył uznanie wśród lokalnych klientów. W ostatnim tygodniu przytrafił mu się jednak przykry incydent. Jeden z klientów - Pan Stefan podczas spożywania pizzy złamał sobie zęba. Zarzucił, iż to wina pizzy, która była tak twarda, że ,,Każdy by sobie na niej zęby połamał!”. Pan Stefan wygrażał się, że “obsmaruje” lokal na wszystkich możliwych forach internetowych, oraz że pójdzie ze sprawą do sądu, ponieważ pizzeria Michała wyrządziła mu krzywdę. Pan Michał nie może uwierzyć jednak, że pizza w jego lokalu miałaby być przyczyną złamania zęba. Zawsze dba o to, żeby ciasto w pizzy było puszyste i mięciutkie. Obawia się jednak, że w wyniku rozpowszechniania negatywnych opinii przez Pana Stefana oraz procesu sądowego straci wielu klientów.</a:t>
            </a:r>
            <a:endParaRPr dirty="0"/>
          </a:p>
          <a:p>
            <a:pPr marL="360000" marR="0" lvl="0" indent="0" algn="just" rtl="0">
              <a:lnSpc>
                <a:spcPct val="100000"/>
              </a:lnSpc>
              <a:spcBef>
                <a:spcPts val="0"/>
              </a:spcBef>
              <a:spcAft>
                <a:spcPts val="0"/>
              </a:spcAft>
              <a:buClr>
                <a:schemeClr val="dk1"/>
              </a:buClr>
              <a:buSzPts val="1100"/>
              <a:buFont typeface="Arial"/>
              <a:buNone/>
            </a:pPr>
            <a:endParaRPr sz="1700" b="0" i="0" u="none" strike="noStrike" cap="none" dirty="0">
              <a:solidFill>
                <a:schemeClr val="dk1"/>
              </a:solidFill>
              <a:latin typeface="Calibri"/>
              <a:ea typeface="Calibri"/>
              <a:cs typeface="Calibri"/>
              <a:sym typeface="Calibri"/>
            </a:endParaRPr>
          </a:p>
          <a:p>
            <a:pPr marL="0" marR="0" lvl="0" indent="0" algn="just" rtl="0">
              <a:lnSpc>
                <a:spcPct val="150000"/>
              </a:lnSpc>
              <a:spcBef>
                <a:spcPts val="0"/>
              </a:spcBef>
              <a:spcAft>
                <a:spcPts val="0"/>
              </a:spcAft>
              <a:buClr>
                <a:schemeClr val="dk1"/>
              </a:buClr>
              <a:buSzPts val="1100"/>
              <a:buFont typeface="Arial"/>
              <a:buNone/>
            </a:pPr>
            <a:r>
              <a:rPr lang="pl-PL" sz="1700" b="1" u="sng" dirty="0">
                <a:solidFill>
                  <a:schemeClr val="dk1"/>
                </a:solidFill>
                <a:latin typeface="Calibri"/>
                <a:ea typeface="Calibri"/>
                <a:cs typeface="Calibri"/>
                <a:sym typeface="Calibri"/>
              </a:rPr>
              <a:t> </a:t>
            </a:r>
            <a:r>
              <a:rPr lang="pl-PL" sz="1700" b="1" i="0" u="sng" strike="noStrike" cap="none" dirty="0">
                <a:solidFill>
                  <a:schemeClr val="dk1"/>
                </a:solidFill>
                <a:latin typeface="Calibri"/>
                <a:ea typeface="Calibri"/>
                <a:cs typeface="Calibri"/>
                <a:sym typeface="Calibri"/>
              </a:rPr>
              <a:t>Tu wkracza Wasz zespół:</a:t>
            </a:r>
            <a:endParaRPr sz="1700" b="1" i="0" u="sng" strike="noStrike" cap="none" dirty="0">
              <a:solidFill>
                <a:schemeClr val="dk1"/>
              </a:solidFill>
              <a:latin typeface="Calibri"/>
              <a:ea typeface="Calibri"/>
              <a:cs typeface="Calibri"/>
              <a:sym typeface="Calibri"/>
            </a:endParaRPr>
          </a:p>
          <a:p>
            <a:pPr marL="727199" lvl="0" indent="0" algn="just" rtl="0">
              <a:lnSpc>
                <a:spcPct val="115000"/>
              </a:lnSpc>
              <a:spcBef>
                <a:spcPts val="0"/>
              </a:spcBef>
              <a:spcAft>
                <a:spcPts val="0"/>
              </a:spcAft>
              <a:buNone/>
            </a:pPr>
            <a:r>
              <a:rPr lang="pl-PL" sz="1600" dirty="0">
                <a:solidFill>
                  <a:schemeClr val="dk1"/>
                </a:solidFill>
                <a:latin typeface="Calibri"/>
                <a:ea typeface="Calibri"/>
                <a:cs typeface="Calibri"/>
                <a:sym typeface="Calibri"/>
              </a:rPr>
              <a:t>Wskażcie, do którego z punktów pomocy powinien udać się Pan Michał. Zastanówcie się, kto może pomóc Panu Michałowi. Czy będzie to prawnik/doradca/mediator? Spróbujcie wcielić się w rolę odpowiedniego przedstawiciela danej profesji i pomóżcie Panu Michałowi.</a:t>
            </a:r>
            <a:endParaRPr sz="1400" b="0" i="0" u="none" strike="noStrike" cap="none" dirty="0">
              <a:solidFill>
                <a:srgbClr val="000000"/>
              </a:solidFill>
              <a:latin typeface="Arial"/>
              <a:ea typeface="Arial"/>
              <a:cs typeface="Arial"/>
              <a:sym typeface="Arial"/>
            </a:endParaRPr>
          </a:p>
        </p:txBody>
      </p:sp>
      <p:sp>
        <p:nvSpPr>
          <p:cNvPr id="216" name="Google Shape;216;p36"/>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pic>
        <p:nvPicPr>
          <p:cNvPr id="217" name="Google Shape;217;p36"/>
          <p:cNvPicPr preferRelativeResize="0"/>
          <p:nvPr/>
        </p:nvPicPr>
        <p:blipFill>
          <a:blip r:embed="rId4">
            <a:alphaModFix/>
          </a:blip>
          <a:stretch>
            <a:fillRect/>
          </a:stretch>
        </p:blipFill>
        <p:spPr>
          <a:xfrm>
            <a:off x="5609654" y="1210113"/>
            <a:ext cx="1112667" cy="897100"/>
          </a:xfrm>
          <a:prstGeom prst="rect">
            <a:avLst/>
          </a:prstGeom>
          <a:noFill/>
          <a:ln>
            <a:noFill/>
          </a:ln>
        </p:spPr>
      </p:pic>
      <p:pic>
        <p:nvPicPr>
          <p:cNvPr id="218" name="Google Shape;218;p36"/>
          <p:cNvPicPr preferRelativeResize="0"/>
          <p:nvPr/>
        </p:nvPicPr>
        <p:blipFill>
          <a:blip r:embed="rId5">
            <a:alphaModFix/>
          </a:blip>
          <a:stretch>
            <a:fillRect/>
          </a:stretch>
        </p:blipFill>
        <p:spPr>
          <a:xfrm>
            <a:off x="1327325" y="5454925"/>
            <a:ext cx="280250" cy="280250"/>
          </a:xfrm>
          <a:prstGeom prst="rect">
            <a:avLst/>
          </a:prstGeom>
          <a:noFill/>
          <a:ln>
            <a:noFill/>
          </a:ln>
        </p:spPr>
      </p:pic>
      <p:pic>
        <p:nvPicPr>
          <p:cNvPr id="219" name="Google Shape;219;p36"/>
          <p:cNvPicPr preferRelativeResize="0"/>
          <p:nvPr/>
        </p:nvPicPr>
        <p:blipFill>
          <a:blip r:embed="rId6">
            <a:alphaModFix/>
          </a:blip>
          <a:stretch>
            <a:fillRect/>
          </a:stretch>
        </p:blipFill>
        <p:spPr>
          <a:xfrm>
            <a:off x="828900" y="3320750"/>
            <a:ext cx="365100" cy="365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gebb4b38f6a_0_56"/>
          <p:cNvSpPr txBox="1">
            <a:spLocks noGrp="1"/>
          </p:cNvSpPr>
          <p:nvPr>
            <p:ph type="title"/>
          </p:nvPr>
        </p:nvSpPr>
        <p:spPr>
          <a:xfrm>
            <a:off x="30480" y="1011488"/>
            <a:ext cx="11607900" cy="1116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r>
              <a:rPr lang="pl-PL" sz="3600">
                <a:latin typeface="Times New Roman"/>
                <a:ea typeface="Times New Roman"/>
                <a:cs typeface="Times New Roman"/>
                <a:sym typeface="Times New Roman"/>
              </a:rPr>
              <a:t> </a:t>
            </a:r>
            <a:endParaRPr sz="3600">
              <a:latin typeface="Times New Roman"/>
              <a:ea typeface="Times New Roman"/>
              <a:cs typeface="Times New Roman"/>
              <a:sym typeface="Times New Roman"/>
            </a:endParaRPr>
          </a:p>
        </p:txBody>
      </p:sp>
      <p:sp>
        <p:nvSpPr>
          <p:cNvPr id="225" name="Google Shape;225;gebb4b38f6a_0_56"/>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12</a:t>
            </a:fld>
            <a:endParaRPr/>
          </a:p>
        </p:txBody>
      </p:sp>
      <p:pic>
        <p:nvPicPr>
          <p:cNvPr id="226" name="Google Shape;226;gebb4b38f6a_0_56"/>
          <p:cNvPicPr preferRelativeResize="0"/>
          <p:nvPr/>
        </p:nvPicPr>
        <p:blipFill rotWithShape="1">
          <a:blip r:embed="rId3">
            <a:alphaModFix/>
          </a:blip>
          <a:srcRect/>
          <a:stretch/>
        </p:blipFill>
        <p:spPr>
          <a:xfrm>
            <a:off x="3427856" y="114402"/>
            <a:ext cx="8415100" cy="897086"/>
          </a:xfrm>
          <a:prstGeom prst="rect">
            <a:avLst/>
          </a:prstGeom>
          <a:noFill/>
          <a:ln>
            <a:noFill/>
          </a:ln>
        </p:spPr>
      </p:pic>
      <p:sp>
        <p:nvSpPr>
          <p:cNvPr id="227" name="Google Shape;227;gebb4b38f6a_0_56"/>
          <p:cNvSpPr/>
          <p:nvPr/>
        </p:nvSpPr>
        <p:spPr>
          <a:xfrm>
            <a:off x="557575" y="1317825"/>
            <a:ext cx="11173200" cy="5197200"/>
          </a:xfrm>
          <a:prstGeom prst="snip2DiagRect">
            <a:avLst>
              <a:gd name="adj1" fmla="val 0"/>
              <a:gd name="adj2"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0" algn="ctr" rtl="0">
              <a:lnSpc>
                <a:spcPct val="115000"/>
              </a:lnSpc>
              <a:spcBef>
                <a:spcPts val="0"/>
              </a:spcBef>
              <a:spcAft>
                <a:spcPts val="0"/>
              </a:spcAft>
              <a:buClr>
                <a:srgbClr val="000000"/>
              </a:buClr>
              <a:buSzPts val="2400"/>
              <a:buFont typeface="Arial"/>
              <a:buNone/>
            </a:pPr>
            <a:endParaRPr sz="2400" b="1" dirty="0">
              <a:solidFill>
                <a:schemeClr val="dk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2400"/>
              <a:buFont typeface="Arial"/>
              <a:buNone/>
            </a:pPr>
            <a:r>
              <a:rPr lang="pl-PL" sz="2400" b="1" i="0" u="none" strike="noStrike" cap="none" dirty="0">
                <a:solidFill>
                  <a:schemeClr val="dk1"/>
                </a:solidFill>
                <a:latin typeface="Calibri"/>
                <a:ea typeface="Calibri"/>
                <a:cs typeface="Calibri"/>
                <a:sym typeface="Calibri"/>
              </a:rPr>
              <a:t>ĆWICZENIE</a:t>
            </a:r>
            <a:endParaRPr dirty="0"/>
          </a:p>
          <a:p>
            <a:pPr marL="457200" lvl="0" indent="0" algn="just" rtl="0">
              <a:spcBef>
                <a:spcPts val="0"/>
              </a:spcBef>
              <a:spcAft>
                <a:spcPts val="0"/>
              </a:spcAft>
              <a:buClr>
                <a:schemeClr val="dk1"/>
              </a:buClr>
              <a:buSzPts val="1100"/>
              <a:buFont typeface="Arial"/>
              <a:buNone/>
            </a:pPr>
            <a:r>
              <a:rPr lang="pl-PL" sz="1700" dirty="0">
                <a:solidFill>
                  <a:schemeClr val="dk1"/>
                </a:solidFill>
                <a:latin typeface="Calibri"/>
                <a:ea typeface="Calibri"/>
                <a:cs typeface="Calibri"/>
                <a:sym typeface="Calibri"/>
              </a:rPr>
              <a:t>70 letnia Pani Jadwiga za namową wnuczka postanowiła zacząć korzystać z Internetu. Nigdy wcześniej tego nie robiła. Tym większe było jej zaskoczenie z bardzo dużego zakresu możliwości jakie daje funkcjonowanie w sieci. Ulubionym jej zajęciem stało się robienie zakupów przez Internet. Jakiś czas temu zamówiła ze strony nowy beżowy płaszcz. Gdy odebrała przesyłkę, okazało się jednak, że według metki umieszczonej na płaszczu - jest on wykonany z tworzywa sztucznego. Mimo tego, że na stronie sklepu widniała informacja, iż płaszcz jest wykonany w 100% z bawełny. Co więcej, okazało się, że w regulaminie sklepu internetowego zastrzeżono brak możliwości zwrotu produktu.  </a:t>
            </a:r>
            <a:endParaRPr dirty="0">
              <a:solidFill>
                <a:schemeClr val="dk1"/>
              </a:solidFill>
            </a:endParaRPr>
          </a:p>
          <a:p>
            <a:pPr marL="269999" lvl="0" indent="0" algn="just" rtl="0">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360000" marR="0" lvl="0" indent="0" algn="just" rtl="0">
              <a:lnSpc>
                <a:spcPct val="100000"/>
              </a:lnSpc>
              <a:spcBef>
                <a:spcPts val="0"/>
              </a:spcBef>
              <a:spcAft>
                <a:spcPts val="0"/>
              </a:spcAft>
              <a:buClr>
                <a:schemeClr val="dk1"/>
              </a:buClr>
              <a:buSzPts val="1100"/>
              <a:buFont typeface="Arial"/>
              <a:buNone/>
            </a:pPr>
            <a:endParaRPr sz="1700" b="0" i="0" u="none" strike="noStrike" cap="none" dirty="0">
              <a:solidFill>
                <a:schemeClr val="dk1"/>
              </a:solidFill>
              <a:latin typeface="Calibri"/>
              <a:ea typeface="Calibri"/>
              <a:cs typeface="Calibri"/>
              <a:sym typeface="Calibri"/>
            </a:endParaRPr>
          </a:p>
          <a:p>
            <a:pPr marL="0" marR="0" lvl="0" indent="0" algn="just" rtl="0">
              <a:lnSpc>
                <a:spcPct val="150000"/>
              </a:lnSpc>
              <a:spcBef>
                <a:spcPts val="0"/>
              </a:spcBef>
              <a:spcAft>
                <a:spcPts val="0"/>
              </a:spcAft>
              <a:buClr>
                <a:schemeClr val="dk1"/>
              </a:buClr>
              <a:buSzPts val="1100"/>
              <a:buFont typeface="Arial"/>
              <a:buNone/>
            </a:pPr>
            <a:r>
              <a:rPr lang="pl-PL" sz="1700" b="1" u="sng" dirty="0">
                <a:solidFill>
                  <a:schemeClr val="dk1"/>
                </a:solidFill>
                <a:latin typeface="Calibri"/>
                <a:ea typeface="Calibri"/>
                <a:cs typeface="Calibri"/>
                <a:sym typeface="Calibri"/>
              </a:rPr>
              <a:t> </a:t>
            </a:r>
            <a:r>
              <a:rPr lang="pl-PL" sz="1700" b="1" i="0" u="sng" strike="noStrike" cap="none" dirty="0">
                <a:solidFill>
                  <a:schemeClr val="dk1"/>
                </a:solidFill>
                <a:latin typeface="Calibri"/>
                <a:ea typeface="Calibri"/>
                <a:cs typeface="Calibri"/>
                <a:sym typeface="Calibri"/>
              </a:rPr>
              <a:t>Tu wkracza Wasz zespół:</a:t>
            </a:r>
            <a:endParaRPr sz="1700" b="1" i="0" u="sng" strike="noStrike" cap="none" dirty="0">
              <a:solidFill>
                <a:schemeClr val="dk1"/>
              </a:solidFill>
              <a:latin typeface="Calibri"/>
              <a:ea typeface="Calibri"/>
              <a:cs typeface="Calibri"/>
              <a:sym typeface="Calibri"/>
            </a:endParaRPr>
          </a:p>
          <a:p>
            <a:pPr marL="914400" lvl="0" indent="0" algn="just" rtl="0">
              <a:spcBef>
                <a:spcPts val="0"/>
              </a:spcBef>
              <a:spcAft>
                <a:spcPts val="0"/>
              </a:spcAft>
              <a:buNone/>
            </a:pPr>
            <a:r>
              <a:rPr lang="pl-PL" sz="1700" dirty="0">
                <a:solidFill>
                  <a:schemeClr val="dk1"/>
                </a:solidFill>
                <a:latin typeface="Calibri"/>
                <a:ea typeface="Calibri"/>
                <a:cs typeface="Calibri"/>
                <a:sym typeface="Calibri"/>
              </a:rPr>
              <a:t>Zastanówcie się, kto może pomóc Pani Jadwidze? Czy będzie to prawnik/doradca/mediator? Spróbujcie wcielić się w rolę odpowiedniego przedstawiciela danej profesji i pomóżcie Pani Jadwidze.</a:t>
            </a:r>
            <a:endParaRPr sz="1400" b="0" i="0" u="none" strike="noStrike" cap="none" dirty="0">
              <a:solidFill>
                <a:srgbClr val="000000"/>
              </a:solidFill>
              <a:latin typeface="Arial"/>
              <a:ea typeface="Arial"/>
              <a:cs typeface="Arial"/>
              <a:sym typeface="Arial"/>
            </a:endParaRPr>
          </a:p>
        </p:txBody>
      </p:sp>
      <p:sp>
        <p:nvSpPr>
          <p:cNvPr id="228" name="Google Shape;228;gebb4b38f6a_0_56"/>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pic>
        <p:nvPicPr>
          <p:cNvPr id="229" name="Google Shape;229;gebb4b38f6a_0_56"/>
          <p:cNvPicPr preferRelativeResize="0"/>
          <p:nvPr/>
        </p:nvPicPr>
        <p:blipFill>
          <a:blip r:embed="rId4">
            <a:alphaModFix/>
          </a:blip>
          <a:stretch>
            <a:fillRect/>
          </a:stretch>
        </p:blipFill>
        <p:spPr>
          <a:xfrm>
            <a:off x="5609654" y="1286313"/>
            <a:ext cx="1112667" cy="897100"/>
          </a:xfrm>
          <a:prstGeom prst="rect">
            <a:avLst/>
          </a:prstGeom>
          <a:noFill/>
          <a:ln>
            <a:noFill/>
          </a:ln>
        </p:spPr>
      </p:pic>
      <p:pic>
        <p:nvPicPr>
          <p:cNvPr id="230" name="Google Shape;230;gebb4b38f6a_0_56"/>
          <p:cNvPicPr preferRelativeResize="0"/>
          <p:nvPr/>
        </p:nvPicPr>
        <p:blipFill>
          <a:blip r:embed="rId5">
            <a:alphaModFix/>
          </a:blip>
          <a:stretch>
            <a:fillRect/>
          </a:stretch>
        </p:blipFill>
        <p:spPr>
          <a:xfrm>
            <a:off x="1479725" y="5531125"/>
            <a:ext cx="280250" cy="280250"/>
          </a:xfrm>
          <a:prstGeom prst="rect">
            <a:avLst/>
          </a:prstGeom>
          <a:noFill/>
          <a:ln>
            <a:noFill/>
          </a:ln>
        </p:spPr>
      </p:pic>
      <p:pic>
        <p:nvPicPr>
          <p:cNvPr id="231" name="Google Shape;231;gebb4b38f6a_0_56"/>
          <p:cNvPicPr preferRelativeResize="0"/>
          <p:nvPr/>
        </p:nvPicPr>
        <p:blipFill>
          <a:blip r:embed="rId6">
            <a:alphaModFix/>
          </a:blip>
          <a:stretch>
            <a:fillRect/>
          </a:stretch>
        </p:blipFill>
        <p:spPr>
          <a:xfrm>
            <a:off x="905100" y="3320750"/>
            <a:ext cx="365100" cy="365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ebb4b38f6a_0_67"/>
          <p:cNvSpPr txBox="1">
            <a:spLocks noGrp="1"/>
          </p:cNvSpPr>
          <p:nvPr>
            <p:ph type="title"/>
          </p:nvPr>
        </p:nvSpPr>
        <p:spPr>
          <a:xfrm>
            <a:off x="30480" y="1011488"/>
            <a:ext cx="11607900" cy="1116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r>
              <a:rPr lang="pl-PL" sz="3600">
                <a:latin typeface="Times New Roman"/>
                <a:ea typeface="Times New Roman"/>
                <a:cs typeface="Times New Roman"/>
                <a:sym typeface="Times New Roman"/>
              </a:rPr>
              <a:t> </a:t>
            </a:r>
            <a:endParaRPr sz="3600">
              <a:latin typeface="Times New Roman"/>
              <a:ea typeface="Times New Roman"/>
              <a:cs typeface="Times New Roman"/>
              <a:sym typeface="Times New Roman"/>
            </a:endParaRPr>
          </a:p>
        </p:txBody>
      </p:sp>
      <p:sp>
        <p:nvSpPr>
          <p:cNvPr id="237" name="Google Shape;237;gebb4b38f6a_0_67"/>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13</a:t>
            </a:fld>
            <a:endParaRPr/>
          </a:p>
        </p:txBody>
      </p:sp>
      <p:pic>
        <p:nvPicPr>
          <p:cNvPr id="238" name="Google Shape;238;gebb4b38f6a_0_67"/>
          <p:cNvPicPr preferRelativeResize="0"/>
          <p:nvPr/>
        </p:nvPicPr>
        <p:blipFill rotWithShape="1">
          <a:blip r:embed="rId3">
            <a:alphaModFix/>
          </a:blip>
          <a:srcRect/>
          <a:stretch/>
        </p:blipFill>
        <p:spPr>
          <a:xfrm>
            <a:off x="3427856" y="114402"/>
            <a:ext cx="8415100" cy="897086"/>
          </a:xfrm>
          <a:prstGeom prst="rect">
            <a:avLst/>
          </a:prstGeom>
          <a:noFill/>
          <a:ln>
            <a:noFill/>
          </a:ln>
        </p:spPr>
      </p:pic>
      <p:sp>
        <p:nvSpPr>
          <p:cNvPr id="239" name="Google Shape;239;gebb4b38f6a_0_67"/>
          <p:cNvSpPr/>
          <p:nvPr/>
        </p:nvSpPr>
        <p:spPr>
          <a:xfrm>
            <a:off x="557575" y="1317825"/>
            <a:ext cx="11173200" cy="5197200"/>
          </a:xfrm>
          <a:prstGeom prst="snip2DiagRect">
            <a:avLst>
              <a:gd name="adj1" fmla="val 0"/>
              <a:gd name="adj2"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0" algn="ctr" rtl="0">
              <a:lnSpc>
                <a:spcPct val="115000"/>
              </a:lnSpc>
              <a:spcBef>
                <a:spcPts val="0"/>
              </a:spcBef>
              <a:spcAft>
                <a:spcPts val="0"/>
              </a:spcAft>
              <a:buClr>
                <a:srgbClr val="000000"/>
              </a:buClr>
              <a:buSzPts val="2400"/>
              <a:buFont typeface="Arial"/>
              <a:buNone/>
            </a:pPr>
            <a:endParaRPr sz="2400" b="1" dirty="0">
              <a:solidFill>
                <a:schemeClr val="dk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2400"/>
              <a:buFont typeface="Arial"/>
              <a:buNone/>
            </a:pPr>
            <a:r>
              <a:rPr lang="pl-PL" sz="2400" b="1" i="0" u="none" strike="noStrike" cap="none" dirty="0">
                <a:solidFill>
                  <a:schemeClr val="dk1"/>
                </a:solidFill>
                <a:latin typeface="Calibri"/>
                <a:ea typeface="Calibri"/>
                <a:cs typeface="Calibri"/>
                <a:sym typeface="Calibri"/>
              </a:rPr>
              <a:t>ĆWICZENIE</a:t>
            </a:r>
            <a:endParaRPr dirty="0"/>
          </a:p>
          <a:p>
            <a:pPr marL="457200" lvl="0" indent="0" algn="just" rtl="0">
              <a:spcBef>
                <a:spcPts val="1000"/>
              </a:spcBef>
              <a:spcAft>
                <a:spcPts val="0"/>
              </a:spcAft>
              <a:buClr>
                <a:schemeClr val="dk1"/>
              </a:buClr>
              <a:buSzPts val="1700"/>
              <a:buFont typeface="Arial"/>
              <a:buNone/>
            </a:pPr>
            <a:r>
              <a:rPr lang="pl-PL" sz="1700" dirty="0">
                <a:solidFill>
                  <a:schemeClr val="dk1"/>
                </a:solidFill>
                <a:latin typeface="Calibri"/>
                <a:ea typeface="Calibri"/>
                <a:cs typeface="Calibri"/>
                <a:sym typeface="Calibri"/>
              </a:rPr>
              <a:t>Pan Franciszek za pieniądze uzyskane z kredytu wynajął firmę, która miała wymienić wszystkie drzwi w jego mieszkaniu. Po ukończonej pracy, Franciszek zauważył jednak, że o ile drzwi zostały wymienione w sposób perfekcyjny, o tyle na jednej ze ścian pojawiły się rysy, których nigdy wcześniej nie było. Pan Franciszek doszedł więc do wniosku, że to ekipa remontowa przez swoją nieuwagę przy wymianie drzwi porysowała ścianę i że nie zapłaci im dopóki nie naprawią zniszczeń.  Pracownicy jednak twierdzą, że ścianę porysowały dzieci Pana Franciszka, które bawiły się w tym miejscu w czasie remontu. </a:t>
            </a:r>
            <a:endParaRPr sz="1700" dirty="0">
              <a:solidFill>
                <a:schemeClr val="dk1"/>
              </a:solidFill>
              <a:latin typeface="Calibri"/>
              <a:ea typeface="Calibri"/>
              <a:cs typeface="Calibri"/>
              <a:sym typeface="Calibri"/>
            </a:endParaRPr>
          </a:p>
          <a:p>
            <a:pPr marL="269999" lvl="0" indent="0" algn="just" rtl="0">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360000" marR="0" lvl="0" indent="0" algn="just" rtl="0">
              <a:lnSpc>
                <a:spcPct val="100000"/>
              </a:lnSpc>
              <a:spcBef>
                <a:spcPts val="0"/>
              </a:spcBef>
              <a:spcAft>
                <a:spcPts val="0"/>
              </a:spcAft>
              <a:buClr>
                <a:schemeClr val="dk1"/>
              </a:buClr>
              <a:buSzPts val="1100"/>
              <a:buFont typeface="Arial"/>
              <a:buNone/>
            </a:pPr>
            <a:endParaRPr sz="1700" b="0" i="0" u="none" strike="noStrike" cap="none" dirty="0">
              <a:solidFill>
                <a:schemeClr val="dk1"/>
              </a:solidFill>
              <a:latin typeface="Calibri"/>
              <a:ea typeface="Calibri"/>
              <a:cs typeface="Calibri"/>
              <a:sym typeface="Calibri"/>
            </a:endParaRPr>
          </a:p>
          <a:p>
            <a:pPr marL="0" marR="0" lvl="0" indent="0" algn="just" rtl="0">
              <a:lnSpc>
                <a:spcPct val="150000"/>
              </a:lnSpc>
              <a:spcBef>
                <a:spcPts val="0"/>
              </a:spcBef>
              <a:spcAft>
                <a:spcPts val="0"/>
              </a:spcAft>
              <a:buClr>
                <a:schemeClr val="dk1"/>
              </a:buClr>
              <a:buSzPts val="1100"/>
              <a:buFont typeface="Arial"/>
              <a:buNone/>
            </a:pPr>
            <a:r>
              <a:rPr lang="pl-PL" sz="1700" b="1" u="sng" dirty="0">
                <a:solidFill>
                  <a:schemeClr val="dk1"/>
                </a:solidFill>
                <a:latin typeface="Calibri"/>
                <a:ea typeface="Calibri"/>
                <a:cs typeface="Calibri"/>
                <a:sym typeface="Calibri"/>
              </a:rPr>
              <a:t> </a:t>
            </a:r>
            <a:r>
              <a:rPr lang="pl-PL" sz="1700" b="1" i="0" u="sng" strike="noStrike" cap="none" dirty="0">
                <a:solidFill>
                  <a:schemeClr val="dk1"/>
                </a:solidFill>
                <a:latin typeface="Calibri"/>
                <a:ea typeface="Calibri"/>
                <a:cs typeface="Calibri"/>
                <a:sym typeface="Calibri"/>
              </a:rPr>
              <a:t>Tu wkracza Wasz zespół:</a:t>
            </a:r>
            <a:endParaRPr sz="1700" b="1" i="0" u="sng" strike="noStrike" cap="none" dirty="0">
              <a:solidFill>
                <a:schemeClr val="dk1"/>
              </a:solidFill>
              <a:latin typeface="Calibri"/>
              <a:ea typeface="Calibri"/>
              <a:cs typeface="Calibri"/>
              <a:sym typeface="Calibri"/>
            </a:endParaRPr>
          </a:p>
          <a:p>
            <a:pPr marL="914400" lvl="0" indent="0" algn="just" rtl="0">
              <a:spcBef>
                <a:spcPts val="0"/>
              </a:spcBef>
              <a:spcAft>
                <a:spcPts val="0"/>
              </a:spcAft>
              <a:buNone/>
            </a:pPr>
            <a:r>
              <a:rPr lang="pl-PL" sz="1700" dirty="0">
                <a:solidFill>
                  <a:schemeClr val="dk1"/>
                </a:solidFill>
                <a:latin typeface="Calibri"/>
                <a:ea typeface="Calibri"/>
                <a:cs typeface="Calibri"/>
                <a:sym typeface="Calibri"/>
              </a:rPr>
              <a:t>Zastanówcie się, kto może pomóc Panu Franciszkowi. Czy będzie to prawnik/doradca/mediator? Spróbujcie wcielić się w rolę odpowiedniego przedstawiciela danej profesji i pomóżcie Panu Franciszkowi. </a:t>
            </a:r>
            <a:endParaRPr sz="1400" b="0" i="0" u="none" strike="noStrike" cap="none" dirty="0">
              <a:solidFill>
                <a:srgbClr val="000000"/>
              </a:solidFill>
              <a:latin typeface="Arial"/>
              <a:ea typeface="Arial"/>
              <a:cs typeface="Arial"/>
              <a:sym typeface="Arial"/>
            </a:endParaRPr>
          </a:p>
        </p:txBody>
      </p:sp>
      <p:sp>
        <p:nvSpPr>
          <p:cNvPr id="240" name="Google Shape;240;gebb4b38f6a_0_67"/>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pic>
        <p:nvPicPr>
          <p:cNvPr id="241" name="Google Shape;241;gebb4b38f6a_0_67"/>
          <p:cNvPicPr preferRelativeResize="0"/>
          <p:nvPr/>
        </p:nvPicPr>
        <p:blipFill>
          <a:blip r:embed="rId4">
            <a:alphaModFix/>
          </a:blip>
          <a:stretch>
            <a:fillRect/>
          </a:stretch>
        </p:blipFill>
        <p:spPr>
          <a:xfrm>
            <a:off x="5609654" y="1286313"/>
            <a:ext cx="1112667" cy="897100"/>
          </a:xfrm>
          <a:prstGeom prst="rect">
            <a:avLst/>
          </a:prstGeom>
          <a:noFill/>
          <a:ln>
            <a:noFill/>
          </a:ln>
        </p:spPr>
      </p:pic>
      <p:pic>
        <p:nvPicPr>
          <p:cNvPr id="242" name="Google Shape;242;gebb4b38f6a_0_67"/>
          <p:cNvPicPr preferRelativeResize="0"/>
          <p:nvPr/>
        </p:nvPicPr>
        <p:blipFill>
          <a:blip r:embed="rId5">
            <a:alphaModFix/>
          </a:blip>
          <a:stretch>
            <a:fillRect/>
          </a:stretch>
        </p:blipFill>
        <p:spPr>
          <a:xfrm>
            <a:off x="1479725" y="5454925"/>
            <a:ext cx="280250" cy="280250"/>
          </a:xfrm>
          <a:prstGeom prst="rect">
            <a:avLst/>
          </a:prstGeom>
          <a:noFill/>
          <a:ln>
            <a:noFill/>
          </a:ln>
        </p:spPr>
      </p:pic>
      <p:pic>
        <p:nvPicPr>
          <p:cNvPr id="243" name="Google Shape;243;gebb4b38f6a_0_67"/>
          <p:cNvPicPr preferRelativeResize="0"/>
          <p:nvPr/>
        </p:nvPicPr>
        <p:blipFill>
          <a:blip r:embed="rId6">
            <a:alphaModFix/>
          </a:blip>
          <a:stretch>
            <a:fillRect/>
          </a:stretch>
        </p:blipFill>
        <p:spPr>
          <a:xfrm>
            <a:off x="905100" y="3320750"/>
            <a:ext cx="365100" cy="365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ebb4b38f6a_0_78"/>
          <p:cNvSpPr txBox="1">
            <a:spLocks noGrp="1"/>
          </p:cNvSpPr>
          <p:nvPr>
            <p:ph type="title"/>
          </p:nvPr>
        </p:nvSpPr>
        <p:spPr>
          <a:xfrm>
            <a:off x="30480" y="1011488"/>
            <a:ext cx="11607900" cy="1116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3600"/>
              <a:buNone/>
            </a:pPr>
            <a:r>
              <a:rPr lang="pl-PL" sz="3600">
                <a:latin typeface="Times New Roman"/>
                <a:ea typeface="Times New Roman"/>
                <a:cs typeface="Times New Roman"/>
                <a:sym typeface="Times New Roman"/>
              </a:rPr>
              <a:t> </a:t>
            </a:r>
            <a:endParaRPr sz="3600">
              <a:latin typeface="Times New Roman"/>
              <a:ea typeface="Times New Roman"/>
              <a:cs typeface="Times New Roman"/>
              <a:sym typeface="Times New Roman"/>
            </a:endParaRPr>
          </a:p>
        </p:txBody>
      </p:sp>
      <p:sp>
        <p:nvSpPr>
          <p:cNvPr id="249" name="Google Shape;249;gebb4b38f6a_0_78"/>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14</a:t>
            </a:fld>
            <a:endParaRPr/>
          </a:p>
        </p:txBody>
      </p:sp>
      <p:pic>
        <p:nvPicPr>
          <p:cNvPr id="250" name="Google Shape;250;gebb4b38f6a_0_78"/>
          <p:cNvPicPr preferRelativeResize="0"/>
          <p:nvPr/>
        </p:nvPicPr>
        <p:blipFill rotWithShape="1">
          <a:blip r:embed="rId3">
            <a:alphaModFix/>
          </a:blip>
          <a:srcRect/>
          <a:stretch/>
        </p:blipFill>
        <p:spPr>
          <a:xfrm>
            <a:off x="3427856" y="114402"/>
            <a:ext cx="8415100" cy="897086"/>
          </a:xfrm>
          <a:prstGeom prst="rect">
            <a:avLst/>
          </a:prstGeom>
          <a:noFill/>
          <a:ln>
            <a:noFill/>
          </a:ln>
        </p:spPr>
      </p:pic>
      <p:sp>
        <p:nvSpPr>
          <p:cNvPr id="251" name="Google Shape;251;gebb4b38f6a_0_78"/>
          <p:cNvSpPr/>
          <p:nvPr/>
        </p:nvSpPr>
        <p:spPr>
          <a:xfrm>
            <a:off x="557575" y="1317825"/>
            <a:ext cx="11173200" cy="5197200"/>
          </a:xfrm>
          <a:prstGeom prst="snip2DiagRect">
            <a:avLst>
              <a:gd name="adj1" fmla="val 0"/>
              <a:gd name="adj2"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marR="0" lvl="0" indent="0" algn="ctr" rtl="0">
              <a:lnSpc>
                <a:spcPct val="115000"/>
              </a:lnSpc>
              <a:spcBef>
                <a:spcPts val="0"/>
              </a:spcBef>
              <a:spcAft>
                <a:spcPts val="0"/>
              </a:spcAft>
              <a:buClr>
                <a:srgbClr val="000000"/>
              </a:buClr>
              <a:buSzPts val="2400"/>
              <a:buFont typeface="Arial"/>
              <a:buNone/>
            </a:pPr>
            <a:endParaRPr sz="2400" b="1" dirty="0">
              <a:solidFill>
                <a:schemeClr val="dk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2400"/>
              <a:buFont typeface="Arial"/>
              <a:buNone/>
            </a:pPr>
            <a:r>
              <a:rPr lang="pl-PL" sz="2400" b="1" i="0" u="none" strike="noStrike" cap="none" dirty="0">
                <a:solidFill>
                  <a:schemeClr val="dk1"/>
                </a:solidFill>
                <a:latin typeface="Calibri"/>
                <a:ea typeface="Calibri"/>
                <a:cs typeface="Calibri"/>
                <a:sym typeface="Calibri"/>
              </a:rPr>
              <a:t>ĆWICZENIE</a:t>
            </a:r>
            <a:endParaRPr dirty="0"/>
          </a:p>
          <a:p>
            <a:pPr marL="457200" lvl="0" indent="0" algn="just" rtl="0">
              <a:spcBef>
                <a:spcPts val="600"/>
              </a:spcBef>
              <a:spcAft>
                <a:spcPts val="0"/>
              </a:spcAft>
              <a:buClr>
                <a:schemeClr val="dk1"/>
              </a:buClr>
              <a:buSzPts val="1100"/>
              <a:buFont typeface="Arial"/>
              <a:buNone/>
            </a:pPr>
            <a:r>
              <a:rPr lang="pl-PL" sz="1600" dirty="0">
                <a:solidFill>
                  <a:schemeClr val="dk1"/>
                </a:solidFill>
                <a:latin typeface="Calibri"/>
                <a:ea typeface="Calibri"/>
                <a:cs typeface="Calibri"/>
                <a:sym typeface="Calibri"/>
              </a:rPr>
              <a:t>19-letni Janek mieszka z 13-letnią siostrą oraz z ojcem.  Ten jednak nie pracuje, a od śmierci matki dzieci coraz częściej nadużywa alkoholu. Rodzina zajmuje mieszkanie komunalne, które jest zadłużone w wyniku niepodejmowania pracy oraz popadania w nałóg przez ojca. Wszystkie opłaty stara się regulować stopniowo Janek, który w ostatnim czasie podjął pracę. Chłopak chciałby spłacić wszystkie długi, jednak urząd miasta grozi eksmisją w razie nieuregulowania ich w ciągu miesiąca. Janek nie ma możliwości sfinansowania długów w tak krótkim czasie. Ponadto chłopak chciałby uwolnić rodzinę od zależności od ojca, zwłaszcza martwi się o młodszą siostrę, która popada w coraz głębszą depresję. </a:t>
            </a:r>
            <a:endParaRPr sz="1700" dirty="0">
              <a:solidFill>
                <a:schemeClr val="dk1"/>
              </a:solidFill>
              <a:latin typeface="Calibri"/>
              <a:ea typeface="Calibri"/>
              <a:cs typeface="Calibri"/>
              <a:sym typeface="Calibri"/>
            </a:endParaRPr>
          </a:p>
          <a:p>
            <a:pPr marL="269999" lvl="0" indent="0" algn="just" rtl="0">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360000" marR="0" lvl="0" indent="0" algn="just" rtl="0">
              <a:lnSpc>
                <a:spcPct val="100000"/>
              </a:lnSpc>
              <a:spcBef>
                <a:spcPts val="0"/>
              </a:spcBef>
              <a:spcAft>
                <a:spcPts val="0"/>
              </a:spcAft>
              <a:buClr>
                <a:schemeClr val="dk1"/>
              </a:buClr>
              <a:buSzPts val="1100"/>
              <a:buFont typeface="Arial"/>
              <a:buNone/>
            </a:pPr>
            <a:endParaRPr sz="1700" b="0" i="0" u="none" strike="noStrike" cap="none" dirty="0">
              <a:solidFill>
                <a:schemeClr val="dk1"/>
              </a:solidFill>
              <a:latin typeface="Calibri"/>
              <a:ea typeface="Calibri"/>
              <a:cs typeface="Calibri"/>
              <a:sym typeface="Calibri"/>
            </a:endParaRPr>
          </a:p>
          <a:p>
            <a:pPr marL="0" marR="0" lvl="0" indent="0" algn="just" rtl="0">
              <a:lnSpc>
                <a:spcPct val="150000"/>
              </a:lnSpc>
              <a:spcBef>
                <a:spcPts val="0"/>
              </a:spcBef>
              <a:spcAft>
                <a:spcPts val="0"/>
              </a:spcAft>
              <a:buClr>
                <a:schemeClr val="dk1"/>
              </a:buClr>
              <a:buSzPts val="1100"/>
              <a:buFont typeface="Arial"/>
              <a:buNone/>
            </a:pPr>
            <a:r>
              <a:rPr lang="pl-PL" sz="1700" b="1" u="sng" dirty="0">
                <a:solidFill>
                  <a:schemeClr val="dk1"/>
                </a:solidFill>
                <a:latin typeface="Calibri"/>
                <a:ea typeface="Calibri"/>
                <a:cs typeface="Calibri"/>
                <a:sym typeface="Calibri"/>
              </a:rPr>
              <a:t> </a:t>
            </a:r>
            <a:r>
              <a:rPr lang="pl-PL" sz="1700" b="1" i="0" u="sng" strike="noStrike" cap="none" dirty="0">
                <a:solidFill>
                  <a:schemeClr val="dk1"/>
                </a:solidFill>
                <a:latin typeface="Calibri"/>
                <a:ea typeface="Calibri"/>
                <a:cs typeface="Calibri"/>
                <a:sym typeface="Calibri"/>
              </a:rPr>
              <a:t>Tu wkracza Wasz zespół:</a:t>
            </a:r>
            <a:endParaRPr sz="1700" b="1" i="0" u="sng" strike="noStrike" cap="none" dirty="0">
              <a:solidFill>
                <a:schemeClr val="dk1"/>
              </a:solidFill>
              <a:latin typeface="Calibri"/>
              <a:ea typeface="Calibri"/>
              <a:cs typeface="Calibri"/>
              <a:sym typeface="Calibri"/>
            </a:endParaRPr>
          </a:p>
          <a:p>
            <a:pPr marL="914400" lvl="0" indent="0" algn="just" rtl="0">
              <a:spcBef>
                <a:spcPts val="0"/>
              </a:spcBef>
              <a:spcAft>
                <a:spcPts val="0"/>
              </a:spcAft>
              <a:buNone/>
            </a:pPr>
            <a:r>
              <a:rPr lang="pl-PL" sz="1600" dirty="0">
                <a:solidFill>
                  <a:schemeClr val="dk1"/>
                </a:solidFill>
                <a:latin typeface="Calibri"/>
                <a:ea typeface="Calibri"/>
                <a:cs typeface="Calibri"/>
                <a:sym typeface="Calibri"/>
              </a:rPr>
              <a:t>Zastanówcie się, kto może pomóc Jankowi. Czy będzie to prawnik/doradca/mediator? Spróbujcie wcielić się w rolę odpowiedniego przedstawiciela danej profesji i poradzić chłopakowi, co może zrobić w tej sytuacji. Czy Janek może waszym zdaniem w jakiś sposób uwolnić młodszą siostrę spod władzy ojca? Czy będzie miał podstawy ku temu, ażeby żądać rozłożenia na raty długów zaciągniętych przez ojca?</a:t>
            </a:r>
            <a:endParaRPr sz="1400" b="0" i="0" u="none" strike="noStrike" cap="none" dirty="0">
              <a:solidFill>
                <a:srgbClr val="000000"/>
              </a:solidFill>
              <a:latin typeface="Arial"/>
              <a:ea typeface="Arial"/>
              <a:cs typeface="Arial"/>
              <a:sym typeface="Arial"/>
            </a:endParaRPr>
          </a:p>
        </p:txBody>
      </p:sp>
      <p:sp>
        <p:nvSpPr>
          <p:cNvPr id="252" name="Google Shape;252;gebb4b38f6a_0_78"/>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pic>
        <p:nvPicPr>
          <p:cNvPr id="253" name="Google Shape;253;gebb4b38f6a_0_78"/>
          <p:cNvPicPr preferRelativeResize="0"/>
          <p:nvPr/>
        </p:nvPicPr>
        <p:blipFill>
          <a:blip r:embed="rId4">
            <a:alphaModFix/>
          </a:blip>
          <a:stretch>
            <a:fillRect/>
          </a:stretch>
        </p:blipFill>
        <p:spPr>
          <a:xfrm>
            <a:off x="5609654" y="1210113"/>
            <a:ext cx="1112667" cy="897100"/>
          </a:xfrm>
          <a:prstGeom prst="rect">
            <a:avLst/>
          </a:prstGeom>
          <a:noFill/>
          <a:ln>
            <a:noFill/>
          </a:ln>
        </p:spPr>
      </p:pic>
      <p:pic>
        <p:nvPicPr>
          <p:cNvPr id="254" name="Google Shape;254;gebb4b38f6a_0_78"/>
          <p:cNvPicPr preferRelativeResize="0"/>
          <p:nvPr/>
        </p:nvPicPr>
        <p:blipFill>
          <a:blip r:embed="rId5">
            <a:alphaModFix/>
          </a:blip>
          <a:stretch>
            <a:fillRect/>
          </a:stretch>
        </p:blipFill>
        <p:spPr>
          <a:xfrm>
            <a:off x="1479725" y="5454925"/>
            <a:ext cx="280250" cy="280250"/>
          </a:xfrm>
          <a:prstGeom prst="rect">
            <a:avLst/>
          </a:prstGeom>
          <a:noFill/>
          <a:ln>
            <a:noFill/>
          </a:ln>
        </p:spPr>
      </p:pic>
      <p:pic>
        <p:nvPicPr>
          <p:cNvPr id="255" name="Google Shape;255;gebb4b38f6a_0_78"/>
          <p:cNvPicPr preferRelativeResize="0"/>
          <p:nvPr/>
        </p:nvPicPr>
        <p:blipFill>
          <a:blip r:embed="rId6">
            <a:alphaModFix/>
          </a:blip>
          <a:stretch>
            <a:fillRect/>
          </a:stretch>
        </p:blipFill>
        <p:spPr>
          <a:xfrm>
            <a:off x="905100" y="3320750"/>
            <a:ext cx="365100" cy="365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15</a:t>
            </a:fld>
            <a:endParaRPr/>
          </a:p>
        </p:txBody>
      </p:sp>
      <p:pic>
        <p:nvPicPr>
          <p:cNvPr id="261" name="Google Shape;261;p21"/>
          <p:cNvPicPr preferRelativeResize="0"/>
          <p:nvPr/>
        </p:nvPicPr>
        <p:blipFill rotWithShape="1">
          <a:blip r:embed="rId3">
            <a:alphaModFix/>
          </a:blip>
          <a:srcRect/>
          <a:stretch/>
        </p:blipFill>
        <p:spPr>
          <a:xfrm>
            <a:off x="3427856" y="52796"/>
            <a:ext cx="1911060" cy="996364"/>
          </a:xfrm>
          <a:prstGeom prst="rect">
            <a:avLst/>
          </a:prstGeom>
          <a:noFill/>
          <a:ln>
            <a:noFill/>
          </a:ln>
        </p:spPr>
      </p:pic>
      <p:pic>
        <p:nvPicPr>
          <p:cNvPr id="262" name="Google Shape;262;p21"/>
          <p:cNvPicPr preferRelativeResize="0"/>
          <p:nvPr/>
        </p:nvPicPr>
        <p:blipFill rotWithShape="1">
          <a:blip r:embed="rId4">
            <a:alphaModFix/>
          </a:blip>
          <a:srcRect/>
          <a:stretch/>
        </p:blipFill>
        <p:spPr>
          <a:xfrm>
            <a:off x="5115466" y="133912"/>
            <a:ext cx="7076534" cy="795236"/>
          </a:xfrm>
          <a:prstGeom prst="rect">
            <a:avLst/>
          </a:prstGeom>
          <a:noFill/>
          <a:ln>
            <a:noFill/>
          </a:ln>
        </p:spPr>
      </p:pic>
      <p:sp>
        <p:nvSpPr>
          <p:cNvPr id="263" name="Google Shape;263;p21"/>
          <p:cNvSpPr txBox="1"/>
          <p:nvPr/>
        </p:nvSpPr>
        <p:spPr>
          <a:xfrm>
            <a:off x="1560414" y="1356308"/>
            <a:ext cx="9071171" cy="417871"/>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chemeClr val="dk1"/>
              </a:buClr>
              <a:buSzPts val="2000"/>
              <a:buFont typeface="Times New Roman"/>
              <a:buNone/>
            </a:pPr>
            <a:endParaRPr sz="1400" b="0" i="0" u="none" strike="noStrike" cap="none">
              <a:solidFill>
                <a:srgbClr val="000000"/>
              </a:solidFill>
              <a:latin typeface="Arial"/>
              <a:ea typeface="Arial"/>
              <a:cs typeface="Arial"/>
              <a:sym typeface="Arial"/>
            </a:endParaRPr>
          </a:p>
        </p:txBody>
      </p:sp>
      <p:sp>
        <p:nvSpPr>
          <p:cNvPr id="264" name="Google Shape;264;p21"/>
          <p:cNvSpPr txBox="1"/>
          <p:nvPr/>
        </p:nvSpPr>
        <p:spPr>
          <a:xfrm>
            <a:off x="427525" y="1490850"/>
            <a:ext cx="8797200" cy="5041800"/>
          </a:xfrm>
          <a:prstGeom prst="rect">
            <a:avLst/>
          </a:prstGeom>
          <a:noFill/>
          <a:ln>
            <a:noFill/>
          </a:ln>
        </p:spPr>
        <p:txBody>
          <a:bodyPr spcFirstLastPara="1" wrap="square" lIns="91425" tIns="45700" rIns="91425" bIns="45700" anchor="t" anchorCtr="0">
            <a:noAutofit/>
          </a:bodyPr>
          <a:lstStyle/>
          <a:p>
            <a:pPr marL="0" lvl="0" indent="0" algn="ctr" rtl="0">
              <a:lnSpc>
                <a:spcPct val="115000"/>
              </a:lnSpc>
              <a:spcBef>
                <a:spcPts val="0"/>
              </a:spcBef>
              <a:spcAft>
                <a:spcPts val="0"/>
              </a:spcAft>
              <a:buClr>
                <a:srgbClr val="000000"/>
              </a:buClr>
              <a:buSzPts val="2000"/>
              <a:buFont typeface="Arial"/>
              <a:buNone/>
            </a:pPr>
            <a:r>
              <a:rPr lang="pl-PL" sz="2100">
                <a:solidFill>
                  <a:schemeClr val="dk1"/>
                </a:solidFill>
                <a:latin typeface="Times New Roman"/>
                <a:ea typeface="Times New Roman"/>
                <a:cs typeface="Times New Roman"/>
                <a:sym typeface="Times New Roman"/>
              </a:rPr>
              <a:t>Zachęcamy do obserwowania strony Wydziału ds. Edukacji Prawnej </a:t>
            </a:r>
            <a:br>
              <a:rPr lang="pl-PL" sz="2100">
                <a:solidFill>
                  <a:schemeClr val="dk1"/>
                </a:solidFill>
                <a:latin typeface="Times New Roman"/>
                <a:ea typeface="Times New Roman"/>
                <a:cs typeface="Times New Roman"/>
                <a:sym typeface="Times New Roman"/>
              </a:rPr>
            </a:br>
            <a:r>
              <a:rPr lang="pl-PL" sz="2100" b="1">
                <a:solidFill>
                  <a:schemeClr val="dk1"/>
                </a:solidFill>
                <a:latin typeface="Times New Roman"/>
                <a:ea typeface="Times New Roman"/>
                <a:cs typeface="Times New Roman"/>
                <a:sym typeface="Times New Roman"/>
              </a:rPr>
              <a:t>na portalu Facebook:</a:t>
            </a:r>
            <a:endParaRPr sz="2100" b="1">
              <a:solidFill>
                <a:schemeClr val="dk1"/>
              </a:solidFill>
              <a:latin typeface="Times New Roman"/>
              <a:ea typeface="Times New Roman"/>
              <a:cs typeface="Times New Roman"/>
              <a:sym typeface="Times New Roman"/>
            </a:endParaRPr>
          </a:p>
          <a:p>
            <a:pPr marL="0" lvl="0" indent="0" algn="ctr" rtl="0">
              <a:lnSpc>
                <a:spcPct val="115000"/>
              </a:lnSpc>
              <a:spcBef>
                <a:spcPts val="0"/>
              </a:spcBef>
              <a:spcAft>
                <a:spcPts val="0"/>
              </a:spcAft>
              <a:buClr>
                <a:srgbClr val="000000"/>
              </a:buClr>
              <a:buSzPts val="2000"/>
              <a:buFont typeface="Arial"/>
              <a:buNone/>
            </a:pPr>
            <a:r>
              <a:rPr lang="pl-PL" sz="2000" u="sng">
                <a:solidFill>
                  <a:schemeClr val="accent1"/>
                </a:solidFill>
                <a:latin typeface="Times New Roman"/>
                <a:ea typeface="Times New Roman"/>
                <a:cs typeface="Times New Roman"/>
                <a:sym typeface="Times New Roman"/>
                <a:hlinkClick r:id="rId5">
                  <a:extLst>
                    <a:ext uri="{A12FA001-AC4F-418D-AE19-62706E023703}">
                      <ahyp:hlinkClr xmlns:ahyp="http://schemas.microsoft.com/office/drawing/2018/hyperlinkcolor" xmlns="" val="tx"/>
                    </a:ext>
                  </a:extLst>
                </a:hlinkClick>
              </a:rPr>
              <a:t>https://www.facebook.com/sprawiedliwoscedukacjaprawna/</a:t>
            </a:r>
            <a:endParaRPr sz="2000">
              <a:solidFill>
                <a:schemeClr val="accent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rgbClr val="000000"/>
              </a:buClr>
              <a:buSzPts val="2000"/>
              <a:buFont typeface="Arial"/>
              <a:buNone/>
            </a:pPr>
            <a:r>
              <a:rPr lang="pl-PL" sz="2100">
                <a:solidFill>
                  <a:schemeClr val="dk1"/>
                </a:solidFill>
                <a:latin typeface="Times New Roman"/>
                <a:ea typeface="Times New Roman"/>
                <a:cs typeface="Times New Roman"/>
                <a:sym typeface="Times New Roman"/>
              </a:rPr>
              <a:t>oraz </a:t>
            </a:r>
            <a:r>
              <a:rPr lang="pl-PL" sz="2100" b="1">
                <a:solidFill>
                  <a:schemeClr val="dk1"/>
                </a:solidFill>
                <a:latin typeface="Times New Roman"/>
                <a:ea typeface="Times New Roman"/>
                <a:cs typeface="Times New Roman"/>
                <a:sym typeface="Times New Roman"/>
              </a:rPr>
              <a:t>Ministerstwa Sprawiedliwości</a:t>
            </a:r>
            <a:r>
              <a:rPr lang="pl-PL" sz="2100">
                <a:solidFill>
                  <a:schemeClr val="dk1"/>
                </a:solidFill>
                <a:latin typeface="Times New Roman"/>
                <a:ea typeface="Times New Roman"/>
                <a:cs typeface="Times New Roman"/>
                <a:sym typeface="Times New Roman"/>
              </a:rPr>
              <a:t>:</a:t>
            </a:r>
            <a:endParaRPr sz="2100">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rgbClr val="000000"/>
              </a:buClr>
              <a:buSzPts val="2000"/>
              <a:buFont typeface="Arial"/>
              <a:buNone/>
            </a:pPr>
            <a:r>
              <a:rPr lang="pl-PL" sz="2000" u="sng">
                <a:solidFill>
                  <a:schemeClr val="hlink"/>
                </a:solidFill>
                <a:latin typeface="Times New Roman"/>
                <a:ea typeface="Times New Roman"/>
                <a:cs typeface="Times New Roman"/>
                <a:sym typeface="Times New Roman"/>
                <a:hlinkClick r:id="rId6"/>
              </a:rPr>
              <a:t>https://www.gov.pl/web/sprawiedliwosc/edukacja-prawna</a:t>
            </a:r>
            <a:endParaRPr sz="2000">
              <a:solidFill>
                <a:schemeClr val="accent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2000"/>
              <a:buFont typeface="Arial"/>
              <a:buNone/>
            </a:pPr>
            <a:endParaRPr sz="2100">
              <a:solidFill>
                <a:schemeClr val="accent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endParaRPr sz="2100">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r>
              <a:rPr lang="pl-PL" sz="2100">
                <a:solidFill>
                  <a:schemeClr val="dk1"/>
                </a:solidFill>
                <a:latin typeface="Times New Roman"/>
                <a:ea typeface="Times New Roman"/>
                <a:cs typeface="Times New Roman"/>
                <a:sym typeface="Times New Roman"/>
              </a:rPr>
              <a:t>oraz</a:t>
            </a:r>
            <a:r>
              <a:rPr lang="pl-PL" sz="2100" b="0" i="0" u="none" strike="noStrike" cap="none">
                <a:solidFill>
                  <a:schemeClr val="dk1"/>
                </a:solidFill>
                <a:latin typeface="Times New Roman"/>
                <a:ea typeface="Times New Roman"/>
                <a:cs typeface="Times New Roman"/>
                <a:sym typeface="Times New Roman"/>
              </a:rPr>
              <a:t> do śledzenia strony </a:t>
            </a:r>
            <a:r>
              <a:rPr lang="pl-PL" sz="2100">
                <a:solidFill>
                  <a:schemeClr val="dk1"/>
                </a:solidFill>
                <a:latin typeface="Times New Roman"/>
                <a:ea typeface="Times New Roman"/>
                <a:cs typeface="Times New Roman"/>
                <a:sym typeface="Times New Roman"/>
              </a:rPr>
              <a:t>Wydziału ds. Nieodpłatnej Pomocy Prawnej</a:t>
            </a:r>
            <a:endParaRPr sz="2100">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r>
              <a:rPr lang="pl-PL" sz="2100" b="1" i="0" u="none" strike="noStrike" cap="none">
                <a:solidFill>
                  <a:schemeClr val="dk1"/>
                </a:solidFill>
                <a:latin typeface="Times New Roman"/>
                <a:ea typeface="Times New Roman"/>
                <a:cs typeface="Times New Roman"/>
                <a:sym typeface="Times New Roman"/>
              </a:rPr>
              <a:t>Ministerstwa Sprawiedliwości</a:t>
            </a:r>
            <a:r>
              <a:rPr lang="pl-PL" sz="2100" b="0" i="0" u="none" strike="noStrike" cap="none">
                <a:solidFill>
                  <a:schemeClr val="dk1"/>
                </a:solidFill>
                <a:latin typeface="Times New Roman"/>
                <a:ea typeface="Times New Roman"/>
                <a:cs typeface="Times New Roman"/>
                <a:sym typeface="Times New Roman"/>
              </a:rPr>
              <a:t>: </a:t>
            </a:r>
            <a:endParaRPr sz="2100">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r>
              <a:rPr lang="pl-PL" sz="2000" b="0" i="0" u="sng" strike="noStrike" cap="none">
                <a:solidFill>
                  <a:schemeClr val="hlink"/>
                </a:solidFill>
                <a:latin typeface="Times New Roman"/>
                <a:ea typeface="Times New Roman"/>
                <a:cs typeface="Times New Roman"/>
                <a:sym typeface="Times New Roman"/>
                <a:hlinkClick r:id="rId7"/>
              </a:rPr>
              <a:t>https://np.ms.gov.pl/</a:t>
            </a:r>
            <a:r>
              <a:rPr lang="pl-PL" sz="2000" b="0" i="0" u="none" strike="noStrike" cap="none">
                <a:solidFill>
                  <a:schemeClr val="dk1"/>
                </a:solidFill>
                <a:latin typeface="Times New Roman"/>
                <a:ea typeface="Times New Roman"/>
                <a:cs typeface="Times New Roman"/>
                <a:sym typeface="Times New Roman"/>
              </a:rPr>
              <a:t> </a:t>
            </a:r>
            <a:endParaRPr sz="2000"/>
          </a:p>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r>
              <a:rPr lang="pl-PL" sz="1700" b="0" i="0" u="none" strike="noStrike" cap="none">
                <a:solidFill>
                  <a:schemeClr val="dk1"/>
                </a:solidFill>
                <a:latin typeface="Times New Roman"/>
                <a:ea typeface="Times New Roman"/>
                <a:cs typeface="Times New Roman"/>
                <a:sym typeface="Times New Roman"/>
              </a:rPr>
              <a:t>na której znajdziecie więcej informacji na temat usług świadczonych w ramach nieodpłatnej pomocy prawnej oraz nieodpłatnego poradnictwa obywatelskiego</a:t>
            </a:r>
            <a:r>
              <a:rPr lang="pl-PL" sz="2300" b="0" i="0" u="none" strike="noStrike" cap="none">
                <a:solidFill>
                  <a:schemeClr val="dk1"/>
                </a:solidFill>
                <a:latin typeface="Times New Roman"/>
                <a:ea typeface="Times New Roman"/>
                <a:cs typeface="Times New Roman"/>
                <a:sym typeface="Times New Roman"/>
              </a:rPr>
              <a:t>. </a:t>
            </a:r>
            <a:endParaRPr sz="23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endParaRPr sz="2600">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endParaRPr sz="2400">
              <a:solidFill>
                <a:schemeClr val="accent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2000"/>
              <a:buFont typeface="Arial"/>
              <a:buNone/>
            </a:pPr>
            <a:endParaRPr sz="2600" b="0" i="0" u="none" strike="noStrike" cap="none">
              <a:solidFill>
                <a:srgbClr val="000000"/>
              </a:solidFill>
              <a:latin typeface="Times New Roman"/>
              <a:ea typeface="Times New Roman"/>
              <a:cs typeface="Times New Roman"/>
              <a:sym typeface="Times New Roman"/>
            </a:endParaRPr>
          </a:p>
        </p:txBody>
      </p:sp>
      <p:pic>
        <p:nvPicPr>
          <p:cNvPr id="265" name="Google Shape;265;p21" descr="Otwarta książka"/>
          <p:cNvPicPr preferRelativeResize="0"/>
          <p:nvPr/>
        </p:nvPicPr>
        <p:blipFill rotWithShape="1">
          <a:blip r:embed="rId8">
            <a:alphaModFix/>
          </a:blip>
          <a:srcRect/>
          <a:stretch/>
        </p:blipFill>
        <p:spPr>
          <a:xfrm>
            <a:off x="9505666" y="2231379"/>
            <a:ext cx="1963366" cy="1963366"/>
          </a:xfrm>
          <a:prstGeom prst="rect">
            <a:avLst/>
          </a:prstGeom>
          <a:noFill/>
          <a:ln>
            <a:noFill/>
          </a:ln>
        </p:spPr>
      </p:pic>
      <p:sp>
        <p:nvSpPr>
          <p:cNvPr id="266" name="Google Shape;266;p21"/>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
        <p:nvSpPr>
          <p:cNvPr id="267" name="Google Shape;267;p21"/>
          <p:cNvSpPr txBox="1"/>
          <p:nvPr/>
        </p:nvSpPr>
        <p:spPr>
          <a:xfrm>
            <a:off x="9305500" y="4183000"/>
            <a:ext cx="23637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l-PL" sz="2400" b="1">
                <a:latin typeface="Calibri"/>
                <a:ea typeface="Calibri"/>
                <a:cs typeface="Calibri"/>
                <a:sym typeface="Calibri"/>
              </a:rPr>
              <a:t>DZIĘKUJEMY </a:t>
            </a:r>
            <a:br>
              <a:rPr lang="pl-PL" sz="2400" b="1">
                <a:latin typeface="Calibri"/>
                <a:ea typeface="Calibri"/>
                <a:cs typeface="Calibri"/>
                <a:sym typeface="Calibri"/>
              </a:rPr>
            </a:br>
            <a:r>
              <a:rPr lang="pl-PL" sz="2400" b="1">
                <a:latin typeface="Calibri"/>
                <a:ea typeface="Calibri"/>
                <a:cs typeface="Calibri"/>
                <a:sym typeface="Calibri"/>
              </a:rPr>
              <a:t>ZA UWAGĘ!</a:t>
            </a:r>
            <a:endParaRPr sz="2400" b="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
          <p:cNvSpPr txBox="1">
            <a:spLocks noGrp="1"/>
          </p:cNvSpPr>
          <p:nvPr>
            <p:ph type="title"/>
          </p:nvPr>
        </p:nvSpPr>
        <p:spPr>
          <a:xfrm>
            <a:off x="671225" y="1189025"/>
            <a:ext cx="10685100" cy="10614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Regulacja prawna</a:t>
            </a:r>
            <a:endParaRPr sz="3600">
              <a:latin typeface="Times New Roman"/>
              <a:ea typeface="Times New Roman"/>
              <a:cs typeface="Times New Roman"/>
              <a:sym typeface="Times New Roman"/>
            </a:endParaRPr>
          </a:p>
        </p:txBody>
      </p:sp>
      <p:sp>
        <p:nvSpPr>
          <p:cNvPr id="100" name="Google Shape;100;p2"/>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2</a:t>
            </a:fld>
            <a:endParaRPr/>
          </a:p>
        </p:txBody>
      </p:sp>
      <p:pic>
        <p:nvPicPr>
          <p:cNvPr id="101" name="Google Shape;101;p2"/>
          <p:cNvPicPr preferRelativeResize="0"/>
          <p:nvPr/>
        </p:nvPicPr>
        <p:blipFill rotWithShape="1">
          <a:blip r:embed="rId3">
            <a:alphaModFix/>
          </a:blip>
          <a:srcRect/>
          <a:stretch/>
        </p:blipFill>
        <p:spPr>
          <a:xfrm>
            <a:off x="3413107" y="136525"/>
            <a:ext cx="8546256" cy="820462"/>
          </a:xfrm>
          <a:prstGeom prst="rect">
            <a:avLst/>
          </a:prstGeom>
          <a:noFill/>
          <a:ln>
            <a:noFill/>
          </a:ln>
        </p:spPr>
      </p:pic>
      <p:sp>
        <p:nvSpPr>
          <p:cNvPr id="102" name="Google Shape;102;p2"/>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
        <p:nvSpPr>
          <p:cNvPr id="103" name="Google Shape;103;p2"/>
          <p:cNvSpPr/>
          <p:nvPr/>
        </p:nvSpPr>
        <p:spPr>
          <a:xfrm>
            <a:off x="271074" y="1957075"/>
            <a:ext cx="8295409" cy="2088600"/>
          </a:xfrm>
          <a:prstGeom prst="roundRect">
            <a:avLst>
              <a:gd name="adj" fmla="val 16667"/>
            </a:avLst>
          </a:prstGeom>
          <a:solidFill>
            <a:srgbClr val="D9D9D9"/>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5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Clr>
                <a:schemeClr val="dk1"/>
              </a:buClr>
              <a:buSzPts val="3600"/>
              <a:buFont typeface="Times New Roman"/>
              <a:buNone/>
            </a:pPr>
            <a:r>
              <a:rPr lang="pl-PL" sz="2000" b="0" i="0" u="none" strike="noStrike" cap="none">
                <a:solidFill>
                  <a:schemeClr val="dk1"/>
                </a:solidFill>
                <a:latin typeface="Times New Roman"/>
                <a:ea typeface="Times New Roman"/>
                <a:cs typeface="Times New Roman"/>
                <a:sym typeface="Times New Roman"/>
              </a:rPr>
              <a:t>Nieodpłatna pomoc prawna i nieodpłatne poradnictwo obywatelskie uregulowane są w </a:t>
            </a:r>
            <a:r>
              <a:rPr lang="pl-PL" sz="2000" b="1" i="0" u="none" strike="noStrike" cap="none">
                <a:solidFill>
                  <a:schemeClr val="dk1"/>
                </a:solidFill>
                <a:latin typeface="Times New Roman"/>
                <a:ea typeface="Times New Roman"/>
                <a:cs typeface="Times New Roman"/>
                <a:sym typeface="Times New Roman"/>
              </a:rPr>
              <a:t>ustawie z dnia 5 sierpnia 2015 r. o nieodpłatnej pomocy prawnej, nieodpłatnym poradnictwie obywatelskim, nieodpłatnej mediacji oraz edukacji prawnej.</a:t>
            </a:r>
            <a:endParaRPr sz="2000" b="1"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p:txBody>
      </p:sp>
      <p:pic>
        <p:nvPicPr>
          <p:cNvPr id="104" name="Google Shape;104;p2"/>
          <p:cNvPicPr preferRelativeResize="0"/>
          <p:nvPr/>
        </p:nvPicPr>
        <p:blipFill rotWithShape="1">
          <a:blip r:embed="rId4">
            <a:alphaModFix/>
          </a:blip>
          <a:srcRect/>
          <a:stretch/>
        </p:blipFill>
        <p:spPr>
          <a:xfrm>
            <a:off x="9561416" y="1640300"/>
            <a:ext cx="1441225" cy="1684325"/>
          </a:xfrm>
          <a:prstGeom prst="rect">
            <a:avLst/>
          </a:prstGeom>
          <a:noFill/>
          <a:ln>
            <a:noFill/>
          </a:ln>
        </p:spPr>
      </p:pic>
      <p:sp>
        <p:nvSpPr>
          <p:cNvPr id="105" name="Google Shape;105;p2"/>
          <p:cNvSpPr/>
          <p:nvPr/>
        </p:nvSpPr>
        <p:spPr>
          <a:xfrm>
            <a:off x="1991225" y="4229025"/>
            <a:ext cx="8606190" cy="2286000"/>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Clr>
                <a:schemeClr val="dk1"/>
              </a:buClr>
              <a:buSzPts val="3600"/>
              <a:buFont typeface="Times New Roman"/>
              <a:buNone/>
            </a:pPr>
            <a:r>
              <a:rPr lang="pl-PL" sz="2000" b="0" i="0" u="none" strike="noStrike" cap="none">
                <a:solidFill>
                  <a:schemeClr val="dk1"/>
                </a:solidFill>
                <a:latin typeface="Times New Roman"/>
                <a:ea typeface="Times New Roman"/>
                <a:cs typeface="Times New Roman"/>
                <a:sym typeface="Times New Roman"/>
              </a:rPr>
              <a:t>Ustawa ta reguluje:</a:t>
            </a:r>
            <a:endParaRPr sz="2000" b="0" i="0" u="none" strike="noStrike" cap="none">
              <a:solidFill>
                <a:schemeClr val="dk1"/>
              </a:solidFill>
              <a:latin typeface="Times New Roman"/>
              <a:ea typeface="Times New Roman"/>
              <a:cs typeface="Times New Roman"/>
              <a:sym typeface="Times New Roman"/>
            </a:endParaRPr>
          </a:p>
          <a:p>
            <a:pPr marL="457200" marR="0" lvl="0" indent="-355600" algn="just" rtl="0">
              <a:lnSpc>
                <a:spcPct val="100000"/>
              </a:lnSpc>
              <a:spcBef>
                <a:spcPts val="0"/>
              </a:spcBef>
              <a:spcAft>
                <a:spcPts val="0"/>
              </a:spcAft>
              <a:buClr>
                <a:schemeClr val="dk1"/>
              </a:buClr>
              <a:buSzPts val="2000"/>
              <a:buFont typeface="Times New Roman"/>
              <a:buChar char="✓"/>
            </a:pPr>
            <a:r>
              <a:rPr lang="pl-PL" sz="2000" b="1" i="0" u="none" strike="noStrike" cap="none">
                <a:solidFill>
                  <a:schemeClr val="dk1"/>
                </a:solidFill>
                <a:latin typeface="Times New Roman"/>
                <a:ea typeface="Times New Roman"/>
                <a:cs typeface="Times New Roman"/>
                <a:sym typeface="Times New Roman"/>
              </a:rPr>
              <a:t>system nieodpłatnej pomocy prawnej i poradnictwa obywatelskiego;</a:t>
            </a:r>
            <a:endParaRPr sz="2000" b="1" i="0" u="none" strike="noStrike" cap="none">
              <a:solidFill>
                <a:schemeClr val="dk1"/>
              </a:solidFill>
              <a:latin typeface="Times New Roman"/>
              <a:ea typeface="Times New Roman"/>
              <a:cs typeface="Times New Roman"/>
              <a:sym typeface="Times New Roman"/>
            </a:endParaRPr>
          </a:p>
          <a:p>
            <a:pPr marL="457200" marR="0" lvl="0" indent="-355600" algn="just" rtl="0">
              <a:lnSpc>
                <a:spcPct val="100000"/>
              </a:lnSpc>
              <a:spcBef>
                <a:spcPts val="0"/>
              </a:spcBef>
              <a:spcAft>
                <a:spcPts val="0"/>
              </a:spcAft>
              <a:buClr>
                <a:schemeClr val="dk1"/>
              </a:buClr>
              <a:buSzPts val="2000"/>
              <a:buFont typeface="Times New Roman"/>
              <a:buChar char="✓"/>
            </a:pPr>
            <a:r>
              <a:rPr lang="pl-PL" sz="2000" b="1" i="0" u="none" strike="noStrike" cap="none">
                <a:solidFill>
                  <a:schemeClr val="dk1"/>
                </a:solidFill>
                <a:latin typeface="Times New Roman"/>
                <a:ea typeface="Times New Roman"/>
                <a:cs typeface="Times New Roman"/>
                <a:sym typeface="Times New Roman"/>
              </a:rPr>
              <a:t>nieodpłatną mediację;</a:t>
            </a:r>
            <a:endParaRPr sz="2000" b="1" i="0" u="none" strike="noStrike" cap="none">
              <a:solidFill>
                <a:schemeClr val="dk1"/>
              </a:solidFill>
              <a:latin typeface="Times New Roman"/>
              <a:ea typeface="Times New Roman"/>
              <a:cs typeface="Times New Roman"/>
              <a:sym typeface="Times New Roman"/>
            </a:endParaRPr>
          </a:p>
          <a:p>
            <a:pPr marL="457200" marR="0" lvl="0" indent="-355600" algn="just" rtl="0">
              <a:lnSpc>
                <a:spcPct val="100000"/>
              </a:lnSpc>
              <a:spcBef>
                <a:spcPts val="0"/>
              </a:spcBef>
              <a:spcAft>
                <a:spcPts val="0"/>
              </a:spcAft>
              <a:buClr>
                <a:schemeClr val="dk1"/>
              </a:buClr>
              <a:buSzPts val="2000"/>
              <a:buFont typeface="Times New Roman"/>
              <a:buChar char="✓"/>
            </a:pPr>
            <a:r>
              <a:rPr lang="pl-PL" sz="2000" b="1" i="0" u="none" strike="noStrike" cap="none">
                <a:solidFill>
                  <a:schemeClr val="dk1"/>
                </a:solidFill>
                <a:latin typeface="Times New Roman"/>
                <a:ea typeface="Times New Roman"/>
                <a:cs typeface="Times New Roman"/>
                <a:sym typeface="Times New Roman"/>
              </a:rPr>
              <a:t>zasady realizacji zadań z zakresu edukacji prawnej. </a:t>
            </a:r>
            <a:endParaRPr sz="2000" b="1" i="0" u="none" strike="noStrike" cap="none">
              <a:solidFill>
                <a:schemeClr val="dk1"/>
              </a:solidFill>
              <a:latin typeface="Times New Roman"/>
              <a:ea typeface="Times New Roman"/>
              <a:cs typeface="Times New Roman"/>
              <a:sym typeface="Times New Roman"/>
            </a:endParaRPr>
          </a:p>
          <a:p>
            <a:pPr marL="0" marR="0" lvl="0" indent="0" algn="ctr" rtl="0">
              <a:lnSpc>
                <a:spcPct val="15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p:txBody>
      </p:sp>
      <p:pic>
        <p:nvPicPr>
          <p:cNvPr id="106" name="Google Shape;106;p2" descr="Głowa z kołami zębatymi"/>
          <p:cNvPicPr preferRelativeResize="0"/>
          <p:nvPr/>
        </p:nvPicPr>
        <p:blipFill rotWithShape="1">
          <a:blip r:embed="rId5">
            <a:alphaModFix/>
          </a:blip>
          <a:srcRect/>
          <a:stretch/>
        </p:blipFill>
        <p:spPr>
          <a:xfrm>
            <a:off x="271075" y="4229014"/>
            <a:ext cx="1331343" cy="133134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3"/>
          <p:cNvSpPr txBox="1">
            <a:spLocks noGrp="1"/>
          </p:cNvSpPr>
          <p:nvPr>
            <p:ph type="title"/>
          </p:nvPr>
        </p:nvSpPr>
        <p:spPr>
          <a:xfrm>
            <a:off x="379175" y="1298500"/>
            <a:ext cx="11325600" cy="1325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Osoba poszukująca pomocy może skorzystać ze wsparcia, które uwzględnia:</a:t>
            </a:r>
            <a:endParaRPr sz="3600">
              <a:latin typeface="Times New Roman"/>
              <a:ea typeface="Times New Roman"/>
              <a:cs typeface="Times New Roman"/>
              <a:sym typeface="Times New Roman"/>
            </a:endParaRPr>
          </a:p>
        </p:txBody>
      </p:sp>
      <p:sp>
        <p:nvSpPr>
          <p:cNvPr id="112" name="Google Shape;112;p3"/>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3</a:t>
            </a:fld>
            <a:endParaRPr/>
          </a:p>
        </p:txBody>
      </p:sp>
      <p:sp>
        <p:nvSpPr>
          <p:cNvPr id="113" name="Google Shape;113;p3"/>
          <p:cNvSpPr txBox="1"/>
          <p:nvPr/>
        </p:nvSpPr>
        <p:spPr>
          <a:xfrm>
            <a:off x="1201575" y="4598100"/>
            <a:ext cx="2659800" cy="2259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chemeClr val="dk1"/>
                </a:solidFill>
                <a:latin typeface="Arial"/>
                <a:ea typeface="Arial"/>
                <a:cs typeface="Arial"/>
                <a:sym typeface="Arial"/>
              </a:rPr>
              <a:t>Nieodpłatną</a:t>
            </a:r>
            <a:r>
              <a:rPr lang="pl-PL" sz="3000" b="0" i="0" u="none" strike="noStrike" cap="none">
                <a:solidFill>
                  <a:srgbClr val="000000"/>
                </a:solidFill>
                <a:latin typeface="Arial"/>
                <a:ea typeface="Arial"/>
                <a:cs typeface="Arial"/>
                <a:sym typeface="Arial"/>
              </a:rPr>
              <a:t> </a:t>
            </a:r>
            <a:endParaRPr sz="30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rgbClr val="073763"/>
                </a:solidFill>
                <a:latin typeface="Arial"/>
                <a:ea typeface="Arial"/>
                <a:cs typeface="Arial"/>
                <a:sym typeface="Arial"/>
              </a:rPr>
              <a:t>Pomoc </a:t>
            </a:r>
            <a:endParaRPr sz="3000" b="0" i="0" u="none" strike="noStrike" cap="none">
              <a:solidFill>
                <a:srgbClr val="073763"/>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rgbClr val="073763"/>
                </a:solidFill>
                <a:latin typeface="Arial"/>
                <a:ea typeface="Arial"/>
                <a:cs typeface="Arial"/>
                <a:sym typeface="Arial"/>
              </a:rPr>
              <a:t>Prawną</a:t>
            </a:r>
            <a:endParaRPr sz="3000" b="0" i="0" u="none" strike="noStrike" cap="none">
              <a:solidFill>
                <a:srgbClr val="073763"/>
              </a:solidFill>
              <a:latin typeface="Arial"/>
              <a:ea typeface="Arial"/>
              <a:cs typeface="Arial"/>
              <a:sym typeface="Arial"/>
            </a:endParaRPr>
          </a:p>
        </p:txBody>
      </p:sp>
      <p:sp>
        <p:nvSpPr>
          <p:cNvPr id="114" name="Google Shape;114;p3"/>
          <p:cNvSpPr txBox="1"/>
          <p:nvPr/>
        </p:nvSpPr>
        <p:spPr>
          <a:xfrm>
            <a:off x="4717100" y="4598100"/>
            <a:ext cx="2659800" cy="2259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chemeClr val="dk1"/>
                </a:solidFill>
                <a:latin typeface="Arial"/>
                <a:ea typeface="Arial"/>
                <a:cs typeface="Arial"/>
                <a:sym typeface="Arial"/>
              </a:rPr>
              <a:t>Nieodpłatne</a:t>
            </a:r>
            <a:r>
              <a:rPr lang="pl-PL" sz="3000" b="0" i="0" u="none" strike="noStrike" cap="none">
                <a:solidFill>
                  <a:srgbClr val="FF9900"/>
                </a:solidFill>
                <a:latin typeface="Arial"/>
                <a:ea typeface="Arial"/>
                <a:cs typeface="Arial"/>
                <a:sym typeface="Arial"/>
              </a:rPr>
              <a:t> </a:t>
            </a:r>
            <a:endParaRPr sz="3000" b="0" i="0" u="none" strike="noStrike" cap="none">
              <a:solidFill>
                <a:srgbClr val="FF99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rgbClr val="FF9900"/>
                </a:solidFill>
                <a:latin typeface="Arial"/>
                <a:ea typeface="Arial"/>
                <a:cs typeface="Arial"/>
                <a:sym typeface="Arial"/>
              </a:rPr>
              <a:t>Poradnictwo Obywatelskie</a:t>
            </a:r>
            <a:endParaRPr sz="3000" b="0" i="0" u="none" strike="noStrike" cap="none">
              <a:solidFill>
                <a:srgbClr val="FF9900"/>
              </a:solidFill>
              <a:latin typeface="Arial"/>
              <a:ea typeface="Arial"/>
              <a:cs typeface="Arial"/>
              <a:sym typeface="Arial"/>
            </a:endParaRPr>
          </a:p>
        </p:txBody>
      </p:sp>
      <p:sp>
        <p:nvSpPr>
          <p:cNvPr id="115" name="Google Shape;115;p3"/>
          <p:cNvSpPr txBox="1"/>
          <p:nvPr/>
        </p:nvSpPr>
        <p:spPr>
          <a:xfrm>
            <a:off x="8232636" y="4620237"/>
            <a:ext cx="2659800" cy="2259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pl-PL" sz="3000" b="0" i="0" u="none" strike="noStrike" cap="none">
                <a:solidFill>
                  <a:schemeClr val="dk1"/>
                </a:solidFill>
                <a:latin typeface="Arial"/>
                <a:ea typeface="Arial"/>
                <a:cs typeface="Arial"/>
                <a:sym typeface="Arial"/>
              </a:rPr>
              <a:t>Nieodpłatną </a:t>
            </a:r>
            <a:r>
              <a:rPr lang="pl-PL" sz="3000" b="0" i="0" u="none" strike="noStrike" cap="none">
                <a:solidFill>
                  <a:schemeClr val="accent4"/>
                </a:solidFill>
                <a:latin typeface="Arial"/>
                <a:ea typeface="Arial"/>
                <a:cs typeface="Arial"/>
                <a:sym typeface="Arial"/>
              </a:rPr>
              <a:t>Mediację</a:t>
            </a:r>
            <a:endParaRPr sz="3000" b="0" i="0" u="none" strike="noStrike" cap="none">
              <a:solidFill>
                <a:schemeClr val="accent4"/>
              </a:solidFill>
              <a:latin typeface="Arial"/>
              <a:ea typeface="Arial"/>
              <a:cs typeface="Arial"/>
              <a:sym typeface="Arial"/>
            </a:endParaRPr>
          </a:p>
        </p:txBody>
      </p:sp>
      <p:sp>
        <p:nvSpPr>
          <p:cNvPr id="116" name="Google Shape;116;p3"/>
          <p:cNvSpPr/>
          <p:nvPr/>
        </p:nvSpPr>
        <p:spPr>
          <a:xfrm>
            <a:off x="1649925" y="2793500"/>
            <a:ext cx="1763100" cy="1635300"/>
          </a:xfrm>
          <a:prstGeom prst="ellipse">
            <a:avLst/>
          </a:prstGeom>
          <a:solidFill>
            <a:srgbClr val="07376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100"/>
              <a:buFont typeface="Arial"/>
              <a:buNone/>
            </a:pPr>
            <a:r>
              <a:rPr lang="pl-PL" sz="3100" b="1" i="0" u="none" strike="noStrike" cap="none">
                <a:solidFill>
                  <a:srgbClr val="FFFFFF"/>
                </a:solidFill>
                <a:latin typeface="Arial"/>
                <a:ea typeface="Arial"/>
                <a:cs typeface="Arial"/>
                <a:sym typeface="Arial"/>
              </a:rPr>
              <a:t>NPP</a:t>
            </a:r>
            <a:endParaRPr sz="3100" b="1" i="0" u="none" strike="noStrike" cap="none">
              <a:solidFill>
                <a:srgbClr val="FFFFFF"/>
              </a:solidFill>
              <a:latin typeface="Arial"/>
              <a:ea typeface="Arial"/>
              <a:cs typeface="Arial"/>
              <a:sym typeface="Arial"/>
            </a:endParaRPr>
          </a:p>
        </p:txBody>
      </p:sp>
      <p:sp>
        <p:nvSpPr>
          <p:cNvPr id="117" name="Google Shape;117;p3"/>
          <p:cNvSpPr/>
          <p:nvPr/>
        </p:nvSpPr>
        <p:spPr>
          <a:xfrm>
            <a:off x="5165450" y="2793500"/>
            <a:ext cx="1763100" cy="1635300"/>
          </a:xfrm>
          <a:prstGeom prst="ellipse">
            <a:avLst/>
          </a:prstGeom>
          <a:solidFill>
            <a:srgbClr val="FF99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100"/>
              <a:buFont typeface="Arial"/>
              <a:buNone/>
            </a:pPr>
            <a:r>
              <a:rPr lang="pl-PL" sz="3100" b="1" i="0" u="none" strike="noStrike" cap="none">
                <a:solidFill>
                  <a:srgbClr val="FFFFFF"/>
                </a:solidFill>
                <a:latin typeface="Arial"/>
                <a:ea typeface="Arial"/>
                <a:cs typeface="Arial"/>
                <a:sym typeface="Arial"/>
              </a:rPr>
              <a:t>NPO</a:t>
            </a:r>
            <a:endParaRPr sz="3100" b="1" i="0" u="none" strike="noStrike" cap="none">
              <a:solidFill>
                <a:srgbClr val="FFFFFF"/>
              </a:solidFill>
              <a:latin typeface="Arial"/>
              <a:ea typeface="Arial"/>
              <a:cs typeface="Arial"/>
              <a:sym typeface="Arial"/>
            </a:endParaRPr>
          </a:p>
        </p:txBody>
      </p:sp>
      <p:sp>
        <p:nvSpPr>
          <p:cNvPr id="118" name="Google Shape;118;p3"/>
          <p:cNvSpPr/>
          <p:nvPr/>
        </p:nvSpPr>
        <p:spPr>
          <a:xfrm>
            <a:off x="8680975" y="2793500"/>
            <a:ext cx="1763100" cy="1635300"/>
          </a:xfrm>
          <a:prstGeom prst="ellipse">
            <a:avLst/>
          </a:prstGeom>
          <a:solidFill>
            <a:schemeClr val="accent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100"/>
              <a:buFont typeface="Arial"/>
              <a:buNone/>
            </a:pPr>
            <a:r>
              <a:rPr lang="pl-PL" sz="3100" b="1" i="0" u="none" strike="noStrike" cap="none">
                <a:solidFill>
                  <a:srgbClr val="FFFFFF"/>
                </a:solidFill>
                <a:latin typeface="Arial"/>
                <a:ea typeface="Arial"/>
                <a:cs typeface="Arial"/>
                <a:sym typeface="Arial"/>
              </a:rPr>
              <a:t>NM</a:t>
            </a:r>
            <a:endParaRPr sz="3100" b="1" i="0" u="none" strike="noStrike" cap="none">
              <a:solidFill>
                <a:srgbClr val="FFFFFF"/>
              </a:solidFill>
              <a:latin typeface="Arial"/>
              <a:ea typeface="Arial"/>
              <a:cs typeface="Arial"/>
              <a:sym typeface="Arial"/>
            </a:endParaRPr>
          </a:p>
        </p:txBody>
      </p:sp>
      <p:sp>
        <p:nvSpPr>
          <p:cNvPr id="119" name="Google Shape;119;p3"/>
          <p:cNvSpPr/>
          <p:nvPr/>
        </p:nvSpPr>
        <p:spPr>
          <a:xfrm>
            <a:off x="3633849" y="332509"/>
            <a:ext cx="4845133" cy="558140"/>
          </a:xfrm>
          <a:prstGeom prst="rect">
            <a:avLst/>
          </a:prstGeom>
          <a:solidFill>
            <a:srgbClr val="1F3864"/>
          </a:solidFill>
          <a:ln w="25400" cap="flat" cmpd="sng">
            <a:solidFill>
              <a:srgbClr val="1F3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0" name="Google Shape;120;p3"/>
          <p:cNvSpPr txBox="1"/>
          <p:nvPr/>
        </p:nvSpPr>
        <p:spPr>
          <a:xfrm>
            <a:off x="2989102" y="12527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
        <p:nvSpPr>
          <p:cNvPr id="121" name="Google Shape;121;p3"/>
          <p:cNvSpPr/>
          <p:nvPr/>
        </p:nvSpPr>
        <p:spPr>
          <a:xfrm>
            <a:off x="10284031" y="474615"/>
            <a:ext cx="1567543" cy="323100"/>
          </a:xfrm>
          <a:prstGeom prst="rect">
            <a:avLst/>
          </a:prstGeom>
          <a:solidFill>
            <a:srgbClr val="1F3864"/>
          </a:solidFill>
          <a:ln w="25400" cap="flat" cmpd="sng">
            <a:solidFill>
              <a:srgbClr val="1F38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5"/>
          <p:cNvSpPr txBox="1">
            <a:spLocks noGrp="1"/>
          </p:cNvSpPr>
          <p:nvPr>
            <p:ph type="title"/>
          </p:nvPr>
        </p:nvSpPr>
        <p:spPr>
          <a:xfrm>
            <a:off x="344550" y="1291650"/>
            <a:ext cx="11498400" cy="897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solidFill>
                  <a:srgbClr val="000000"/>
                </a:solidFill>
                <a:latin typeface="Times New Roman"/>
                <a:ea typeface="Times New Roman"/>
                <a:cs typeface="Times New Roman"/>
                <a:sym typeface="Times New Roman"/>
              </a:rPr>
              <a:t>Kto może skorzystać z usług nieodpłatnej pomocy prawnej, nieodpłatnego poradnictwa obywatelskiego i nieodpłatnej mediacji?</a:t>
            </a:r>
            <a:endParaRPr>
              <a:solidFill>
                <a:srgbClr val="000000"/>
              </a:solidFill>
            </a:endParaRPr>
          </a:p>
        </p:txBody>
      </p:sp>
      <p:sp>
        <p:nvSpPr>
          <p:cNvPr id="127" name="Google Shape;127;p15"/>
          <p:cNvSpPr txBox="1">
            <a:spLocks noGrp="1"/>
          </p:cNvSpPr>
          <p:nvPr>
            <p:ph type="sldNum" idx="12"/>
          </p:nvPr>
        </p:nvSpPr>
        <p:spPr>
          <a:xfrm>
            <a:off x="9216163" y="6515037"/>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4</a:t>
            </a:fld>
            <a:endParaRPr/>
          </a:p>
        </p:txBody>
      </p:sp>
      <p:pic>
        <p:nvPicPr>
          <p:cNvPr id="128" name="Google Shape;128;p15"/>
          <p:cNvPicPr preferRelativeResize="0"/>
          <p:nvPr/>
        </p:nvPicPr>
        <p:blipFill rotWithShape="1">
          <a:blip r:embed="rId3">
            <a:alphaModFix/>
          </a:blip>
          <a:srcRect/>
          <a:stretch/>
        </p:blipFill>
        <p:spPr>
          <a:xfrm>
            <a:off x="3427856" y="114402"/>
            <a:ext cx="8415099" cy="897086"/>
          </a:xfrm>
          <a:prstGeom prst="rect">
            <a:avLst/>
          </a:prstGeom>
          <a:noFill/>
          <a:ln>
            <a:noFill/>
          </a:ln>
        </p:spPr>
      </p:pic>
      <p:pic>
        <p:nvPicPr>
          <p:cNvPr id="129" name="Google Shape;129;p15" descr="Profil męski"/>
          <p:cNvPicPr preferRelativeResize="0"/>
          <p:nvPr/>
        </p:nvPicPr>
        <p:blipFill rotWithShape="1">
          <a:blip r:embed="rId4">
            <a:alphaModFix/>
          </a:blip>
          <a:srcRect/>
          <a:stretch/>
        </p:blipFill>
        <p:spPr>
          <a:xfrm>
            <a:off x="816988" y="2876224"/>
            <a:ext cx="914400" cy="914400"/>
          </a:xfrm>
          <a:prstGeom prst="rect">
            <a:avLst/>
          </a:prstGeom>
          <a:noFill/>
          <a:ln>
            <a:noFill/>
          </a:ln>
        </p:spPr>
      </p:pic>
      <p:pic>
        <p:nvPicPr>
          <p:cNvPr id="130" name="Google Shape;130;p15" descr="Profil kobiety"/>
          <p:cNvPicPr preferRelativeResize="0"/>
          <p:nvPr/>
        </p:nvPicPr>
        <p:blipFill rotWithShape="1">
          <a:blip r:embed="rId5">
            <a:alphaModFix/>
          </a:blip>
          <a:srcRect/>
          <a:stretch/>
        </p:blipFill>
        <p:spPr>
          <a:xfrm>
            <a:off x="1503071" y="2876234"/>
            <a:ext cx="914400" cy="914400"/>
          </a:xfrm>
          <a:prstGeom prst="rect">
            <a:avLst/>
          </a:prstGeom>
          <a:noFill/>
          <a:ln>
            <a:noFill/>
          </a:ln>
        </p:spPr>
      </p:pic>
      <p:sp>
        <p:nvSpPr>
          <p:cNvPr id="131" name="Google Shape;131;p15"/>
          <p:cNvSpPr txBox="1"/>
          <p:nvPr/>
        </p:nvSpPr>
        <p:spPr>
          <a:xfrm>
            <a:off x="2760246" y="3223587"/>
            <a:ext cx="6429900" cy="492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tylko osoba fizyczna</a:t>
            </a:r>
            <a:endParaRPr sz="1400" b="0" i="0" u="none" strike="noStrike" cap="none">
              <a:solidFill>
                <a:srgbClr val="000000"/>
              </a:solidFill>
              <a:latin typeface="Arial"/>
              <a:ea typeface="Arial"/>
              <a:cs typeface="Arial"/>
              <a:sym typeface="Arial"/>
            </a:endParaRPr>
          </a:p>
        </p:txBody>
      </p:sp>
      <p:sp>
        <p:nvSpPr>
          <p:cNvPr id="132" name="Google Shape;132;p15"/>
          <p:cNvSpPr txBox="1"/>
          <p:nvPr/>
        </p:nvSpPr>
        <p:spPr>
          <a:xfrm>
            <a:off x="2760246" y="4393320"/>
            <a:ext cx="9023700" cy="492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która nie jest w stanie ponieść kosztów odpłatnej pomocy prawnej</a:t>
            </a:r>
            <a:endParaRPr sz="1400" b="0" i="0" u="none" strike="noStrike" cap="none">
              <a:solidFill>
                <a:srgbClr val="000000"/>
              </a:solidFill>
              <a:latin typeface="Arial"/>
              <a:ea typeface="Arial"/>
              <a:cs typeface="Arial"/>
              <a:sym typeface="Arial"/>
            </a:endParaRPr>
          </a:p>
        </p:txBody>
      </p:sp>
      <p:sp>
        <p:nvSpPr>
          <p:cNvPr id="133" name="Google Shape;133;p15"/>
          <p:cNvSpPr txBox="1"/>
          <p:nvPr/>
        </p:nvSpPr>
        <p:spPr>
          <a:xfrm>
            <a:off x="2760250" y="5563075"/>
            <a:ext cx="8921700" cy="8925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w tym osoba prowadząca jednoosobową działalność gospodarczą, </a:t>
            </a:r>
            <a:br>
              <a:rPr lang="pl-PL" sz="2600" b="0" i="0" u="none" strike="noStrike" cap="none">
                <a:solidFill>
                  <a:srgbClr val="000000"/>
                </a:solidFill>
                <a:latin typeface="Times New Roman"/>
                <a:ea typeface="Times New Roman"/>
                <a:cs typeface="Times New Roman"/>
                <a:sym typeface="Times New Roman"/>
              </a:rPr>
            </a:br>
            <a:r>
              <a:rPr lang="pl-PL" sz="2600" b="0" i="0" u="none" strike="noStrike" cap="none">
                <a:solidFill>
                  <a:srgbClr val="000000"/>
                </a:solidFill>
                <a:latin typeface="Times New Roman"/>
                <a:ea typeface="Times New Roman"/>
                <a:cs typeface="Times New Roman"/>
                <a:sym typeface="Times New Roman"/>
              </a:rPr>
              <a:t>która w ciągu ostatniego roku nie zatrudniała innych osób.</a:t>
            </a:r>
            <a:endParaRPr sz="1400" b="0" i="0" u="none" strike="noStrike" cap="none">
              <a:solidFill>
                <a:srgbClr val="000000"/>
              </a:solidFill>
              <a:latin typeface="Arial"/>
              <a:ea typeface="Arial"/>
              <a:cs typeface="Arial"/>
              <a:sym typeface="Arial"/>
            </a:endParaRPr>
          </a:p>
        </p:txBody>
      </p:sp>
      <p:pic>
        <p:nvPicPr>
          <p:cNvPr id="134" name="Google Shape;134;p15"/>
          <p:cNvPicPr preferRelativeResize="0"/>
          <p:nvPr/>
        </p:nvPicPr>
        <p:blipFill rotWithShape="1">
          <a:blip r:embed="rId6">
            <a:alphaModFix/>
          </a:blip>
          <a:srcRect/>
          <a:stretch/>
        </p:blipFill>
        <p:spPr>
          <a:xfrm>
            <a:off x="1065925" y="4001769"/>
            <a:ext cx="1110125" cy="1110125"/>
          </a:xfrm>
          <a:prstGeom prst="rect">
            <a:avLst/>
          </a:prstGeom>
          <a:noFill/>
          <a:ln>
            <a:noFill/>
          </a:ln>
        </p:spPr>
      </p:pic>
      <p:pic>
        <p:nvPicPr>
          <p:cNvPr id="135" name="Google Shape;135;p15"/>
          <p:cNvPicPr preferRelativeResize="0"/>
          <p:nvPr/>
        </p:nvPicPr>
        <p:blipFill rotWithShape="1">
          <a:blip r:embed="rId7">
            <a:alphaModFix/>
          </a:blip>
          <a:srcRect/>
          <a:stretch/>
        </p:blipFill>
        <p:spPr>
          <a:xfrm>
            <a:off x="1115288" y="5503650"/>
            <a:ext cx="1011375" cy="1011375"/>
          </a:xfrm>
          <a:prstGeom prst="rect">
            <a:avLst/>
          </a:prstGeom>
          <a:noFill/>
          <a:ln>
            <a:noFill/>
          </a:ln>
        </p:spPr>
      </p:pic>
      <p:sp>
        <p:nvSpPr>
          <p:cNvPr id="136" name="Google Shape;136;p15"/>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6"/>
          <p:cNvSpPr txBox="1">
            <a:spLocks noGrp="1"/>
          </p:cNvSpPr>
          <p:nvPr>
            <p:ph type="title"/>
          </p:nvPr>
        </p:nvSpPr>
        <p:spPr>
          <a:xfrm>
            <a:off x="838200" y="1291638"/>
            <a:ext cx="10515600" cy="897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W jaki sposób można zapisać się na wizytę?</a:t>
            </a:r>
            <a:endParaRPr/>
          </a:p>
        </p:txBody>
      </p:sp>
      <p:sp>
        <p:nvSpPr>
          <p:cNvPr id="142" name="Google Shape;142;p16"/>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5</a:t>
            </a:fld>
            <a:endParaRPr/>
          </a:p>
        </p:txBody>
      </p:sp>
      <p:pic>
        <p:nvPicPr>
          <p:cNvPr id="143" name="Google Shape;143;p16"/>
          <p:cNvPicPr preferRelativeResize="0"/>
          <p:nvPr/>
        </p:nvPicPr>
        <p:blipFill rotWithShape="1">
          <a:blip r:embed="rId3">
            <a:alphaModFix/>
          </a:blip>
          <a:srcRect/>
          <a:stretch/>
        </p:blipFill>
        <p:spPr>
          <a:xfrm>
            <a:off x="3427856" y="114402"/>
            <a:ext cx="8415100" cy="897086"/>
          </a:xfrm>
          <a:prstGeom prst="rect">
            <a:avLst/>
          </a:prstGeom>
          <a:noFill/>
          <a:ln>
            <a:noFill/>
          </a:ln>
        </p:spPr>
      </p:pic>
      <p:sp>
        <p:nvSpPr>
          <p:cNvPr id="144" name="Google Shape;144;p16"/>
          <p:cNvSpPr txBox="1"/>
          <p:nvPr/>
        </p:nvSpPr>
        <p:spPr>
          <a:xfrm>
            <a:off x="2619844" y="2282092"/>
            <a:ext cx="8415100" cy="892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dzwoniąc pod numer telefonu podany na stronie internetowej   właściwego starostwa powiatowego lub urzędu miasta</a:t>
            </a:r>
            <a:endParaRPr sz="1400" b="0" i="0" u="none" strike="noStrike" cap="none">
              <a:solidFill>
                <a:srgbClr val="000000"/>
              </a:solidFill>
              <a:latin typeface="Arial"/>
              <a:ea typeface="Arial"/>
              <a:cs typeface="Arial"/>
              <a:sym typeface="Arial"/>
            </a:endParaRPr>
          </a:p>
        </p:txBody>
      </p:sp>
      <p:pic>
        <p:nvPicPr>
          <p:cNvPr id="145" name="Google Shape;145;p16" descr="Internet"/>
          <p:cNvPicPr preferRelativeResize="0"/>
          <p:nvPr/>
        </p:nvPicPr>
        <p:blipFill rotWithShape="1">
          <a:blip r:embed="rId4">
            <a:alphaModFix/>
          </a:blip>
          <a:srcRect/>
          <a:stretch/>
        </p:blipFill>
        <p:spPr>
          <a:xfrm>
            <a:off x="1460284" y="3444983"/>
            <a:ext cx="914400" cy="914400"/>
          </a:xfrm>
          <a:prstGeom prst="rect">
            <a:avLst/>
          </a:prstGeom>
          <a:noFill/>
          <a:ln>
            <a:noFill/>
          </a:ln>
        </p:spPr>
      </p:pic>
      <p:sp>
        <p:nvSpPr>
          <p:cNvPr id="146" name="Google Shape;146;p16"/>
          <p:cNvSpPr txBox="1"/>
          <p:nvPr/>
        </p:nvSpPr>
        <p:spPr>
          <a:xfrm>
            <a:off x="3162970" y="3493435"/>
            <a:ext cx="8236500" cy="74735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wypełniając interaktywny formularz na stronie np.ms.gov.pl</a:t>
            </a:r>
            <a:endParaRPr sz="1400" b="0" i="0" u="none" strike="noStrike" cap="none">
              <a:solidFill>
                <a:srgbClr val="000000"/>
              </a:solidFill>
              <a:latin typeface="Arial"/>
              <a:ea typeface="Arial"/>
              <a:cs typeface="Arial"/>
              <a:sym typeface="Arial"/>
            </a:endParaRPr>
          </a:p>
        </p:txBody>
      </p:sp>
      <p:sp>
        <p:nvSpPr>
          <p:cNvPr id="147" name="Google Shape;147;p16"/>
          <p:cNvSpPr txBox="1"/>
          <p:nvPr/>
        </p:nvSpPr>
        <p:spPr>
          <a:xfrm>
            <a:off x="3073670" y="4479389"/>
            <a:ext cx="8415100" cy="892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pl-PL" sz="2600" b="0" i="0" u="none" strike="noStrike" cap="none">
                <a:solidFill>
                  <a:srgbClr val="000000"/>
                </a:solidFill>
                <a:latin typeface="Times New Roman"/>
                <a:ea typeface="Times New Roman"/>
                <a:cs typeface="Times New Roman"/>
                <a:sym typeface="Times New Roman"/>
              </a:rPr>
              <a:t>osobiście w starostwie powiatowym lub w urzędzie miasta</a:t>
            </a:r>
            <a:endParaRPr sz="1400" b="0" i="0" u="none" strike="noStrike" cap="none">
              <a:solidFill>
                <a:srgbClr val="000000"/>
              </a:solidFill>
              <a:latin typeface="Arial"/>
              <a:ea typeface="Arial"/>
              <a:cs typeface="Arial"/>
              <a:sym typeface="Arial"/>
            </a:endParaRPr>
          </a:p>
        </p:txBody>
      </p:sp>
      <p:pic>
        <p:nvPicPr>
          <p:cNvPr id="148" name="Google Shape;148;p16"/>
          <p:cNvPicPr preferRelativeResize="0"/>
          <p:nvPr/>
        </p:nvPicPr>
        <p:blipFill rotWithShape="1">
          <a:blip r:embed="rId5">
            <a:alphaModFix/>
          </a:blip>
          <a:srcRect/>
          <a:stretch/>
        </p:blipFill>
        <p:spPr>
          <a:xfrm>
            <a:off x="1460284" y="2359620"/>
            <a:ext cx="914400" cy="914381"/>
          </a:xfrm>
          <a:prstGeom prst="rect">
            <a:avLst/>
          </a:prstGeom>
          <a:noFill/>
          <a:ln>
            <a:noFill/>
          </a:ln>
        </p:spPr>
      </p:pic>
      <p:pic>
        <p:nvPicPr>
          <p:cNvPr id="149" name="Google Shape;149;p16"/>
          <p:cNvPicPr preferRelativeResize="0"/>
          <p:nvPr/>
        </p:nvPicPr>
        <p:blipFill rotWithShape="1">
          <a:blip r:embed="rId6">
            <a:alphaModFix/>
          </a:blip>
          <a:srcRect/>
          <a:stretch/>
        </p:blipFill>
        <p:spPr>
          <a:xfrm>
            <a:off x="1460273" y="4460416"/>
            <a:ext cx="1011550" cy="1011575"/>
          </a:xfrm>
          <a:prstGeom prst="rect">
            <a:avLst/>
          </a:prstGeom>
          <a:noFill/>
          <a:ln>
            <a:noFill/>
          </a:ln>
        </p:spPr>
      </p:pic>
      <p:sp>
        <p:nvSpPr>
          <p:cNvPr id="150" name="Google Shape;150;p16"/>
          <p:cNvSpPr txBox="1"/>
          <p:nvPr/>
        </p:nvSpPr>
        <p:spPr>
          <a:xfrm>
            <a:off x="838200" y="5735850"/>
            <a:ext cx="10650570" cy="83099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pl-PL" sz="1600" b="0" i="0" u="none" strike="noStrike" cap="none">
                <a:solidFill>
                  <a:srgbClr val="FF0000"/>
                </a:solidFill>
                <a:latin typeface="Times New Roman"/>
                <a:ea typeface="Times New Roman"/>
                <a:cs typeface="Times New Roman"/>
                <a:sym typeface="Times New Roman"/>
              </a:rPr>
              <a:t>*</a:t>
            </a:r>
            <a:r>
              <a:rPr lang="pl-PL" sz="1600" b="0" i="0" u="none" strike="noStrike" cap="none">
                <a:solidFill>
                  <a:srgbClr val="000000"/>
                </a:solidFill>
                <a:latin typeface="Times New Roman"/>
                <a:ea typeface="Times New Roman"/>
                <a:cs typeface="Times New Roman"/>
                <a:sym typeface="Times New Roman"/>
              </a:rPr>
              <a:t>Punkty NPP i NPO są zlokalizowane w każdym powiecie lub w mieście na prawach powiatu. Wykaz punktów dostępnych </a:t>
            </a:r>
            <a:br>
              <a:rPr lang="pl-PL" sz="1600" b="0" i="0" u="none" strike="noStrike" cap="none">
                <a:solidFill>
                  <a:srgbClr val="000000"/>
                </a:solidFill>
                <a:latin typeface="Times New Roman"/>
                <a:ea typeface="Times New Roman"/>
                <a:cs typeface="Times New Roman"/>
                <a:sym typeface="Times New Roman"/>
              </a:rPr>
            </a:br>
            <a:r>
              <a:rPr lang="pl-PL" sz="1600" b="0" i="0" u="none" strike="noStrike" cap="none">
                <a:solidFill>
                  <a:srgbClr val="000000"/>
                </a:solidFill>
                <a:latin typeface="Times New Roman"/>
                <a:ea typeface="Times New Roman"/>
                <a:cs typeface="Times New Roman"/>
                <a:sym typeface="Times New Roman"/>
              </a:rPr>
              <a:t>w danym powiecie każdy starosta lub prezydent miasta udostępnia na stronach internetowych starostwa powiatowego lub urzędu miasta.</a:t>
            </a:r>
            <a:endParaRPr sz="1400" b="0" i="0" u="none" strike="noStrike" cap="none">
              <a:solidFill>
                <a:srgbClr val="000000"/>
              </a:solidFill>
              <a:latin typeface="Arial"/>
              <a:ea typeface="Arial"/>
              <a:cs typeface="Arial"/>
              <a:sym typeface="Arial"/>
            </a:endParaRPr>
          </a:p>
        </p:txBody>
      </p:sp>
      <p:sp>
        <p:nvSpPr>
          <p:cNvPr id="151" name="Google Shape;151;p16"/>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8"/>
          <p:cNvSpPr txBox="1">
            <a:spLocks noGrp="1"/>
          </p:cNvSpPr>
          <p:nvPr>
            <p:ph type="title"/>
          </p:nvPr>
        </p:nvSpPr>
        <p:spPr>
          <a:xfrm>
            <a:off x="902525" y="1318725"/>
            <a:ext cx="10685100" cy="1325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Czym jest </a:t>
            </a:r>
            <a:r>
              <a:rPr lang="pl-PL" sz="3600" b="1">
                <a:latin typeface="Times New Roman"/>
                <a:ea typeface="Times New Roman"/>
                <a:cs typeface="Times New Roman"/>
                <a:sym typeface="Times New Roman"/>
              </a:rPr>
              <a:t>nieodpłatna pomoc prawna</a:t>
            </a:r>
            <a:r>
              <a:rPr lang="pl-PL" sz="3600">
                <a:latin typeface="Times New Roman"/>
                <a:ea typeface="Times New Roman"/>
                <a:cs typeface="Times New Roman"/>
                <a:sym typeface="Times New Roman"/>
              </a:rPr>
              <a:t>?</a:t>
            </a:r>
            <a:endParaRPr sz="3600">
              <a:latin typeface="Times New Roman"/>
              <a:ea typeface="Times New Roman"/>
              <a:cs typeface="Times New Roman"/>
              <a:sym typeface="Times New Roman"/>
            </a:endParaRPr>
          </a:p>
        </p:txBody>
      </p:sp>
      <p:sp>
        <p:nvSpPr>
          <p:cNvPr id="157" name="Google Shape;157;p8"/>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6</a:t>
            </a:fld>
            <a:endParaRPr/>
          </a:p>
        </p:txBody>
      </p:sp>
      <p:pic>
        <p:nvPicPr>
          <p:cNvPr id="158" name="Google Shape;158;p8"/>
          <p:cNvPicPr preferRelativeResize="0"/>
          <p:nvPr/>
        </p:nvPicPr>
        <p:blipFill rotWithShape="1">
          <a:blip r:embed="rId3">
            <a:alphaModFix/>
          </a:blip>
          <a:srcRect/>
          <a:stretch/>
        </p:blipFill>
        <p:spPr>
          <a:xfrm>
            <a:off x="3413107" y="136525"/>
            <a:ext cx="8546256" cy="820462"/>
          </a:xfrm>
          <a:prstGeom prst="rect">
            <a:avLst/>
          </a:prstGeom>
          <a:noFill/>
          <a:ln>
            <a:noFill/>
          </a:ln>
        </p:spPr>
      </p:pic>
      <p:sp>
        <p:nvSpPr>
          <p:cNvPr id="159" name="Google Shape;159;p8"/>
          <p:cNvSpPr/>
          <p:nvPr/>
        </p:nvSpPr>
        <p:spPr>
          <a:xfrm>
            <a:off x="351975" y="2084750"/>
            <a:ext cx="11686200" cy="4197900"/>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chemeClr val="dk1"/>
              </a:buClr>
              <a:buSzPts val="3600"/>
              <a:buFont typeface="Times New Roman"/>
              <a:buNone/>
            </a:pPr>
            <a:r>
              <a:rPr lang="pl-PL" sz="2100" b="1" i="0" u="none" strike="noStrike" cap="none">
                <a:solidFill>
                  <a:srgbClr val="000000"/>
                </a:solidFill>
                <a:latin typeface="Times New Roman"/>
                <a:ea typeface="Times New Roman"/>
                <a:cs typeface="Times New Roman"/>
                <a:sym typeface="Times New Roman"/>
              </a:rPr>
              <a:t>Adwokaci i radcowie prawni w punkcie NPP wskażą Ci możliwe rozwiązania problemu oraz poinformują Cię o tym jak wygląda stan prawny w Twojej sprawie i jakie masz uprawnienia i obowiązki. </a:t>
            </a:r>
            <a:endParaRPr sz="2100" b="1" i="0" u="none" strike="noStrike" cap="none">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chemeClr val="dk1"/>
              </a:buClr>
              <a:buSzPts val="3600"/>
              <a:buFont typeface="Times New Roman"/>
              <a:buNone/>
            </a:pPr>
            <a:endParaRPr sz="2100" b="1" i="0" u="none" strike="noStrike" cap="none">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chemeClr val="dk1"/>
              </a:buClr>
              <a:buSzPts val="3600"/>
              <a:buFont typeface="Times New Roman"/>
              <a:buNone/>
            </a:pPr>
            <a:r>
              <a:rPr lang="pl-PL" sz="2100" b="0" i="0" u="none" strike="noStrike" cap="none">
                <a:solidFill>
                  <a:srgbClr val="000000"/>
                </a:solidFill>
                <a:latin typeface="Times New Roman"/>
                <a:ea typeface="Times New Roman"/>
                <a:cs typeface="Times New Roman"/>
                <a:sym typeface="Times New Roman"/>
              </a:rPr>
              <a:t>Adwokaci i radcowie prawni pomogą Ci również w napisaniu pisma w sprawach przedsądowych, np.:</a:t>
            </a:r>
            <a:endParaRPr sz="2100" b="0" i="0" u="none" strike="noStrike" cap="none">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chemeClr val="dk1"/>
              </a:buClr>
              <a:buSzPts val="3600"/>
              <a:buFont typeface="Times New Roman"/>
              <a:buNone/>
            </a:pPr>
            <a:endParaRPr sz="2100" b="0" i="0" u="none" strike="noStrike" cap="none">
              <a:solidFill>
                <a:srgbClr val="000000"/>
              </a:solidFill>
              <a:latin typeface="Times New Roman"/>
              <a:ea typeface="Times New Roman"/>
              <a:cs typeface="Times New Roman"/>
              <a:sym typeface="Times New Roman"/>
            </a:endParaRPr>
          </a:p>
          <a:p>
            <a:pPr marL="450000" marR="0" lvl="0" indent="-348615" algn="just" rtl="0">
              <a:lnSpc>
                <a:spcPct val="115000"/>
              </a:lnSpc>
              <a:spcBef>
                <a:spcPts val="0"/>
              </a:spcBef>
              <a:spcAft>
                <a:spcPts val="0"/>
              </a:spcAft>
              <a:buClr>
                <a:schemeClr val="dk1"/>
              </a:buClr>
              <a:buSzPts val="1890"/>
              <a:buFont typeface="Noto Sans Symbols"/>
              <a:buChar char="❖"/>
            </a:pPr>
            <a:r>
              <a:rPr lang="pl-PL" sz="2100" b="0" i="0" u="none" strike="noStrike" cap="none">
                <a:solidFill>
                  <a:schemeClr val="dk1"/>
                </a:solidFill>
                <a:latin typeface="Times New Roman"/>
                <a:ea typeface="Times New Roman"/>
                <a:cs typeface="Times New Roman"/>
                <a:sym typeface="Times New Roman"/>
              </a:rPr>
              <a:t>wniosek </a:t>
            </a:r>
            <a:r>
              <a:rPr lang="pl-PL" sz="2100" b="1" i="0" u="none" strike="noStrike" cap="none">
                <a:solidFill>
                  <a:schemeClr val="dk1"/>
                </a:solidFill>
                <a:latin typeface="Times New Roman"/>
                <a:ea typeface="Times New Roman"/>
                <a:cs typeface="Times New Roman"/>
                <a:sym typeface="Times New Roman"/>
              </a:rPr>
              <a:t>o zwolnienie od kosztów </a:t>
            </a:r>
            <a:r>
              <a:rPr lang="pl-PL" sz="2100" b="0" i="0" u="none" strike="noStrike" cap="none">
                <a:solidFill>
                  <a:schemeClr val="dk1"/>
                </a:solidFill>
                <a:latin typeface="Times New Roman"/>
                <a:ea typeface="Times New Roman"/>
                <a:cs typeface="Times New Roman"/>
                <a:sym typeface="Times New Roman"/>
              </a:rPr>
              <a:t>sądowych;</a:t>
            </a:r>
            <a:endParaRPr sz="1400" b="0" i="0" u="none" strike="noStrike" cap="none">
              <a:solidFill>
                <a:schemeClr val="dk1"/>
              </a:solidFill>
              <a:latin typeface="Arial"/>
              <a:ea typeface="Arial"/>
              <a:cs typeface="Arial"/>
              <a:sym typeface="Arial"/>
            </a:endParaRPr>
          </a:p>
          <a:p>
            <a:pPr marL="450000" marR="0" lvl="0" indent="-348615" algn="just" rtl="0">
              <a:lnSpc>
                <a:spcPct val="115000"/>
              </a:lnSpc>
              <a:spcBef>
                <a:spcPts val="0"/>
              </a:spcBef>
              <a:spcAft>
                <a:spcPts val="0"/>
              </a:spcAft>
              <a:buClr>
                <a:schemeClr val="dk1"/>
              </a:buClr>
              <a:buSzPts val="1890"/>
              <a:buFont typeface="Noto Sans Symbols"/>
              <a:buChar char="❖"/>
            </a:pPr>
            <a:r>
              <a:rPr lang="pl-PL" sz="2100" b="0" i="0" u="none" strike="noStrike" cap="none">
                <a:solidFill>
                  <a:schemeClr val="dk1"/>
                </a:solidFill>
                <a:latin typeface="Times New Roman"/>
                <a:ea typeface="Times New Roman"/>
                <a:cs typeface="Times New Roman"/>
                <a:sym typeface="Times New Roman"/>
              </a:rPr>
              <a:t>wniosek </a:t>
            </a:r>
            <a:r>
              <a:rPr lang="pl-PL" sz="2100" b="1" i="0" u="none" strike="noStrike" cap="none">
                <a:solidFill>
                  <a:schemeClr val="dk1"/>
                </a:solidFill>
                <a:latin typeface="Times New Roman"/>
                <a:ea typeface="Times New Roman"/>
                <a:cs typeface="Times New Roman"/>
                <a:sym typeface="Times New Roman"/>
              </a:rPr>
              <a:t>o ustanowienie pełnomocnika </a:t>
            </a:r>
            <a:r>
              <a:rPr lang="pl-PL" sz="2100" b="0" i="0" u="none" strike="noStrike" cap="none">
                <a:solidFill>
                  <a:schemeClr val="dk1"/>
                </a:solidFill>
                <a:latin typeface="Times New Roman"/>
                <a:ea typeface="Times New Roman"/>
                <a:cs typeface="Times New Roman"/>
                <a:sym typeface="Times New Roman"/>
              </a:rPr>
              <a:t>z urzędu;</a:t>
            </a:r>
            <a:endParaRPr sz="2100" b="0" i="0" u="none" strike="noStrike" cap="none">
              <a:solidFill>
                <a:schemeClr val="dk1"/>
              </a:solidFill>
              <a:latin typeface="Times New Roman"/>
              <a:ea typeface="Times New Roman"/>
              <a:cs typeface="Times New Roman"/>
              <a:sym typeface="Times New Roman"/>
            </a:endParaRPr>
          </a:p>
          <a:p>
            <a:pPr marL="450000" marR="0" lvl="0" indent="-348615" algn="just" rtl="0">
              <a:lnSpc>
                <a:spcPct val="115000"/>
              </a:lnSpc>
              <a:spcBef>
                <a:spcPts val="0"/>
              </a:spcBef>
              <a:spcAft>
                <a:spcPts val="0"/>
              </a:spcAft>
              <a:buClr>
                <a:schemeClr val="dk1"/>
              </a:buClr>
              <a:buSzPts val="1890"/>
              <a:buFont typeface="Noto Sans Symbols"/>
              <a:buChar char="❖"/>
            </a:pPr>
            <a:r>
              <a:rPr lang="pl-PL" sz="2100" b="0" i="0" u="none" strike="noStrike" cap="none">
                <a:solidFill>
                  <a:schemeClr val="dk1"/>
                </a:solidFill>
                <a:latin typeface="Times New Roman"/>
                <a:ea typeface="Times New Roman"/>
                <a:cs typeface="Times New Roman"/>
                <a:sym typeface="Times New Roman"/>
              </a:rPr>
              <a:t>przedsądowe wezwanie dłużnika do zapłaty.</a:t>
            </a:r>
            <a:endParaRPr sz="2100" b="0" i="0" u="none" strike="noStrike" cap="none">
              <a:solidFill>
                <a:schemeClr val="dk1"/>
              </a:solidFill>
              <a:latin typeface="Times New Roman"/>
              <a:ea typeface="Times New Roman"/>
              <a:cs typeface="Times New Roman"/>
              <a:sym typeface="Times New Roman"/>
            </a:endParaRPr>
          </a:p>
          <a:p>
            <a:pPr marL="450000" marR="0" lvl="0" indent="0" algn="just" rtl="0">
              <a:lnSpc>
                <a:spcPct val="115000"/>
              </a:lnSpc>
              <a:spcBef>
                <a:spcPts val="0"/>
              </a:spcBef>
              <a:spcAft>
                <a:spcPts val="0"/>
              </a:spcAft>
              <a:buClr>
                <a:srgbClr val="000000"/>
              </a:buClr>
              <a:buSzPts val="2100"/>
              <a:buFont typeface="Arial"/>
              <a:buNone/>
            </a:pPr>
            <a:endParaRPr sz="2100" b="1" i="0" u="none" strike="noStrike" cap="none">
              <a:solidFill>
                <a:srgbClr val="000000"/>
              </a:solidFill>
              <a:latin typeface="Times New Roman"/>
              <a:ea typeface="Times New Roman"/>
              <a:cs typeface="Times New Roman"/>
              <a:sym typeface="Times New Roman"/>
            </a:endParaRPr>
          </a:p>
          <a:p>
            <a:pPr marL="0" marR="0" lvl="0" indent="0" algn="ctr" rtl="0">
              <a:lnSpc>
                <a:spcPct val="15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p:txBody>
      </p:sp>
      <p:sp>
        <p:nvSpPr>
          <p:cNvPr id="160" name="Google Shape;160;p8"/>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9"/>
          <p:cNvSpPr txBox="1">
            <a:spLocks noGrp="1"/>
          </p:cNvSpPr>
          <p:nvPr>
            <p:ph type="title"/>
          </p:nvPr>
        </p:nvSpPr>
        <p:spPr>
          <a:xfrm>
            <a:off x="902525" y="1335175"/>
            <a:ext cx="10685100" cy="1325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Czym jest </a:t>
            </a:r>
            <a:r>
              <a:rPr lang="pl-PL" sz="3600" b="1">
                <a:latin typeface="Times New Roman"/>
                <a:ea typeface="Times New Roman"/>
                <a:cs typeface="Times New Roman"/>
                <a:sym typeface="Times New Roman"/>
              </a:rPr>
              <a:t>nieodpłatne poradnictwo obywatelskie</a:t>
            </a:r>
            <a:r>
              <a:rPr lang="pl-PL" sz="3600">
                <a:latin typeface="Times New Roman"/>
                <a:ea typeface="Times New Roman"/>
                <a:cs typeface="Times New Roman"/>
                <a:sym typeface="Times New Roman"/>
              </a:rPr>
              <a:t>?</a:t>
            </a:r>
            <a:endParaRPr sz="3600">
              <a:latin typeface="Times New Roman"/>
              <a:ea typeface="Times New Roman"/>
              <a:cs typeface="Times New Roman"/>
              <a:sym typeface="Times New Roman"/>
            </a:endParaRPr>
          </a:p>
        </p:txBody>
      </p:sp>
      <p:sp>
        <p:nvSpPr>
          <p:cNvPr id="166" name="Google Shape;166;p9"/>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7</a:t>
            </a:fld>
            <a:endParaRPr/>
          </a:p>
        </p:txBody>
      </p:sp>
      <p:pic>
        <p:nvPicPr>
          <p:cNvPr id="167" name="Google Shape;167;p9"/>
          <p:cNvPicPr preferRelativeResize="0"/>
          <p:nvPr/>
        </p:nvPicPr>
        <p:blipFill rotWithShape="1">
          <a:blip r:embed="rId3">
            <a:alphaModFix/>
          </a:blip>
          <a:srcRect/>
          <a:stretch/>
        </p:blipFill>
        <p:spPr>
          <a:xfrm>
            <a:off x="3413107" y="136525"/>
            <a:ext cx="8546256" cy="820462"/>
          </a:xfrm>
          <a:prstGeom prst="rect">
            <a:avLst/>
          </a:prstGeom>
          <a:noFill/>
          <a:ln>
            <a:noFill/>
          </a:ln>
        </p:spPr>
      </p:pic>
      <p:sp>
        <p:nvSpPr>
          <p:cNvPr id="168" name="Google Shape;168;p9"/>
          <p:cNvSpPr/>
          <p:nvPr/>
        </p:nvSpPr>
        <p:spPr>
          <a:xfrm>
            <a:off x="246664" y="2413900"/>
            <a:ext cx="11698800" cy="3757500"/>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rgbClr val="000000"/>
              </a:buClr>
              <a:buSzPts val="2100"/>
              <a:buFont typeface="Arial"/>
              <a:buNone/>
            </a:pPr>
            <a:endParaRPr sz="2100" b="1" i="0" u="none" strike="noStrike" cap="none" dirty="0">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rgbClr val="000000"/>
              </a:buClr>
              <a:buSzPts val="2100"/>
              <a:buFont typeface="Arial"/>
              <a:buNone/>
            </a:pPr>
            <a:r>
              <a:rPr lang="pl-PL" sz="2100" b="1" i="0" u="none" strike="noStrike" cap="none" dirty="0">
                <a:solidFill>
                  <a:srgbClr val="000000"/>
                </a:solidFill>
                <a:latin typeface="Times New Roman"/>
                <a:ea typeface="Times New Roman"/>
                <a:cs typeface="Times New Roman"/>
                <a:sym typeface="Times New Roman"/>
              </a:rPr>
              <a:t>Doradcy obywatelscy</a:t>
            </a:r>
            <a:r>
              <a:rPr lang="pl-PL" sz="2100" b="0" i="0" u="none" strike="noStrike" cap="none" dirty="0">
                <a:solidFill>
                  <a:srgbClr val="000000"/>
                </a:solidFill>
                <a:latin typeface="Times New Roman"/>
                <a:ea typeface="Times New Roman"/>
                <a:cs typeface="Times New Roman"/>
                <a:sym typeface="Times New Roman"/>
              </a:rPr>
              <a:t> pokazują, w jaki sposób rozwiązać problem, </a:t>
            </a:r>
            <a:r>
              <a:rPr lang="pl-PL" sz="2100" b="1" i="0" u="none" strike="noStrike" cap="none" dirty="0">
                <a:solidFill>
                  <a:srgbClr val="000000"/>
                </a:solidFill>
                <a:latin typeface="Times New Roman"/>
                <a:ea typeface="Times New Roman"/>
                <a:cs typeface="Times New Roman"/>
                <a:sym typeface="Times New Roman"/>
              </a:rPr>
              <a:t>pomagają wyjść z trudnej sytuacji</a:t>
            </a:r>
            <a:r>
              <a:rPr lang="pl-PL" sz="2100" b="0" i="0" u="none" strike="noStrike" cap="none" dirty="0">
                <a:solidFill>
                  <a:srgbClr val="000000"/>
                </a:solidFill>
                <a:latin typeface="Times New Roman"/>
                <a:ea typeface="Times New Roman"/>
                <a:cs typeface="Times New Roman"/>
                <a:sym typeface="Times New Roman"/>
              </a:rPr>
              <a:t>. </a:t>
            </a:r>
            <a:r>
              <a:rPr lang="pl-PL" sz="2200" b="0" i="0" u="none" strike="noStrike" cap="none" dirty="0">
                <a:solidFill>
                  <a:srgbClr val="000000"/>
                </a:solidFill>
                <a:latin typeface="Times New Roman"/>
                <a:ea typeface="Times New Roman"/>
                <a:cs typeface="Times New Roman"/>
                <a:sym typeface="Times New Roman"/>
              </a:rPr>
              <a:t>W </a:t>
            </a:r>
            <a:r>
              <a:rPr lang="pl-PL" sz="2100" b="0" i="0" u="none" strike="noStrike" cap="none" dirty="0">
                <a:solidFill>
                  <a:srgbClr val="000000"/>
                </a:solidFill>
                <a:latin typeface="Times New Roman"/>
                <a:ea typeface="Times New Roman"/>
                <a:cs typeface="Times New Roman"/>
                <a:sym typeface="Times New Roman"/>
              </a:rPr>
              <a:t>wybranych punktach NPO osoby nieporadne, z niepełnosprawnościami bądź w podeszłym wieku mogą liczyć również na pomo</a:t>
            </a:r>
            <a:r>
              <a:rPr lang="pl-PL" sz="2100" b="0" i="0" u="none" strike="noStrike" cap="none" dirty="0">
                <a:solidFill>
                  <a:srgbClr val="000000"/>
                </a:solidFill>
                <a:highlight>
                  <a:srgbClr val="CFE2F3"/>
                </a:highlight>
                <a:latin typeface="Times New Roman"/>
                <a:ea typeface="Times New Roman"/>
                <a:cs typeface="Times New Roman"/>
                <a:sym typeface="Times New Roman"/>
              </a:rPr>
              <a:t>c </a:t>
            </a:r>
            <a:r>
              <a:rPr lang="pl-PL" sz="2100" b="1" i="0" u="none" strike="noStrike" cap="none" dirty="0">
                <a:solidFill>
                  <a:srgbClr val="000000"/>
                </a:solidFill>
                <a:highlight>
                  <a:srgbClr val="CFE2F3"/>
                </a:highlight>
                <a:latin typeface="Times New Roman"/>
                <a:ea typeface="Times New Roman"/>
                <a:cs typeface="Times New Roman"/>
                <a:sym typeface="Times New Roman"/>
              </a:rPr>
              <a:t>wolontariusza. </a:t>
            </a:r>
            <a:endParaRPr sz="2100" b="1" i="0" u="none" strike="noStrike" cap="none" dirty="0">
              <a:solidFill>
                <a:srgbClr val="000000"/>
              </a:solidFill>
              <a:highlight>
                <a:srgbClr val="CFE2F3"/>
              </a:highlight>
              <a:latin typeface="Times New Roman"/>
              <a:ea typeface="Times New Roman"/>
              <a:cs typeface="Times New Roman"/>
              <a:sym typeface="Times New Roman"/>
            </a:endParaRPr>
          </a:p>
          <a:p>
            <a:pPr marL="0" marR="0" lvl="0" indent="0" algn="just" rtl="0">
              <a:lnSpc>
                <a:spcPct val="115000"/>
              </a:lnSpc>
              <a:spcBef>
                <a:spcPts val="0"/>
              </a:spcBef>
              <a:spcAft>
                <a:spcPts val="0"/>
              </a:spcAft>
              <a:buClr>
                <a:srgbClr val="000000"/>
              </a:buClr>
              <a:buSzPts val="2100"/>
              <a:buFont typeface="Arial"/>
              <a:buNone/>
            </a:pPr>
            <a:endParaRPr sz="2100" b="1" i="0" u="none" strike="noStrike" cap="none" dirty="0">
              <a:solidFill>
                <a:srgbClr val="000000"/>
              </a:solidFill>
              <a:highlight>
                <a:srgbClr val="CFE2F3"/>
              </a:highlight>
              <a:latin typeface="Times New Roman"/>
              <a:ea typeface="Times New Roman"/>
              <a:cs typeface="Times New Roman"/>
              <a:sym typeface="Times New Roman"/>
            </a:endParaRPr>
          </a:p>
          <a:p>
            <a:pPr marL="0" marR="0" lvl="0" indent="0" algn="just" rtl="0">
              <a:lnSpc>
                <a:spcPct val="115000"/>
              </a:lnSpc>
              <a:spcBef>
                <a:spcPts val="0"/>
              </a:spcBef>
              <a:spcAft>
                <a:spcPts val="0"/>
              </a:spcAft>
              <a:buClr>
                <a:schemeClr val="dk1"/>
              </a:buClr>
              <a:buSzPts val="3600"/>
              <a:buFont typeface="Times New Roman"/>
              <a:buNone/>
            </a:pPr>
            <a:r>
              <a:rPr lang="pl-PL" sz="2100" b="0" i="0" u="none" strike="noStrike" cap="none" dirty="0">
                <a:solidFill>
                  <a:schemeClr val="dk1"/>
                </a:solidFill>
                <a:latin typeface="Times New Roman"/>
                <a:ea typeface="Times New Roman"/>
                <a:cs typeface="Times New Roman"/>
                <a:sym typeface="Times New Roman"/>
              </a:rPr>
              <a:t>Porady obywatelskie są udzielane przede wszystkim </a:t>
            </a:r>
            <a:r>
              <a:rPr lang="pl-PL" sz="2100" b="1" i="0" u="none" strike="noStrike" cap="none" dirty="0">
                <a:solidFill>
                  <a:schemeClr val="dk1"/>
                </a:solidFill>
                <a:latin typeface="Times New Roman"/>
                <a:ea typeface="Times New Roman"/>
                <a:cs typeface="Times New Roman"/>
                <a:sym typeface="Times New Roman"/>
              </a:rPr>
              <a:t>w sprawach dnia codziennego takich jak zadłużenia, kwestie mieszkaniowe, czy dotyczące świadczeń społecznych.</a:t>
            </a:r>
            <a:endParaRPr sz="2100" b="1" i="0" u="none" strike="noStrike" cap="none" dirty="0">
              <a:solidFill>
                <a:srgbClr val="000000"/>
              </a:solidFill>
              <a:latin typeface="Times New Roman"/>
              <a:ea typeface="Times New Roman"/>
              <a:cs typeface="Times New Roman"/>
              <a:sym typeface="Times New Roman"/>
            </a:endParaRPr>
          </a:p>
          <a:p>
            <a:pPr marL="0" marR="0" lvl="0" indent="0" algn="ctr" rtl="0">
              <a:lnSpc>
                <a:spcPct val="150000"/>
              </a:lnSpc>
              <a:spcBef>
                <a:spcPts val="0"/>
              </a:spcBef>
              <a:spcAft>
                <a:spcPts val="0"/>
              </a:spcAft>
              <a:buClr>
                <a:schemeClr val="dk1"/>
              </a:buClr>
              <a:buSzPts val="3600"/>
              <a:buFont typeface="Times New Roman"/>
              <a:buNone/>
            </a:pPr>
            <a:endParaRPr sz="2000" b="0" i="0" u="none" strike="noStrike" cap="none" dirty="0">
              <a:solidFill>
                <a:schemeClr val="dk1"/>
              </a:solidFill>
              <a:latin typeface="Times New Roman"/>
              <a:ea typeface="Times New Roman"/>
              <a:cs typeface="Times New Roman"/>
              <a:sym typeface="Times New Roman"/>
            </a:endParaRPr>
          </a:p>
        </p:txBody>
      </p:sp>
      <p:sp>
        <p:nvSpPr>
          <p:cNvPr id="169" name="Google Shape;169;p9"/>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3"/>
          <p:cNvSpPr txBox="1">
            <a:spLocks noGrp="1"/>
          </p:cNvSpPr>
          <p:nvPr>
            <p:ph type="title"/>
          </p:nvPr>
        </p:nvSpPr>
        <p:spPr>
          <a:xfrm>
            <a:off x="902525" y="1335175"/>
            <a:ext cx="10685100" cy="1325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Czym jest </a:t>
            </a:r>
            <a:r>
              <a:rPr lang="pl-PL" sz="3600" b="1">
                <a:latin typeface="Times New Roman"/>
                <a:ea typeface="Times New Roman"/>
                <a:cs typeface="Times New Roman"/>
                <a:sym typeface="Times New Roman"/>
              </a:rPr>
              <a:t>nieodpłatna mediacja</a:t>
            </a:r>
            <a:r>
              <a:rPr lang="pl-PL" sz="3600">
                <a:latin typeface="Times New Roman"/>
                <a:ea typeface="Times New Roman"/>
                <a:cs typeface="Times New Roman"/>
                <a:sym typeface="Times New Roman"/>
              </a:rPr>
              <a:t>?</a:t>
            </a:r>
            <a:endParaRPr sz="3600">
              <a:latin typeface="Times New Roman"/>
              <a:ea typeface="Times New Roman"/>
              <a:cs typeface="Times New Roman"/>
              <a:sym typeface="Times New Roman"/>
            </a:endParaRPr>
          </a:p>
        </p:txBody>
      </p:sp>
      <p:sp>
        <p:nvSpPr>
          <p:cNvPr id="175" name="Google Shape;175;p13"/>
          <p:cNvSpPr txBox="1">
            <a:spLocks noGrp="1"/>
          </p:cNvSpPr>
          <p:nvPr>
            <p:ph type="sldNum" idx="12"/>
          </p:nvPr>
        </p:nvSpPr>
        <p:spPr>
          <a:xfrm>
            <a:off x="9216163" y="6515037"/>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8</a:t>
            </a:fld>
            <a:endParaRPr/>
          </a:p>
        </p:txBody>
      </p:sp>
      <p:pic>
        <p:nvPicPr>
          <p:cNvPr id="176" name="Google Shape;176;p13"/>
          <p:cNvPicPr preferRelativeResize="0"/>
          <p:nvPr/>
        </p:nvPicPr>
        <p:blipFill rotWithShape="1">
          <a:blip r:embed="rId3">
            <a:alphaModFix/>
          </a:blip>
          <a:srcRect/>
          <a:stretch/>
        </p:blipFill>
        <p:spPr>
          <a:xfrm>
            <a:off x="3413107" y="136525"/>
            <a:ext cx="8546256" cy="820462"/>
          </a:xfrm>
          <a:prstGeom prst="rect">
            <a:avLst/>
          </a:prstGeom>
          <a:noFill/>
          <a:ln>
            <a:noFill/>
          </a:ln>
        </p:spPr>
      </p:pic>
      <p:sp>
        <p:nvSpPr>
          <p:cNvPr id="177" name="Google Shape;177;p13"/>
          <p:cNvSpPr/>
          <p:nvPr/>
        </p:nvSpPr>
        <p:spPr>
          <a:xfrm>
            <a:off x="260699" y="2034425"/>
            <a:ext cx="11698663" cy="1114437"/>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chemeClr val="dk1"/>
              </a:buClr>
              <a:buSzPts val="1100"/>
              <a:buFont typeface="Arial"/>
              <a:buNone/>
            </a:pPr>
            <a:endParaRPr sz="2100" b="0" i="0" u="none" strike="noStrike" cap="none">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chemeClr val="dk1"/>
              </a:buClr>
              <a:buSzPts val="1100"/>
              <a:buFont typeface="Arial"/>
              <a:buNone/>
            </a:pPr>
            <a:r>
              <a:rPr lang="pl-PL" sz="2100" b="0" i="0" u="none" strike="noStrike" cap="none">
                <a:solidFill>
                  <a:srgbClr val="000000"/>
                </a:solidFill>
                <a:latin typeface="Times New Roman"/>
                <a:ea typeface="Times New Roman"/>
                <a:cs typeface="Times New Roman"/>
                <a:sym typeface="Times New Roman"/>
              </a:rPr>
              <a:t>W punktach NPP oraz NPO możesz otrzymać również pomoc w zakresie nieodpłatnej mediacji. </a:t>
            </a:r>
            <a:endParaRPr sz="1400" b="0" i="0" u="none" strike="noStrike" cap="none">
              <a:solidFill>
                <a:srgbClr val="000000"/>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100"/>
              <a:buFont typeface="Arial"/>
              <a:buNone/>
            </a:pPr>
            <a:r>
              <a:rPr lang="pl-PL" sz="2100" b="0" i="0" u="none" strike="noStrike" cap="none">
                <a:solidFill>
                  <a:srgbClr val="000000"/>
                </a:solidFill>
                <a:latin typeface="Times New Roman"/>
                <a:ea typeface="Times New Roman"/>
                <a:cs typeface="Times New Roman"/>
                <a:sym typeface="Times New Roman"/>
              </a:rPr>
              <a:t>Jest to </a:t>
            </a:r>
            <a:r>
              <a:rPr lang="pl-PL" sz="2100" b="1" i="0" u="none" strike="noStrike" cap="none">
                <a:solidFill>
                  <a:srgbClr val="000000"/>
                </a:solidFill>
                <a:latin typeface="Times New Roman"/>
                <a:ea typeface="Times New Roman"/>
                <a:cs typeface="Times New Roman"/>
                <a:sym typeface="Times New Roman"/>
              </a:rPr>
              <a:t>metoda wypracowania porozumienia z udziałem bezstronnego mediatora</a:t>
            </a:r>
            <a:r>
              <a:rPr lang="pl-PL" sz="2100" b="0" i="0" u="none" strike="noStrike" cap="none">
                <a:solidFill>
                  <a:srgbClr val="000000"/>
                </a:solidFill>
                <a:latin typeface="Times New Roman"/>
                <a:ea typeface="Times New Roman"/>
                <a:cs typeface="Times New Roman"/>
                <a:sym typeface="Times New Roman"/>
              </a:rPr>
              <a:t> w sytuacji konfliktów lub sporów.</a:t>
            </a:r>
            <a:endParaRPr sz="2100" b="0" i="0" u="none" strike="noStrike" cap="none">
              <a:solidFill>
                <a:srgbClr val="000000"/>
              </a:solidFill>
              <a:latin typeface="Times New Roman"/>
              <a:ea typeface="Times New Roman"/>
              <a:cs typeface="Times New Roman"/>
              <a:sym typeface="Times New Roman"/>
            </a:endParaRPr>
          </a:p>
          <a:p>
            <a:pPr marL="0" marR="0" lvl="0" indent="0" algn="ctr" rtl="0">
              <a:lnSpc>
                <a:spcPct val="15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p:txBody>
      </p:sp>
      <p:sp>
        <p:nvSpPr>
          <p:cNvPr id="178" name="Google Shape;178;p13"/>
          <p:cNvSpPr/>
          <p:nvPr/>
        </p:nvSpPr>
        <p:spPr>
          <a:xfrm>
            <a:off x="232637" y="3526586"/>
            <a:ext cx="11657400" cy="945900"/>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chemeClr val="dk1"/>
              </a:buClr>
              <a:buSzPts val="3600"/>
              <a:buFont typeface="Times New Roman"/>
              <a:buNone/>
            </a:pPr>
            <a:endParaRPr sz="2200" b="0" i="0" u="none" strike="noStrike" cap="none">
              <a:solidFill>
                <a:srgbClr val="000000"/>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Clr>
                <a:schemeClr val="dk1"/>
              </a:buClr>
              <a:buSzPts val="3600"/>
              <a:buFont typeface="Times New Roman"/>
              <a:buNone/>
            </a:pPr>
            <a:endParaRPr sz="2200" b="0" i="0" u="none" strike="noStrike" cap="none">
              <a:solidFill>
                <a:srgbClr val="000000"/>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None/>
            </a:pPr>
            <a:r>
              <a:rPr lang="pl-PL" sz="2100" b="0" i="0" u="none" strike="noStrike" cap="none">
                <a:solidFill>
                  <a:srgbClr val="000000"/>
                </a:solidFill>
                <a:latin typeface="Times New Roman"/>
                <a:ea typeface="Times New Roman"/>
                <a:cs typeface="Times New Roman"/>
                <a:sym typeface="Times New Roman"/>
              </a:rPr>
              <a:t>Mediator pomaga, m.in. </a:t>
            </a:r>
            <a:r>
              <a:rPr lang="pl-PL" sz="2100" b="1" i="0" u="none" strike="noStrike" cap="none">
                <a:solidFill>
                  <a:srgbClr val="000000"/>
                </a:solidFill>
                <a:latin typeface="Times New Roman"/>
                <a:ea typeface="Times New Roman"/>
                <a:cs typeface="Times New Roman"/>
                <a:sym typeface="Times New Roman"/>
              </a:rPr>
              <a:t>w sprawach rodzinnych, małżeńskich, sąsiedzkich i konsumenckich.</a:t>
            </a:r>
            <a:endParaRPr sz="2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3600"/>
              <a:buFont typeface="Times New Roman"/>
              <a:buNone/>
            </a:pPr>
            <a:r>
              <a:rPr lang="pl-PL" sz="2100" b="0" i="0" u="none" strike="noStrike" cap="none">
                <a:solidFill>
                  <a:srgbClr val="000000"/>
                </a:solidFill>
                <a:latin typeface="Times New Roman"/>
                <a:ea typeface="Times New Roman"/>
                <a:cs typeface="Times New Roman"/>
                <a:sym typeface="Times New Roman"/>
              </a:rPr>
              <a:t>Mediacja jest </a:t>
            </a:r>
            <a:r>
              <a:rPr lang="pl-PL" sz="2100" b="1" i="0" u="none" strike="noStrike" cap="none">
                <a:solidFill>
                  <a:srgbClr val="000000"/>
                </a:solidFill>
                <a:latin typeface="Times New Roman"/>
                <a:ea typeface="Times New Roman"/>
                <a:cs typeface="Times New Roman"/>
                <a:sym typeface="Times New Roman"/>
              </a:rPr>
              <a:t>poufna, dobrowolna i nieformalna. </a:t>
            </a:r>
            <a:endParaRPr sz="2100" b="1" i="0" u="none" strike="noStrike" cap="none">
              <a:solidFill>
                <a:srgbClr val="000000"/>
              </a:solidFill>
              <a:latin typeface="Times New Roman"/>
              <a:ea typeface="Times New Roman"/>
              <a:cs typeface="Times New Roman"/>
              <a:sym typeface="Times New Roman"/>
            </a:endParaRPr>
          </a:p>
          <a:p>
            <a:pPr marL="0" marR="0" lvl="0" indent="0" algn="just" rtl="0">
              <a:lnSpc>
                <a:spcPct val="100000"/>
              </a:lnSpc>
              <a:spcBef>
                <a:spcPts val="0"/>
              </a:spcBef>
              <a:spcAft>
                <a:spcPts val="0"/>
              </a:spcAft>
              <a:buClr>
                <a:schemeClr val="dk1"/>
              </a:buClr>
              <a:buSzPts val="3600"/>
              <a:buFont typeface="Times New Roman"/>
              <a:buNone/>
            </a:pPr>
            <a:endParaRPr sz="2100" b="0" i="0" u="none" strike="noStrike" cap="none">
              <a:solidFill>
                <a:srgbClr val="000000"/>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chemeClr val="dk1"/>
              </a:buClr>
              <a:buSzPts val="3600"/>
              <a:buFont typeface="Times New Roman"/>
              <a:buNone/>
            </a:pPr>
            <a:endParaRPr sz="2000" b="0" i="0" u="none" strike="noStrike" cap="none">
              <a:solidFill>
                <a:schemeClr val="dk1"/>
              </a:solidFill>
              <a:latin typeface="Times New Roman"/>
              <a:ea typeface="Times New Roman"/>
              <a:cs typeface="Times New Roman"/>
              <a:sym typeface="Times New Roman"/>
            </a:endParaRPr>
          </a:p>
        </p:txBody>
      </p:sp>
      <p:sp>
        <p:nvSpPr>
          <p:cNvPr id="179" name="Google Shape;179;p13"/>
          <p:cNvSpPr/>
          <p:nvPr/>
        </p:nvSpPr>
        <p:spPr>
          <a:xfrm>
            <a:off x="232637" y="4850210"/>
            <a:ext cx="11698663" cy="1710891"/>
          </a:xfrm>
          <a:prstGeom prst="roundRect">
            <a:avLst>
              <a:gd name="adj" fmla="val 16667"/>
            </a:avLst>
          </a:prstGeom>
          <a:solidFill>
            <a:srgbClr val="CFE2F3"/>
          </a:solidFill>
          <a:ln w="25400" cap="flat" cmpd="sng">
            <a:solidFill>
              <a:srgbClr val="D8DFEF"/>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chemeClr val="dk1"/>
              </a:buClr>
              <a:buSzPts val="3600"/>
              <a:buFont typeface="Times New Roman"/>
              <a:buNone/>
            </a:pPr>
            <a:endParaRPr sz="2100" b="0" i="0" u="none" strike="noStrike" cap="none" dirty="0">
              <a:solidFill>
                <a:srgbClr val="000000"/>
              </a:solidFill>
              <a:latin typeface="Times New Roman"/>
              <a:ea typeface="Times New Roman"/>
              <a:cs typeface="Times New Roman"/>
              <a:sym typeface="Times New Roman"/>
            </a:endParaRPr>
          </a:p>
          <a:p>
            <a:pPr marL="0" marR="0" lvl="0" indent="0" algn="just" rtl="0">
              <a:lnSpc>
                <a:spcPct val="115000"/>
              </a:lnSpc>
              <a:spcBef>
                <a:spcPts val="0"/>
              </a:spcBef>
              <a:spcAft>
                <a:spcPts val="0"/>
              </a:spcAft>
              <a:buClr>
                <a:srgbClr val="000000"/>
              </a:buClr>
              <a:buSzPts val="2000"/>
              <a:buFont typeface="Arial"/>
              <a:buNone/>
            </a:pPr>
            <a:r>
              <a:rPr lang="pl-PL" sz="2000" b="0" i="0" u="none" strike="noStrike" cap="none" dirty="0">
                <a:solidFill>
                  <a:srgbClr val="000000"/>
                </a:solidFill>
                <a:latin typeface="Times New Roman"/>
                <a:ea typeface="Times New Roman"/>
                <a:cs typeface="Times New Roman"/>
                <a:sym typeface="Times New Roman"/>
              </a:rPr>
              <a:t>Nieodpłatna mediacja jest czymś </a:t>
            </a:r>
            <a:r>
              <a:rPr lang="pl-PL" sz="2000" b="1" i="0" u="none" strike="noStrike" cap="none" dirty="0">
                <a:solidFill>
                  <a:srgbClr val="000000"/>
                </a:solidFill>
                <a:latin typeface="Times New Roman"/>
                <a:ea typeface="Times New Roman"/>
                <a:cs typeface="Times New Roman"/>
                <a:sym typeface="Times New Roman"/>
              </a:rPr>
              <a:t>innym aniżeli mediacja sądowa </a:t>
            </a:r>
            <a:r>
              <a:rPr lang="pl-PL" sz="2000" b="0" i="0" u="none" strike="noStrike" cap="none" dirty="0">
                <a:solidFill>
                  <a:srgbClr val="000000"/>
                </a:solidFill>
                <a:latin typeface="Times New Roman"/>
                <a:ea typeface="Times New Roman"/>
                <a:cs typeface="Times New Roman"/>
                <a:sym typeface="Times New Roman"/>
              </a:rPr>
              <a:t>(sprawy, w których sąd wydał postanowienie o skierowaniu sprawy do mediacji) i</a:t>
            </a:r>
            <a:r>
              <a:rPr lang="pl-PL" sz="2000" b="1" i="0" u="none" strike="noStrike" cap="none" dirty="0">
                <a:solidFill>
                  <a:srgbClr val="000000"/>
                </a:solidFill>
                <a:latin typeface="Times New Roman"/>
                <a:ea typeface="Times New Roman"/>
                <a:cs typeface="Times New Roman"/>
                <a:sym typeface="Times New Roman"/>
              </a:rPr>
              <a:t> nie obejmuje spraw, w których zachodzi podejrzenie występowania przemocy między stronami.</a:t>
            </a:r>
            <a:endParaRPr sz="2000" b="1" i="0" u="none" strike="noStrike" cap="none" dirty="0">
              <a:solidFill>
                <a:srgbClr val="000000"/>
              </a:solidFill>
              <a:latin typeface="Times New Roman"/>
              <a:ea typeface="Times New Roman"/>
              <a:cs typeface="Times New Roman"/>
              <a:sym typeface="Times New Roman"/>
            </a:endParaRPr>
          </a:p>
          <a:p>
            <a:pPr marL="0" marR="0" lvl="0" indent="0" algn="ctr" rtl="0">
              <a:lnSpc>
                <a:spcPct val="150000"/>
              </a:lnSpc>
              <a:spcBef>
                <a:spcPts val="0"/>
              </a:spcBef>
              <a:spcAft>
                <a:spcPts val="0"/>
              </a:spcAft>
              <a:buClr>
                <a:schemeClr val="dk1"/>
              </a:buClr>
              <a:buSzPts val="3600"/>
              <a:buFont typeface="Times New Roman"/>
              <a:buNone/>
            </a:pPr>
            <a:endParaRPr sz="2100" b="0" i="0" u="none" strike="noStrike" cap="none" dirty="0">
              <a:solidFill>
                <a:schemeClr val="dk1"/>
              </a:solidFill>
              <a:latin typeface="Times New Roman"/>
              <a:ea typeface="Times New Roman"/>
              <a:cs typeface="Times New Roman"/>
              <a:sym typeface="Times New Roman"/>
            </a:endParaRPr>
          </a:p>
        </p:txBody>
      </p:sp>
      <p:sp>
        <p:nvSpPr>
          <p:cNvPr id="180" name="Google Shape;180;p13"/>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7"/>
          <p:cNvSpPr txBox="1">
            <a:spLocks noGrp="1"/>
          </p:cNvSpPr>
          <p:nvPr>
            <p:ph type="title"/>
          </p:nvPr>
        </p:nvSpPr>
        <p:spPr>
          <a:xfrm>
            <a:off x="838200" y="1291638"/>
            <a:ext cx="10515600" cy="89708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3600"/>
              <a:buFont typeface="Times New Roman"/>
              <a:buNone/>
            </a:pPr>
            <a:r>
              <a:rPr lang="pl-PL" sz="3600">
                <a:latin typeface="Times New Roman"/>
                <a:ea typeface="Times New Roman"/>
                <a:cs typeface="Times New Roman"/>
                <a:sym typeface="Times New Roman"/>
              </a:rPr>
              <a:t>W jaki sposób przebiega wizyta?</a:t>
            </a:r>
            <a:endParaRPr/>
          </a:p>
        </p:txBody>
      </p:sp>
      <p:pic>
        <p:nvPicPr>
          <p:cNvPr id="186" name="Google Shape;186;p17"/>
          <p:cNvPicPr preferRelativeResize="0"/>
          <p:nvPr/>
        </p:nvPicPr>
        <p:blipFill rotWithShape="1">
          <a:blip r:embed="rId3">
            <a:alphaModFix/>
          </a:blip>
          <a:srcRect/>
          <a:stretch/>
        </p:blipFill>
        <p:spPr>
          <a:xfrm>
            <a:off x="3427856" y="164042"/>
            <a:ext cx="8415099" cy="897086"/>
          </a:xfrm>
          <a:prstGeom prst="rect">
            <a:avLst/>
          </a:prstGeom>
          <a:noFill/>
          <a:ln>
            <a:noFill/>
          </a:ln>
        </p:spPr>
      </p:pic>
      <p:sp>
        <p:nvSpPr>
          <p:cNvPr id="187" name="Google Shape;187;p17"/>
          <p:cNvSpPr txBox="1">
            <a:spLocks noGrp="1"/>
          </p:cNvSpPr>
          <p:nvPr>
            <p:ph type="sldNum" idx="12"/>
          </p:nvPr>
        </p:nvSpPr>
        <p:spPr>
          <a:xfrm>
            <a:off x="9216163" y="6515037"/>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pl-PL"/>
              <a:t>9</a:t>
            </a:fld>
            <a:endParaRPr/>
          </a:p>
        </p:txBody>
      </p:sp>
      <p:grpSp>
        <p:nvGrpSpPr>
          <p:cNvPr id="188" name="Google Shape;188;p17"/>
          <p:cNvGrpSpPr/>
          <p:nvPr/>
        </p:nvGrpSpPr>
        <p:grpSpPr>
          <a:xfrm>
            <a:off x="3813343" y="2839214"/>
            <a:ext cx="4127460" cy="3425297"/>
            <a:chOff x="3118352" y="546831"/>
            <a:chExt cx="3646810" cy="2870922"/>
          </a:xfrm>
        </p:grpSpPr>
        <p:sp>
          <p:nvSpPr>
            <p:cNvPr id="189" name="Google Shape;189;p17"/>
            <p:cNvSpPr/>
            <p:nvPr/>
          </p:nvSpPr>
          <p:spPr>
            <a:xfrm>
              <a:off x="4049812" y="639582"/>
              <a:ext cx="2375700" cy="532500"/>
            </a:xfrm>
            <a:prstGeom prst="rightArrow">
              <a:avLst>
                <a:gd name="adj1" fmla="val 60000"/>
                <a:gd name="adj2" fmla="val 50000"/>
              </a:avLst>
            </a:prstGeom>
            <a:solidFill>
              <a:srgbClr val="BFBFBF"/>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7"/>
            <p:cNvSpPr txBox="1"/>
            <p:nvPr/>
          </p:nvSpPr>
          <p:spPr>
            <a:xfrm>
              <a:off x="3118352" y="546831"/>
              <a:ext cx="358500" cy="3594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500"/>
                <a:buFont typeface="Calibri"/>
                <a:buNone/>
              </a:pPr>
              <a:endParaRPr sz="2500" b="0" i="0" u="none" strike="noStrike" cap="none">
                <a:solidFill>
                  <a:schemeClr val="lt1"/>
                </a:solidFill>
                <a:latin typeface="Calibri"/>
                <a:ea typeface="Calibri"/>
                <a:cs typeface="Calibri"/>
                <a:sym typeface="Calibri"/>
              </a:endParaRPr>
            </a:p>
          </p:txBody>
        </p:sp>
        <p:sp>
          <p:nvSpPr>
            <p:cNvPr id="191" name="Google Shape;191;p17"/>
            <p:cNvSpPr/>
            <p:nvPr/>
          </p:nvSpPr>
          <p:spPr>
            <a:xfrm>
              <a:off x="3476862" y="2008953"/>
              <a:ext cx="3288300" cy="1408800"/>
            </a:xfrm>
            <a:prstGeom prst="roundRect">
              <a:avLst>
                <a:gd name="adj" fmla="val 10000"/>
              </a:avLst>
            </a:prstGeom>
            <a:solidFill>
              <a:srgbClr val="0070C0"/>
            </a:solidFill>
            <a:ln>
              <a:noFill/>
            </a:ln>
            <a:effectLst>
              <a:outerShdw blurRad="57150" dist="19050" dir="5400000" algn="ctr" rotWithShape="0">
                <a:srgbClr val="000000">
                  <a:alpha val="61176"/>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pl-PL" sz="1900" dirty="0">
                  <a:solidFill>
                    <a:schemeClr val="lt1"/>
                  </a:solidFill>
                  <a:latin typeface="Times New Roman"/>
                  <a:ea typeface="Times New Roman"/>
                  <a:cs typeface="Times New Roman"/>
                  <a:sym typeface="Times New Roman"/>
                </a:rPr>
                <a:t>W</a:t>
              </a:r>
              <a:r>
                <a:rPr lang="pl-PL" sz="1900" b="0" i="0" u="none" strike="noStrike" cap="none" dirty="0">
                  <a:solidFill>
                    <a:schemeClr val="lt1"/>
                  </a:solidFill>
                  <a:latin typeface="Times New Roman"/>
                  <a:ea typeface="Times New Roman"/>
                  <a:cs typeface="Times New Roman"/>
                  <a:sym typeface="Times New Roman"/>
                </a:rPr>
                <a:t> przypadku skomplikowanych spraw wymagających kilku wizyt, możesz liczyć na dalszą pomoc prawną</a:t>
              </a:r>
              <a:endParaRPr sz="1400" b="0" i="0" u="none" strike="noStrike" cap="none" dirty="0">
                <a:solidFill>
                  <a:srgbClr val="000000"/>
                </a:solidFill>
                <a:latin typeface="Arial"/>
                <a:ea typeface="Arial"/>
                <a:cs typeface="Arial"/>
                <a:sym typeface="Arial"/>
              </a:endParaRPr>
            </a:p>
          </p:txBody>
        </p:sp>
        <p:sp>
          <p:nvSpPr>
            <p:cNvPr id="192" name="Google Shape;192;p17"/>
            <p:cNvSpPr txBox="1"/>
            <p:nvPr/>
          </p:nvSpPr>
          <p:spPr>
            <a:xfrm>
              <a:off x="3511519" y="2962905"/>
              <a:ext cx="358500" cy="3594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500"/>
                <a:buFont typeface="Calibri"/>
                <a:buNone/>
              </a:pPr>
              <a:endParaRPr sz="2500" b="0" i="0" u="none" strike="noStrike" cap="none">
                <a:solidFill>
                  <a:schemeClr val="lt1"/>
                </a:solidFill>
                <a:latin typeface="Calibri"/>
                <a:ea typeface="Calibri"/>
                <a:cs typeface="Calibri"/>
                <a:sym typeface="Calibri"/>
              </a:endParaRPr>
            </a:p>
          </p:txBody>
        </p:sp>
      </p:grpSp>
      <p:sp>
        <p:nvSpPr>
          <p:cNvPr id="193" name="Google Shape;193;p17"/>
          <p:cNvSpPr/>
          <p:nvPr/>
        </p:nvSpPr>
        <p:spPr>
          <a:xfrm rot="10800000">
            <a:off x="8195082" y="4164918"/>
            <a:ext cx="2042161" cy="1365852"/>
          </a:xfrm>
          <a:prstGeom prst="bentArrow">
            <a:avLst>
              <a:gd name="adj1" fmla="val 25000"/>
              <a:gd name="adj2" fmla="val 25000"/>
              <a:gd name="adj3" fmla="val 25000"/>
              <a:gd name="adj4" fmla="val 43750"/>
            </a:avLst>
          </a:prstGeom>
          <a:solidFill>
            <a:srgbClr val="BFBFBF"/>
          </a:solidFill>
          <a:ln w="25400"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194" name="Google Shape;194;p17"/>
          <p:cNvSpPr/>
          <p:nvPr/>
        </p:nvSpPr>
        <p:spPr>
          <a:xfrm>
            <a:off x="1710813" y="2131925"/>
            <a:ext cx="2953265" cy="2067000"/>
          </a:xfrm>
          <a:prstGeom prst="roundRect">
            <a:avLst>
              <a:gd name="adj" fmla="val 16667"/>
            </a:avLst>
          </a:prstGeom>
          <a:solidFill>
            <a:srgbClr val="C0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2000"/>
              <a:buFont typeface="Times New Roman"/>
              <a:buNone/>
            </a:pPr>
            <a:r>
              <a:rPr lang="pl-PL" sz="1900" b="0" i="0" u="none" strike="noStrike" cap="none">
                <a:solidFill>
                  <a:schemeClr val="lt1"/>
                </a:solidFill>
                <a:latin typeface="Times New Roman"/>
                <a:ea typeface="Times New Roman"/>
                <a:cs typeface="Times New Roman"/>
                <a:sym typeface="Times New Roman"/>
              </a:rPr>
              <a:t>Znajdź punkt – zadzwoń do urzędu miasta/gminy bądź wyszukaj go w Internecie (np.ms.gov.pl.).                   Umów się na wizytę w punkcie, telefonicznie lub przez Internet. </a:t>
            </a:r>
            <a:endParaRPr sz="1400" b="0" i="0" u="none" strike="noStrike" cap="none">
              <a:solidFill>
                <a:srgbClr val="000000"/>
              </a:solidFill>
              <a:latin typeface="Arial"/>
              <a:ea typeface="Arial"/>
              <a:cs typeface="Arial"/>
              <a:sym typeface="Arial"/>
            </a:endParaRPr>
          </a:p>
        </p:txBody>
      </p:sp>
      <p:sp>
        <p:nvSpPr>
          <p:cNvPr id="195" name="Google Shape;195;p17"/>
          <p:cNvSpPr/>
          <p:nvPr/>
        </p:nvSpPr>
        <p:spPr>
          <a:xfrm>
            <a:off x="8195075" y="2131925"/>
            <a:ext cx="2891400" cy="1924500"/>
          </a:xfrm>
          <a:prstGeom prst="roundRect">
            <a:avLst>
              <a:gd name="adj" fmla="val 16667"/>
            </a:avLst>
          </a:prstGeom>
          <a:solidFill>
            <a:srgbClr val="C0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2000"/>
              <a:buFont typeface="Times New Roman"/>
              <a:buNone/>
            </a:pPr>
            <a:r>
              <a:rPr lang="pl-PL" sz="1900" b="0" i="0" u="none" strike="noStrike" cap="none" dirty="0">
                <a:solidFill>
                  <a:schemeClr val="lt1"/>
                </a:solidFill>
                <a:latin typeface="Times New Roman"/>
                <a:ea typeface="Times New Roman"/>
                <a:cs typeface="Times New Roman"/>
                <a:sym typeface="Times New Roman"/>
              </a:rPr>
              <a:t>Prawnik lub doradca obywatelski udzieli Ci porady lub pomoże w sporządzeniu projektu pisma  </a:t>
            </a:r>
            <a:endParaRPr sz="1850" b="0" i="0" u="none" strike="noStrike" cap="none" dirty="0">
              <a:solidFill>
                <a:schemeClr val="lt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96" name="Google Shape;196;p17"/>
          <p:cNvSpPr txBox="1"/>
          <p:nvPr/>
        </p:nvSpPr>
        <p:spPr>
          <a:xfrm>
            <a:off x="2923941" y="114825"/>
            <a:ext cx="80787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Departament Strategii i Funduszy Europejskich</a:t>
            </a:r>
            <a:endParaRPr sz="1400" b="0" i="0" u="none" strike="noStrike" cap="none">
              <a:solidFill>
                <a:schemeClr val="dk1"/>
              </a:solidFill>
              <a:latin typeface="Times New Roman"/>
              <a:ea typeface="Times New Roman"/>
              <a:cs typeface="Times New Roman"/>
              <a:sym typeface="Times New Roman"/>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Wydział ds. Edukacji Prawnej </a:t>
            </a:r>
            <a:endParaRPr/>
          </a:p>
          <a:p>
            <a:pPr marL="0" marR="0" lvl="0" indent="0" algn="ctr" rtl="0">
              <a:lnSpc>
                <a:spcPct val="100000"/>
              </a:lnSpc>
              <a:spcBef>
                <a:spcPts val="0"/>
              </a:spcBef>
              <a:spcAft>
                <a:spcPts val="0"/>
              </a:spcAft>
              <a:buClr>
                <a:srgbClr val="000000"/>
              </a:buClr>
              <a:buSzPts val="1800"/>
              <a:buFont typeface="Arial"/>
              <a:buNone/>
            </a:pPr>
            <a:r>
              <a:rPr lang="pl-PL" sz="1800" b="0" i="0" u="none" strike="noStrike" cap="none">
                <a:solidFill>
                  <a:srgbClr val="F2F2F2"/>
                </a:solidFill>
                <a:latin typeface="Times New Roman"/>
                <a:ea typeface="Times New Roman"/>
                <a:cs typeface="Times New Roman"/>
                <a:sym typeface="Times New Roman"/>
              </a:rPr>
              <a:t>we ws. z Wydziałem Nieodpłatnej Pomocy Prawnej i Poradnictwa Obywatelskiego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2F2F2"/>
              </a:solidFill>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388</TotalTime>
  <Words>1657</Words>
  <Application>Microsoft Office PowerPoint</Application>
  <PresentationFormat>Panoramiczny</PresentationFormat>
  <Paragraphs>165</Paragraphs>
  <Slides>15</Slides>
  <Notes>15</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15</vt:i4>
      </vt:variant>
    </vt:vector>
  </HeadingPairs>
  <TitlesOfParts>
    <vt:vector size="21" baseType="lpstr">
      <vt:lpstr>Times New Roman</vt:lpstr>
      <vt:lpstr>Book Antiqua</vt:lpstr>
      <vt:lpstr>Arial</vt:lpstr>
      <vt:lpstr>Calibri</vt:lpstr>
      <vt:lpstr>Noto Sans Symbols</vt:lpstr>
      <vt:lpstr>Office Theme</vt:lpstr>
      <vt:lpstr>Nieodpłatna pomoc prawna,  nieodpłatne poradnictwo obywatelskie,  nieodpłatna mediacja  oraz edukacja prawna</vt:lpstr>
      <vt:lpstr>Regulacja prawna</vt:lpstr>
      <vt:lpstr>Osoba poszukująca pomocy może skorzystać ze wsparcia, które uwzględnia:</vt:lpstr>
      <vt:lpstr>Kto może skorzystać z usług nieodpłatnej pomocy prawnej, nieodpłatnego poradnictwa obywatelskiego i nieodpłatnej mediacji?</vt:lpstr>
      <vt:lpstr>W jaki sposób można zapisać się na wizytę?</vt:lpstr>
      <vt:lpstr>Czym jest nieodpłatna pomoc prawna?</vt:lpstr>
      <vt:lpstr>Czym jest nieodpłatne poradnictwo obywatelskie?</vt:lpstr>
      <vt:lpstr>Czym jest nieodpłatna mediacja?</vt:lpstr>
      <vt:lpstr>W jaki sposób przebiega wizyta?</vt:lpstr>
      <vt:lpstr>Nieodpłatna pomoc udzielana poza punktem jest:  </vt:lpstr>
      <vt:lpstr> </vt:lpstr>
      <vt:lpstr> </vt:lpstr>
      <vt:lpstr> </vt:lpstr>
      <vt:lpstr> </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Nieodpłatna pomoc prawna,  nieodpłatne poradnictwo obywatelskie,  nieodpłatna mediacja  oraz edukacja prawna</dc:title>
  <dc:creator>Jabłońska Daria  (DSF)</dc:creator>
  <cp:lastModifiedBy>Sylwia Kurtek</cp:lastModifiedBy>
  <cp:revision>3</cp:revision>
  <cp:lastPrinted>2021-09-24T07:20:15Z</cp:lastPrinted>
  <dcterms:modified xsi:type="dcterms:W3CDTF">2023-02-14T07:25:05Z</dcterms:modified>
</cp:coreProperties>
</file>